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Lst>
  <p:sldSz cy="6858000" cx="12192000"/>
  <p:notesSz cx="6858000" cy="9144000"/>
  <p:embeddedFontLst>
    <p:embeddedFont>
      <p:font typeface="Open Sans"/>
      <p:regular r:id="rId115"/>
      <p:bold r:id="rId116"/>
      <p:italic r:id="rId117"/>
      <p:boldItalic r:id="rId1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9" roundtripDataSignature="AMtx7mh7nQ1pkt5bIwTWzC8g33uxwSCD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9DEF9D-DCEC-4670-8BE9-ACE8FF891EA1}">
  <a:tblStyle styleId="{F79DEF9D-DCEC-4670-8BE9-ACE8FF891EA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font" Target="fonts/OpenSans-boldItalic.fntdata"/><Relationship Id="rId117" Type="http://schemas.openxmlformats.org/officeDocument/2006/relationships/font" Target="fonts/OpenSans-italic.fntdata"/><Relationship Id="rId116" Type="http://schemas.openxmlformats.org/officeDocument/2006/relationships/font" Target="fonts/OpenSans-bold.fntdata"/><Relationship Id="rId115" Type="http://schemas.openxmlformats.org/officeDocument/2006/relationships/font" Target="fonts/OpenSans-regular.fntdata"/><Relationship Id="rId119" Type="http://customschemas.google.com/relationships/presentationmetadata" Target="metadata"/><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0RlnXMZEP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gitalattackmap.com" TargetMode="Externa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hreatmap.fortiguard.com" TargetMode="External"/><Relationship Id="rId3" Type="http://schemas.openxmlformats.org/officeDocument/2006/relationships/hyperlink" Target="http://threatmap.fortiguard.com" TargetMode="Externa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map.norsecorp.com" TargetMode="External"/><Relationship Id="rId3" Type="http://schemas.openxmlformats.org/officeDocument/2006/relationships/hyperlink" Target="https://www.fireeye.com/cyber-map/threat-map.html" TargetMode="External"/><Relationship Id="rId4" Type="http://schemas.openxmlformats.org/officeDocument/2006/relationships/hyperlink" Target="https://cybermap.kaspersky.com/" TargetMode="Externa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Failure to apply principle of least privilege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400"/>
              <a:t>Better security</a:t>
            </a:r>
            <a:r>
              <a:rPr lang="en-US"/>
              <a:t>: Edward Snowden had admin privileges though he did not need to. After the leaks, NSA employed the principle of least privilege.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400"/>
              <a:t>Minimized attack surface</a:t>
            </a:r>
            <a:r>
              <a:rPr lang="en-US"/>
              <a:t>: A third party failure. A hacker got into the Target system through an HVAC contractor who had permission to upload executables. If Target applied the principle of least privilege it would not have led to the hacking of 70 million Target customer accounts.</a:t>
            </a:r>
            <a:endParaRPr/>
          </a:p>
        </p:txBody>
      </p:sp>
      <p:sp>
        <p:nvSpPr>
          <p:cNvPr id="745" name="Google Shape;745;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APT actors may be: nation-state actors, organized crime, corporate espionage actors, and terrorists.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APT attacks continued for a long time. Therefore, to keep stealth, and avoid detection, hackers needed to readjust malware several times. </a:t>
            </a:r>
            <a:endParaRPr/>
          </a:p>
        </p:txBody>
      </p:sp>
      <p:sp>
        <p:nvSpPr>
          <p:cNvPr id="758" name="Google Shape;758;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1" marL="514350" rtl="0" algn="l">
              <a:lnSpc>
                <a:spcPct val="90000"/>
              </a:lnSpc>
              <a:spcBef>
                <a:spcPts val="0"/>
              </a:spcBef>
              <a:spcAft>
                <a:spcPts val="0"/>
              </a:spcAft>
              <a:buClr>
                <a:schemeClr val="dk1"/>
              </a:buClr>
              <a:buSzPts val="1200"/>
              <a:buFont typeface="Calibri"/>
              <a:buChar char="•"/>
            </a:pPr>
            <a:r>
              <a:rPr lang="en-US"/>
              <a:t>APT1 stole intellectual property, business plans, pricing documents, emails, contacts, test results, and so on.</a:t>
            </a:r>
            <a:endParaRPr/>
          </a:p>
          <a:p>
            <a:pPr indent="-171450" lvl="1" marL="514350" rtl="0" algn="l">
              <a:lnSpc>
                <a:spcPct val="90000"/>
              </a:lnSpc>
              <a:spcBef>
                <a:spcPts val="600"/>
              </a:spcBef>
              <a:spcAft>
                <a:spcPts val="0"/>
              </a:spcAft>
              <a:buClr>
                <a:schemeClr val="dk1"/>
              </a:buClr>
              <a:buSzPts val="1200"/>
              <a:buFont typeface="Calibri"/>
              <a:buChar char="•"/>
            </a:pPr>
            <a:r>
              <a:rPr lang="en-US"/>
              <a:t>APT1 kept accessing to victim networks on average 356 days. The longest duration was 1764 days.</a:t>
            </a:r>
            <a:endParaRPr/>
          </a:p>
          <a:p>
            <a:pPr indent="-171450" lvl="1" marL="514350" rtl="0" algn="l">
              <a:lnSpc>
                <a:spcPct val="90000"/>
              </a:lnSpc>
              <a:spcBef>
                <a:spcPts val="600"/>
              </a:spcBef>
              <a:spcAft>
                <a:spcPts val="0"/>
              </a:spcAft>
              <a:buClr>
                <a:schemeClr val="dk1"/>
              </a:buClr>
              <a:buSzPts val="1200"/>
              <a:buFont typeface="Calibri"/>
              <a:buChar char="•"/>
            </a:pPr>
            <a:r>
              <a:rPr lang="en-US"/>
              <a:t>From 2011 to 2013, APT1 established at least 937 Command and Control servers mostly registered to China and the U.S.</a:t>
            </a:r>
            <a:endParaRPr/>
          </a:p>
          <a:p>
            <a:pPr indent="-171450" lvl="1" marL="514350" rtl="0" algn="l">
              <a:lnSpc>
                <a:spcPct val="90000"/>
              </a:lnSpc>
              <a:spcBef>
                <a:spcPts val="600"/>
              </a:spcBef>
              <a:spcAft>
                <a:spcPts val="0"/>
              </a:spcAft>
              <a:buClr>
                <a:srgbClr val="FFFFFF"/>
              </a:buClr>
              <a:buSzPts val="1200"/>
              <a:buFont typeface="Calibri"/>
              <a:buChar char="•"/>
            </a:pPr>
            <a:r>
              <a:rPr lang="en-US">
                <a:solidFill>
                  <a:srgbClr val="FFFFFF"/>
                </a:solidFill>
              </a:rPr>
              <a:t>It is estimated that APT1’s attack infrastructure has more than 1,000 servers.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access the full report: https://www.fireeye.com/content/dam/fireeye-www/services/pdfs/mandiant-apt1-report.pdf </a:t>
            </a:r>
            <a:endParaRPr/>
          </a:p>
        </p:txBody>
      </p:sp>
      <p:sp>
        <p:nvSpPr>
          <p:cNvPr id="765" name="Google Shape;765;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10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1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10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U.S. military was the first to define cyberspace as a  the 5</a:t>
            </a:r>
            <a:r>
              <a:rPr baseline="30000" lang="en-US"/>
              <a:t>th</a:t>
            </a:r>
            <a:r>
              <a:rPr lang="en-US"/>
              <a:t> domain after sea, air, land, and space. The cyber command is supervised by a four-star general.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Cybersecurity comprehends protecting from critical infrastructures' machine and tools to washing machine controlled by Internet. </a:t>
            </a:r>
            <a:endParaRPr/>
          </a:p>
        </p:txBody>
      </p:sp>
      <p:sp>
        <p:nvSpPr>
          <p:cNvPr id="138" name="Google Shape;13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The Internet has grown so fast in recent decades. </a:t>
            </a:r>
            <a:endParaRPr/>
          </a:p>
          <a:p>
            <a:pPr indent="-95250" lvl="0" marL="171450" marR="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US"/>
              <a:t>Cybersecurity grows in tandem with cyberspace. </a:t>
            </a:r>
            <a:endParaRPr/>
          </a:p>
          <a:p>
            <a:pPr indent="-95250" lvl="0" marL="171450" marR="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US"/>
              <a:t>Cyberspace comprises the Internet, computer systems, software and services, hardware, and digital information.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45" name="Google Shape;14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Society is increasingly dependent on information and communication technology networks in particular, and these have their own dependencies and vulnerabilities.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Arial"/>
              <a:buChar char="•"/>
            </a:pPr>
            <a:r>
              <a:rPr lang="en-US"/>
              <a:t>WEF (2016) underscores large-scale cyberattacks and cyber dependency of critical information infrastructures as technological risks. It also points out cybersecurity as an emerging technology. </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152" name="Google Shape;15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Confidentiality, Integrity, and Availability (CIA) are the tripod of cybersecurity. A failure in any one of them would cripple the security. Each of them completes and performs a different aspect of cybersecurity. </a:t>
            </a:r>
            <a:endParaRPr/>
          </a:p>
          <a:p>
            <a:pPr indent="0" lvl="0" marL="0" rtl="0" algn="l">
              <a:spcBef>
                <a:spcPts val="0"/>
              </a:spcBef>
              <a:spcAft>
                <a:spcPts val="0"/>
              </a:spcAft>
              <a:buNone/>
            </a:pPr>
            <a:r>
              <a:t/>
            </a:r>
            <a:endParaRPr/>
          </a:p>
        </p:txBody>
      </p:sp>
      <p:sp>
        <p:nvSpPr>
          <p:cNvPr id="189" name="Google Shape;18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With confidentiality, you can protect your data from those who are not allowed access.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People cannot read your information either if it is stored on a computer or while transmitting across a network.</a:t>
            </a:r>
            <a:endParaRPr/>
          </a:p>
          <a:p>
            <a:pPr indent="0" lvl="0" marL="0" rtl="0" algn="l">
              <a:spcBef>
                <a:spcPts val="0"/>
              </a:spcBef>
              <a:spcAft>
                <a:spcPts val="0"/>
              </a:spcAft>
              <a:buNone/>
            </a:pPr>
            <a:r>
              <a:t/>
            </a:r>
            <a:endParaRPr/>
          </a:p>
        </p:txBody>
      </p:sp>
      <p:sp>
        <p:nvSpPr>
          <p:cNvPr id="196" name="Google Shape;19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Integrity provides that your data is trustworthy and unspoiled. Even if it is changed, receivers can detect the change.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US"/>
              <a:t>Hashing is the main way to keep the integrity of data or information.</a:t>
            </a:r>
            <a:endParaRPr/>
          </a:p>
          <a:p>
            <a:pPr indent="-95250" lvl="0" marL="171450" rtl="0" algn="l">
              <a:spcBef>
                <a:spcPts val="0"/>
              </a:spcBef>
              <a:spcAft>
                <a:spcPts val="0"/>
              </a:spcAft>
              <a:buClr>
                <a:schemeClr val="dk1"/>
              </a:buClr>
              <a:buSzPts val="1200"/>
              <a:buFont typeface="Arial"/>
              <a:buNone/>
            </a:pPr>
            <a:r>
              <a:t/>
            </a:r>
            <a:endParaRPr/>
          </a:p>
        </p:txBody>
      </p:sp>
      <p:sp>
        <p:nvSpPr>
          <p:cNvPr id="203" name="Google Shape;20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Availability enables authorized people to have access to software, web pages, and so on. Denial of service (DoS) attacks try to compromise the security goal of Availability.</a:t>
            </a:r>
            <a:endParaRPr/>
          </a:p>
        </p:txBody>
      </p:sp>
      <p:sp>
        <p:nvSpPr>
          <p:cNvPr id="210" name="Google Shape;21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Answer:</a:t>
            </a:r>
            <a:endParaRPr/>
          </a:p>
          <a:p>
            <a:pPr indent="0" lvl="0" marL="0" rtl="0" algn="l">
              <a:spcBef>
                <a:spcPts val="0"/>
              </a:spcBef>
              <a:spcAft>
                <a:spcPts val="0"/>
              </a:spcAft>
              <a:buNone/>
            </a:pPr>
            <a:r>
              <a:rPr lang="en-US"/>
              <a:t>1-Confidentiality</a:t>
            </a:r>
            <a:endParaRPr/>
          </a:p>
          <a:p>
            <a:pPr indent="0" lvl="0" marL="0" rtl="0" algn="l">
              <a:spcBef>
                <a:spcPts val="0"/>
              </a:spcBef>
              <a:spcAft>
                <a:spcPts val="0"/>
              </a:spcAft>
              <a:buNone/>
            </a:pPr>
            <a:r>
              <a:rPr lang="en-US"/>
              <a:t>2- Integrity</a:t>
            </a:r>
            <a:endParaRPr/>
          </a:p>
          <a:p>
            <a:pPr indent="0" lvl="0" marL="0" rtl="0" algn="l">
              <a:spcBef>
                <a:spcPts val="0"/>
              </a:spcBef>
              <a:spcAft>
                <a:spcPts val="0"/>
              </a:spcAft>
              <a:buNone/>
            </a:pPr>
            <a:r>
              <a:rPr lang="en-US"/>
              <a:t>3- Availability</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7" name="Google Shape;21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en-US"/>
              <a:t>Cyber-attacks are more than stealing credit card information, passwords or hacking websites. Even for a while, cyber attacks can cause physical impacts such as shutting down power grids in Ukraine (2016), malfunctioning centrifuges in a nuclear plant in Iran (year), or a sewage plant (Australia).</a:t>
            </a:r>
            <a:endParaRPr/>
          </a:p>
          <a:p>
            <a:pPr indent="-171450" lvl="0" marL="171450" rtl="0" algn="l">
              <a:spcBef>
                <a:spcPts val="600"/>
              </a:spcBef>
              <a:spcAft>
                <a:spcPts val="0"/>
              </a:spcAft>
              <a:buClr>
                <a:schemeClr val="dk1"/>
              </a:buClr>
              <a:buSzPts val="1200"/>
              <a:buFont typeface="Calibri"/>
              <a:buChar char="•"/>
            </a:pPr>
            <a:r>
              <a:rPr lang="en-US"/>
              <a:t>As dependency of the Internet increases in the professional world, it also poses a great threat. </a:t>
            </a:r>
            <a:endParaRPr/>
          </a:p>
          <a:p>
            <a:pPr indent="-171450" lvl="0" marL="171450" rtl="0" algn="l">
              <a:spcBef>
                <a:spcPts val="600"/>
              </a:spcBef>
              <a:spcAft>
                <a:spcPts val="0"/>
              </a:spcAft>
              <a:buClr>
                <a:schemeClr val="dk1"/>
              </a:buClr>
              <a:buSzPts val="1200"/>
              <a:buFont typeface="Calibri"/>
              <a:buChar char="•"/>
            </a:pPr>
            <a:r>
              <a:rPr lang="en-US"/>
              <a:t>Technology advancements, such as smart homes, smart cities and so on can make human life more comfortable but can also lead to a chaos. </a:t>
            </a:r>
            <a:endParaRPr/>
          </a:p>
          <a:p>
            <a:pPr indent="-171450" lvl="0" marL="171450" rtl="0" algn="l">
              <a:spcBef>
                <a:spcPts val="600"/>
              </a:spcBef>
              <a:spcAft>
                <a:spcPts val="0"/>
              </a:spcAft>
              <a:buClr>
                <a:schemeClr val="dk1"/>
              </a:buClr>
              <a:buSzPts val="1200"/>
              <a:buFont typeface="Calibri"/>
              <a:buChar char="•"/>
            </a:pPr>
            <a:r>
              <a:rPr lang="en-US"/>
              <a:t>Stuxnet was the first case that a cyber attack can cause a physical loss/damage/impact. </a:t>
            </a:r>
            <a:endParaRPr/>
          </a:p>
          <a:p>
            <a:pPr indent="-171450" lvl="0" marL="171450" rtl="0" algn="l">
              <a:spcBef>
                <a:spcPts val="600"/>
              </a:spcBef>
              <a:spcAft>
                <a:spcPts val="0"/>
              </a:spcAft>
              <a:buClr>
                <a:schemeClr val="dk1"/>
              </a:buClr>
              <a:buSzPts val="1200"/>
              <a:buFont typeface="Calibri"/>
              <a:buChar char="•"/>
            </a:pPr>
            <a:r>
              <a:rPr lang="en-US"/>
              <a:t>Later, other cyber attacks caused more physical impact, such as hardware loss through gaining control over Supervisory Control and Data Acquisition (SCADA) systems and Programmable Logic Controllers (PLCs).</a:t>
            </a:r>
            <a:endParaRPr/>
          </a:p>
          <a:p>
            <a:pPr indent="0" lvl="0" marL="0" rtl="0" algn="l">
              <a:spcBef>
                <a:spcPts val="0"/>
              </a:spcBef>
              <a:spcAft>
                <a:spcPts val="0"/>
              </a:spcAft>
              <a:buClr>
                <a:schemeClr val="dk1"/>
              </a:buClr>
              <a:buSzPts val="1200"/>
              <a:buFont typeface="Calibri"/>
              <a:buNone/>
            </a:pPr>
            <a:r>
              <a:rPr b="1" lang="en-US"/>
              <a:t>_____________________________________</a:t>
            </a:r>
            <a:endParaRPr b="1"/>
          </a:p>
          <a:p>
            <a:pPr indent="0" lvl="0" marL="0" rtl="0" algn="l">
              <a:spcBef>
                <a:spcPts val="0"/>
              </a:spcBef>
              <a:spcAft>
                <a:spcPts val="0"/>
              </a:spcAft>
              <a:buClr>
                <a:schemeClr val="dk1"/>
              </a:buClr>
              <a:buSzPts val="1200"/>
              <a:buFont typeface="Calibri"/>
              <a:buNone/>
            </a:pPr>
            <a:r>
              <a:rPr b="1" lang="en-US"/>
              <a:t>Additional Information</a:t>
            </a:r>
            <a:endParaRPr b="1"/>
          </a:p>
          <a:p>
            <a:pPr indent="-171450" lvl="0" marL="171450" rtl="0" algn="l">
              <a:spcBef>
                <a:spcPts val="0"/>
              </a:spcBef>
              <a:spcAft>
                <a:spcPts val="0"/>
              </a:spcAft>
              <a:buClr>
                <a:schemeClr val="dk1"/>
              </a:buClr>
              <a:buSzPts val="1200"/>
              <a:buFont typeface="Arial"/>
              <a:buChar char="•"/>
            </a:pPr>
            <a:r>
              <a:rPr lang="en-US"/>
              <a:t>Now SCADA systems can be managed over internet. A dam or a manufacturing facility, public transportation, mills, and so on can be commanded and controlled with an iPad from your house. It does not mean, all of them are controlled via the Internet, but they can be.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Estonia and the Ukraine suffered the most from cyberattacks which hacked their power grids, banks and etc.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Arial"/>
              <a:buChar char="•"/>
            </a:pPr>
            <a:r>
              <a:rPr lang="en-US"/>
              <a:t>Considering smart cities, smart grids or other critical infrastructure and convenience of internet to control the devices, cybersecurity is imperative to maintain the operations of those.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1" lang="en-US"/>
              <a:t>Critical Infrastructures</a:t>
            </a:r>
            <a:r>
              <a:rPr lang="en-US"/>
              <a:t>: “</a:t>
            </a:r>
            <a:r>
              <a:rPr b="0" i="1" lang="en-US">
                <a:latin typeface="Calibri"/>
                <a:ea typeface="Calibri"/>
                <a:cs typeface="Calibri"/>
                <a:sym typeface="Calibri"/>
              </a:rPr>
              <a:t>The term "critical infrastructure" has the meaning provided in section 1016(e) of the USA Patriot Act of 2001 (42 U.S.C. 5195c(e)), namely systems and assets, whether physical or virtual, so vital to the United States that the incapacity or destruction of such systems and assets would have a debilitating impact on security, national economic security, national public health or safety, or any combination of those matters.” </a:t>
            </a:r>
            <a:r>
              <a:rPr b="0" i="0" lang="en-US">
                <a:latin typeface="Calibri"/>
                <a:ea typeface="Calibri"/>
                <a:cs typeface="Calibri"/>
                <a:sym typeface="Calibri"/>
              </a:rPr>
              <a:t>(White House Release, 2013)</a:t>
            </a:r>
            <a:endParaRPr b="0" i="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i="1"/>
          </a:p>
          <a:p>
            <a:pPr indent="0" lvl="0" marL="0" marR="0" rtl="0" algn="l">
              <a:lnSpc>
                <a:spcPct val="100000"/>
              </a:lnSpc>
              <a:spcBef>
                <a:spcPts val="0"/>
              </a:spcBef>
              <a:spcAft>
                <a:spcPts val="0"/>
              </a:spcAft>
              <a:buClr>
                <a:schemeClr val="dk1"/>
              </a:buClr>
              <a:buSzPts val="1200"/>
              <a:buFont typeface="Calibri"/>
              <a:buNone/>
            </a:pPr>
            <a:r>
              <a:rPr i="0" lang="en-US"/>
              <a:t>The sectors are:</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Chemical</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Commercial facilities</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Communications</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Critical manufacturing</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Dams</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Defense industrial base</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Emergency services</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Energy</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Financial services</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Food and agriculture</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Governmental facilities</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Healthcare and public health</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Information technology</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Nuclear reactors, materials, and waste</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Transportation systems</a:t>
            </a:r>
            <a:endParaRPr i="0"/>
          </a:p>
          <a:p>
            <a:pPr indent="-228600" lvl="0" marL="228600" marR="0" rtl="0" algn="l">
              <a:lnSpc>
                <a:spcPct val="100000"/>
              </a:lnSpc>
              <a:spcBef>
                <a:spcPts val="0"/>
              </a:spcBef>
              <a:spcAft>
                <a:spcPts val="0"/>
              </a:spcAft>
              <a:buClr>
                <a:schemeClr val="dk1"/>
              </a:buClr>
              <a:buSzPts val="1200"/>
              <a:buFont typeface="Calibri"/>
              <a:buAutoNum type="arabicPeriod"/>
            </a:pPr>
            <a:r>
              <a:rPr i="0" lang="en-US"/>
              <a:t>Water and wastewater systems</a:t>
            </a:r>
            <a:endParaRPr i="0"/>
          </a:p>
          <a:p>
            <a:pPr indent="0" lvl="0" marL="0" rtl="0" algn="l">
              <a:spcBef>
                <a:spcPts val="0"/>
              </a:spcBef>
              <a:spcAft>
                <a:spcPts val="0"/>
              </a:spcAft>
              <a:buNone/>
            </a:pPr>
            <a:r>
              <a:t/>
            </a:r>
            <a:endParaRPr i="1"/>
          </a:p>
        </p:txBody>
      </p:sp>
      <p:sp>
        <p:nvSpPr>
          <p:cNvPr id="231" name="Google Shape;23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later part, we will discuss major concepts of cybersecurity: vulnerabilities, actors and threats</a:t>
            </a:r>
            <a:endParaRPr/>
          </a:p>
        </p:txBody>
      </p:sp>
      <p:sp>
        <p:nvSpPr>
          <p:cNvPr id="238" name="Google Shape;23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Cybersecurity is as strong as the weakest link in the chain.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There are three basic layers of cybersecurity to apply cybersecurity strategies. All of them is necessary to satisfy the requirements. </a:t>
            </a:r>
            <a:endParaRPr/>
          </a:p>
          <a:p>
            <a:pPr indent="-171450" lvl="1" marL="628650" rtl="0" algn="l">
              <a:spcBef>
                <a:spcPts val="0"/>
              </a:spcBef>
              <a:spcAft>
                <a:spcPts val="0"/>
              </a:spcAft>
              <a:buClr>
                <a:schemeClr val="dk1"/>
              </a:buClr>
              <a:buSzPts val="1200"/>
              <a:buFont typeface="Arial"/>
              <a:buChar char="•"/>
            </a:pPr>
            <a:r>
              <a:rPr b="1" lang="en-US"/>
              <a:t>People</a:t>
            </a:r>
            <a:endParaRPr/>
          </a:p>
          <a:p>
            <a:pPr indent="-171450" lvl="1" marL="628650" rtl="0" algn="l">
              <a:spcBef>
                <a:spcPts val="0"/>
              </a:spcBef>
              <a:spcAft>
                <a:spcPts val="0"/>
              </a:spcAft>
              <a:buClr>
                <a:schemeClr val="dk1"/>
              </a:buClr>
              <a:buSzPts val="1200"/>
              <a:buFont typeface="Arial"/>
              <a:buChar char="•"/>
            </a:pPr>
            <a:r>
              <a:rPr b="1" lang="en-US"/>
              <a:t>Process</a:t>
            </a:r>
            <a:endParaRPr/>
          </a:p>
          <a:p>
            <a:pPr indent="-171450" lvl="1" marL="628650" rtl="0" algn="l">
              <a:spcBef>
                <a:spcPts val="0"/>
              </a:spcBef>
              <a:spcAft>
                <a:spcPts val="0"/>
              </a:spcAft>
              <a:buClr>
                <a:schemeClr val="dk1"/>
              </a:buClr>
              <a:buSzPts val="1200"/>
              <a:buFont typeface="Arial"/>
              <a:buChar char="•"/>
            </a:pPr>
            <a:r>
              <a:rPr b="1" lang="en-US"/>
              <a:t>Technology</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The defender has to focus on every stage of the cybersecurity and think like attackers. However, attackers just need to find a vulnerability to exploit.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Vulnerabilities can be found in software, system design or process, and in humans. Human will be always a hot topic and focus of attackers in cyber due to human nature.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Defending a system requires both detailed and holistic approach. Therefore, it is very hard to satisfy all security requirements. Every system has flaws including software and humans. The flaws in software can be removed with updates or patches. However, human is the most complex and unpredictable element in a system. Therefore, it will generally be center of attacks.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Leaving the computer without locking it may be a vulnerability for insiders. A simple measure, locking the computer even for a short while, could prevent insider attacks.  </a:t>
            </a:r>
            <a:endParaRPr/>
          </a:p>
        </p:txBody>
      </p:sp>
      <p:sp>
        <p:nvSpPr>
          <p:cNvPr id="257" name="Google Shape;25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en-US"/>
              <a:t>Vulnerability is a flaw in a software that provides a means for malware to be installed and executed, often without signaling its presence</a:t>
            </a:r>
            <a:endParaRPr/>
          </a:p>
          <a:p>
            <a:pPr indent="-171450" lvl="0" marL="171450" rtl="0" algn="l">
              <a:spcBef>
                <a:spcPts val="600"/>
              </a:spcBef>
              <a:spcAft>
                <a:spcPts val="0"/>
              </a:spcAft>
              <a:buClr>
                <a:schemeClr val="dk1"/>
              </a:buClr>
              <a:buSzPts val="1200"/>
              <a:buFont typeface="Calibri"/>
              <a:buChar char="•"/>
            </a:pPr>
            <a:r>
              <a:rPr lang="en-US"/>
              <a:t>Therefore, suppliers create and publish software “patches” to close known vulnerabilities.</a:t>
            </a:r>
            <a:endParaRPr/>
          </a:p>
          <a:p>
            <a:pPr indent="-171450" lvl="0" marL="171450" rtl="0" algn="l">
              <a:spcBef>
                <a:spcPts val="600"/>
              </a:spcBef>
              <a:spcAft>
                <a:spcPts val="0"/>
              </a:spcAft>
              <a:buClr>
                <a:schemeClr val="dk1"/>
              </a:buClr>
              <a:buSzPts val="1200"/>
              <a:buFont typeface="Calibri"/>
              <a:buChar char="•"/>
            </a:pPr>
            <a:r>
              <a:rPr lang="en-US"/>
              <a:t>Vulnerabilities pose exploits. A threat agent exploits a vulnerability by carrying out a threat. </a:t>
            </a:r>
            <a:endParaRPr/>
          </a:p>
          <a:p>
            <a:pPr indent="-171450" lvl="0" marL="171450" rtl="0" algn="l">
              <a:spcBef>
                <a:spcPts val="600"/>
              </a:spcBef>
              <a:spcAft>
                <a:spcPts val="0"/>
              </a:spcAft>
              <a:buClr>
                <a:schemeClr val="dk1"/>
              </a:buClr>
              <a:buSzPts val="1200"/>
              <a:buFont typeface="Calibri"/>
              <a:buChar char="•"/>
            </a:pPr>
            <a:r>
              <a:rPr lang="en-US"/>
              <a:t>Hackers go after the low hanging fruits. </a:t>
            </a:r>
            <a:endParaRPr/>
          </a:p>
          <a:p>
            <a:pPr indent="-171450" lvl="1" marL="514350" rtl="0" algn="l">
              <a:spcBef>
                <a:spcPts val="600"/>
              </a:spcBef>
              <a:spcAft>
                <a:spcPts val="0"/>
              </a:spcAft>
              <a:buClr>
                <a:schemeClr val="dk1"/>
              </a:buClr>
              <a:buSzPts val="1200"/>
              <a:buFont typeface="Calibri"/>
              <a:buChar char="•"/>
            </a:pPr>
            <a:r>
              <a:rPr lang="en-US"/>
              <a:t>Example: hacked smart toilets in Japan (IoT) Link: </a:t>
            </a:r>
            <a:r>
              <a:rPr lang="en-US" u="sng">
                <a:solidFill>
                  <a:schemeClr val="hlink"/>
                </a:solidFill>
                <a:hlinkClick r:id="rId2"/>
              </a:rPr>
              <a:t>https://www.youtube.com/watch?v=b0RlnXMZEPg</a:t>
            </a:r>
            <a:r>
              <a:rPr lang="en-US"/>
              <a:t> </a:t>
            </a:r>
            <a:endParaRPr/>
          </a:p>
          <a:p>
            <a:pPr indent="-171450" lvl="0" marL="171450" rtl="0" algn="l">
              <a:spcBef>
                <a:spcPts val="600"/>
              </a:spcBef>
              <a:spcAft>
                <a:spcPts val="0"/>
              </a:spcAft>
              <a:buClr>
                <a:schemeClr val="dk1"/>
              </a:buClr>
              <a:buSzPts val="1200"/>
              <a:buFont typeface="Calibri"/>
              <a:buChar char="•"/>
            </a:pPr>
            <a:r>
              <a:rPr lang="en-US"/>
              <a:t>These easily hacked systems have in common poor or no authentication, and weak, default, or hard-coded passwords</a:t>
            </a:r>
            <a:endParaRPr/>
          </a:p>
          <a:p>
            <a:pPr indent="-171450" lvl="1" marL="514350" rtl="0" algn="l">
              <a:spcBef>
                <a:spcPts val="600"/>
              </a:spcBef>
              <a:spcAft>
                <a:spcPts val="0"/>
              </a:spcAft>
              <a:buClr>
                <a:schemeClr val="dk1"/>
              </a:buClr>
              <a:buSzPts val="1200"/>
              <a:buFont typeface="Calibri"/>
              <a:buChar char="•"/>
            </a:pPr>
            <a:r>
              <a:rPr lang="en-US"/>
              <a:t>Example: Unsecure security cameras: insecam.org </a:t>
            </a:r>
            <a:endParaRPr/>
          </a:p>
          <a:p>
            <a:pPr indent="-171450" lvl="0" marL="171450" rtl="0" algn="l">
              <a:spcBef>
                <a:spcPts val="0"/>
              </a:spcBef>
              <a:spcAft>
                <a:spcPts val="0"/>
              </a:spcAft>
              <a:buClr>
                <a:schemeClr val="dk1"/>
              </a:buClr>
              <a:buSzPts val="1200"/>
              <a:buFont typeface="Arial"/>
              <a:buChar char="•"/>
            </a:pPr>
            <a:r>
              <a:rPr lang="en-US"/>
              <a:t>A cybersecurity expert, Bruce Schneier, suggests that security mindset should focus on how the things can fail. </a:t>
            </a:r>
            <a:endParaRPr/>
          </a:p>
          <a:p>
            <a:pPr indent="-95250" lvl="0" marL="171450" rtl="0" algn="l">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US"/>
              <a:t>90% of vulnerabilities are known vulnerabilities.</a:t>
            </a:r>
            <a:endParaRPr/>
          </a:p>
          <a:p>
            <a:pPr indent="0" lvl="0" marL="0" rtl="0" algn="l">
              <a:spcBef>
                <a:spcPts val="0"/>
              </a:spcBef>
              <a:spcAft>
                <a:spcPts val="0"/>
              </a:spcAft>
              <a:buNone/>
            </a:pPr>
            <a:r>
              <a:t/>
            </a:r>
            <a:endParaRPr/>
          </a:p>
        </p:txBody>
      </p:sp>
      <p:sp>
        <p:nvSpPr>
          <p:cNvPr id="264" name="Google Shape;26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[Movie suggestion: Who am I (2014)]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7" name="Google Shape;27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Social Engineering in History</a:t>
            </a:r>
            <a:endParaRPr/>
          </a:p>
          <a:p>
            <a:pPr indent="0" lvl="0" marL="0" rtl="0" algn="l">
              <a:spcBef>
                <a:spcPts val="0"/>
              </a:spcBef>
              <a:spcAft>
                <a:spcPts val="0"/>
              </a:spcAft>
              <a:buNone/>
            </a:pPr>
            <a:r>
              <a:rPr lang="en-US"/>
              <a:t>One of the oldest social engineering tricks is the Trojan Horse, mentioned in Iliad of Homer. Greeks couldn’t win the war which lasted 10 years, but then, they came up with an idea. Building a horse made of ships’ wood and presenting it to the Trojans as a sign of regret and glory of Trojans. Of course, the Trojans took the bait, and took the horse inside the castle. However, in the night, the Greek soldiers hidden in the horse came out and opened the doors to Greek soldiers outside, and eventually the Greeks conquered the city of Troy.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Courtesy of Social-engineering.org (2014)</a:t>
            </a:r>
            <a:endParaRPr/>
          </a:p>
          <a:p>
            <a:pPr indent="-171450" lvl="0" marL="171450" rtl="0" algn="l">
              <a:spcBef>
                <a:spcPts val="0"/>
              </a:spcBef>
              <a:spcAft>
                <a:spcPts val="0"/>
              </a:spcAft>
              <a:buClr>
                <a:schemeClr val="dk1"/>
              </a:buClr>
              <a:buSzPts val="1200"/>
              <a:buFont typeface="Arial"/>
              <a:buChar char="•"/>
            </a:pPr>
            <a:r>
              <a:rPr lang="en-US"/>
              <a:t>294 billion email is sent each day and 90% of them is spam or viruses</a:t>
            </a:r>
            <a:endParaRPr/>
          </a:p>
          <a:p>
            <a:pPr indent="-171450" lvl="0" marL="171450" rtl="0" algn="l">
              <a:spcBef>
                <a:spcPts val="0"/>
              </a:spcBef>
              <a:spcAft>
                <a:spcPts val="0"/>
              </a:spcAft>
              <a:buClr>
                <a:schemeClr val="dk1"/>
              </a:buClr>
              <a:buSzPts val="1200"/>
              <a:buFont typeface="Arial"/>
              <a:buChar char="•"/>
            </a:pPr>
            <a:r>
              <a:rPr lang="en-US"/>
              <a:t>88% emails are phishing and most of them mimicked financial institutions</a:t>
            </a:r>
            <a:endParaRPr/>
          </a:p>
          <a:p>
            <a:pPr indent="-171450" lvl="0" marL="171450" rtl="0" algn="l">
              <a:spcBef>
                <a:spcPts val="0"/>
              </a:spcBef>
              <a:spcAft>
                <a:spcPts val="0"/>
              </a:spcAft>
              <a:buClr>
                <a:schemeClr val="dk1"/>
              </a:buClr>
              <a:buSzPts val="1200"/>
              <a:buFont typeface="Arial"/>
              <a:buChar char="•"/>
            </a:pPr>
            <a:r>
              <a:rPr lang="en-US"/>
              <a:t>60% of victim click a link</a:t>
            </a:r>
            <a:endParaRPr/>
          </a:p>
          <a:p>
            <a:pPr indent="-171450" lvl="0" marL="171450" rtl="0" algn="l">
              <a:spcBef>
                <a:spcPts val="0"/>
              </a:spcBef>
              <a:spcAft>
                <a:spcPts val="0"/>
              </a:spcAft>
              <a:buClr>
                <a:schemeClr val="dk1"/>
              </a:buClr>
              <a:buSzPts val="1200"/>
              <a:buFont typeface="Arial"/>
              <a:buChar char="•"/>
            </a:pPr>
            <a:r>
              <a:rPr lang="en-US"/>
              <a:t>14% reply to text</a:t>
            </a:r>
            <a:endParaRPr/>
          </a:p>
          <a:p>
            <a:pPr indent="-171450" lvl="0" marL="171450" rtl="0" algn="l">
              <a:spcBef>
                <a:spcPts val="0"/>
              </a:spcBef>
              <a:spcAft>
                <a:spcPts val="0"/>
              </a:spcAft>
              <a:buClr>
                <a:schemeClr val="dk1"/>
              </a:buClr>
              <a:buSzPts val="1200"/>
              <a:buFont typeface="Arial"/>
              <a:buChar char="•"/>
            </a:pPr>
            <a:r>
              <a:rPr lang="en-US"/>
              <a:t>26% call a number</a:t>
            </a:r>
            <a:endParaRPr/>
          </a:p>
          <a:p>
            <a:pPr indent="0" lvl="0" marL="0" rtl="0" algn="l">
              <a:spcBef>
                <a:spcPts val="0"/>
              </a:spcBef>
              <a:spcAft>
                <a:spcPts val="0"/>
              </a:spcAft>
              <a:buNone/>
            </a:pPr>
            <a:r>
              <a:t/>
            </a:r>
            <a:endParaRPr/>
          </a:p>
        </p:txBody>
      </p:sp>
      <p:sp>
        <p:nvSpPr>
          <p:cNvPr id="284" name="Google Shape;28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There are more than 200 million smartphone users in the US (Statista, 2017).</a:t>
            </a:r>
            <a:endParaRPr/>
          </a:p>
          <a:p>
            <a:pPr indent="0" lvl="0" marL="0" rtl="0" algn="l">
              <a:spcBef>
                <a:spcPts val="0"/>
              </a:spcBef>
              <a:spcAft>
                <a:spcPts val="0"/>
              </a:spcAft>
              <a:buNone/>
            </a:pPr>
            <a:r>
              <a:t/>
            </a:r>
            <a:endParaRPr/>
          </a:p>
          <a:p>
            <a:pPr indent="-171450" lvl="0" marL="171450" rtl="0" algn="l">
              <a:spcBef>
                <a:spcPts val="1200"/>
              </a:spcBef>
              <a:spcAft>
                <a:spcPts val="0"/>
              </a:spcAft>
              <a:buClr>
                <a:schemeClr val="dk1"/>
              </a:buClr>
              <a:buSzPts val="1200"/>
              <a:buFont typeface="Calibri"/>
              <a:buChar char="•"/>
            </a:pPr>
            <a:r>
              <a:rPr lang="en-US"/>
              <a:t>Since a smart phone is used more than a computer, smishing poses a greater danger than phishing.</a:t>
            </a:r>
            <a:endParaRPr/>
          </a:p>
          <a:p>
            <a:pPr indent="-171450" lvl="0" marL="171450" rtl="0" algn="l">
              <a:spcBef>
                <a:spcPts val="1200"/>
              </a:spcBef>
              <a:spcAft>
                <a:spcPts val="0"/>
              </a:spcAft>
              <a:buClr>
                <a:schemeClr val="dk1"/>
              </a:buClr>
              <a:buSzPts val="1200"/>
              <a:buFont typeface="Calibri"/>
              <a:buChar char="•"/>
            </a:pPr>
            <a:r>
              <a:rPr lang="en-US"/>
              <a:t>Hackers use text messages to deceive targets, sending a link in the text messages. It is easy for victims to fall into the trap of fraudulent text messages, which might look genuine or from a trusted source.</a:t>
            </a:r>
            <a:endParaRPr/>
          </a:p>
          <a:p>
            <a:pPr indent="0" lvl="0" marL="0" rtl="0" algn="l">
              <a:spcBef>
                <a:spcPts val="0"/>
              </a:spcBef>
              <a:spcAft>
                <a:spcPts val="0"/>
              </a:spcAft>
              <a:buNone/>
            </a:pPr>
            <a:r>
              <a:t/>
            </a:r>
            <a:endParaRPr/>
          </a:p>
        </p:txBody>
      </p:sp>
      <p:sp>
        <p:nvSpPr>
          <p:cNvPr id="291" name="Google Shape;29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Phishing emails might look like it is coming from your bank, school, job, hospital or government. Scammers want you to type your user name, answer security questions, phone number etc. Emails look genuine but when you pay attention to details like the language of the email, color of the symbols, or the sender, it is not hard to recognize when they are fake. Subject titles might deceive many people but focusing on details helps to identify the phishing scammers.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Attackers might get victims’ information via phishing emails, social media scan, trash box, and so on. According to the information the attacker gathers, s/he crafts an email as if it is coming from someone the target is familiar with, such as a boss, physician, professor or bank. The emails might contain documents or links. It is more likely to believe in those emails (spear-phishing) than phishing emails.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To mitigate social engineering threats, organizations purchase/execute phishing tests or simulations from cybersecurity firms to increase the awareness of their employees.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Arial"/>
              <a:buChar char="•"/>
            </a:pPr>
            <a:r>
              <a:rPr lang="en-US"/>
              <a:t>Phishing or spear-phishing are used in Advanced Persistent Threat (APT) attacks to infiltrate and infect closed network systems. After that hackers may initiate DDOS attacks or install a malware.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Keeping minimal personal information in social media is an important step to prevent phishing scams. Phishers are very good at using social media to get ideas about what a victim likes, where s/he works, lives and so on.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Another important thing to pay attention to is the phishing email’s is language. Do sentences have grammatical error? Are there typos?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According to FBI investigation between 2013 and 2016, they calculated the cost of social engineering attacks at $1.6 billion (Mathews, 2017)</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8" name="Google Shape;29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05" name="Google Shape;30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b="1" lang="en-US"/>
              <a:t>Black hat hackers: </a:t>
            </a:r>
            <a:r>
              <a:rPr lang="en-US"/>
              <a:t>malicious hacker</a:t>
            </a:r>
            <a:endParaRPr/>
          </a:p>
          <a:p>
            <a:pPr indent="-171450" lvl="0" marL="171450" rtl="0" algn="l">
              <a:spcBef>
                <a:spcPts val="1200"/>
              </a:spcBef>
              <a:spcAft>
                <a:spcPts val="0"/>
              </a:spcAft>
              <a:buClr>
                <a:schemeClr val="dk1"/>
              </a:buClr>
              <a:buSzPts val="1200"/>
              <a:buFont typeface="Calibri"/>
              <a:buChar char="•"/>
            </a:pPr>
            <a:r>
              <a:rPr b="1" lang="en-US"/>
              <a:t>Grey hat hackers</a:t>
            </a:r>
            <a:r>
              <a:rPr lang="en-US"/>
              <a:t>: break into a system without permission and demand money to fix it. If  rejected they might not damage the system. </a:t>
            </a:r>
            <a:endParaRPr/>
          </a:p>
          <a:p>
            <a:pPr indent="-171450" lvl="0" marL="171450" rtl="0" algn="l">
              <a:spcBef>
                <a:spcPts val="1200"/>
              </a:spcBef>
              <a:spcAft>
                <a:spcPts val="0"/>
              </a:spcAft>
              <a:buClr>
                <a:schemeClr val="dk1"/>
              </a:buClr>
              <a:buSzPts val="1200"/>
              <a:buFont typeface="Calibri"/>
              <a:buChar char="•"/>
            </a:pPr>
            <a:r>
              <a:rPr b="1" lang="en-US"/>
              <a:t>Crackers: </a:t>
            </a:r>
            <a:r>
              <a:rPr lang="en-US"/>
              <a:t>break into systems with malicious intent. Gains unauthorized access, damage integrity of vital data or make systems unavailable. </a:t>
            </a:r>
            <a:endParaRPr/>
          </a:p>
          <a:p>
            <a:pPr indent="-171450" lvl="0" marL="171450" rtl="0" algn="l">
              <a:spcBef>
                <a:spcPts val="1200"/>
              </a:spcBef>
              <a:spcAft>
                <a:spcPts val="0"/>
              </a:spcAft>
              <a:buClr>
                <a:schemeClr val="dk1"/>
              </a:buClr>
              <a:buSzPts val="1200"/>
              <a:buFont typeface="Calibri"/>
              <a:buChar char="•"/>
            </a:pPr>
            <a:r>
              <a:rPr b="1" lang="en-US"/>
              <a:t>Script kiddies: </a:t>
            </a:r>
            <a:r>
              <a:rPr lang="en-US"/>
              <a:t>use scripts created by sophisticated hackers to attack computer and network systems, and deface websites. Script kiddies have low technical skills and they are more dangerous because of their high numbers and available tools and scripts. </a:t>
            </a:r>
            <a:endParaRPr/>
          </a:p>
          <a:p>
            <a:pPr indent="-171450" lvl="0" marL="171450" rtl="0" algn="l">
              <a:spcBef>
                <a:spcPts val="1200"/>
              </a:spcBef>
              <a:spcAft>
                <a:spcPts val="0"/>
              </a:spcAft>
              <a:buClr>
                <a:schemeClr val="dk1"/>
              </a:buClr>
              <a:buSzPts val="1200"/>
              <a:buFont typeface="Calibri"/>
              <a:buChar char="•"/>
            </a:pPr>
            <a:r>
              <a:rPr b="1" lang="en-US"/>
              <a:t>White hat hackers: </a:t>
            </a:r>
            <a:r>
              <a:rPr lang="en-US"/>
              <a:t>pen-testers to test the vulnerabilities of the organization with their permission – also falls under own Actor category</a:t>
            </a:r>
            <a:endParaRPr/>
          </a:p>
          <a:p>
            <a:pPr indent="-171450" lvl="0" marL="171450" rtl="0" algn="l">
              <a:spcBef>
                <a:spcPts val="1200"/>
              </a:spcBef>
              <a:spcAft>
                <a:spcPts val="0"/>
              </a:spcAft>
              <a:buClr>
                <a:srgbClr val="374151"/>
              </a:buClr>
              <a:buSzPts val="1200"/>
              <a:buFont typeface="Arial"/>
              <a:buChar char="•"/>
            </a:pPr>
            <a:r>
              <a:rPr b="1" i="0" lang="en-US">
                <a:solidFill>
                  <a:srgbClr val="374151"/>
                </a:solidFill>
                <a:latin typeface="Arial"/>
                <a:ea typeface="Arial"/>
                <a:cs typeface="Arial"/>
                <a:sym typeface="Arial"/>
              </a:rPr>
              <a:t>Insiders </a:t>
            </a:r>
            <a:r>
              <a:rPr b="0" i="0" lang="en-US">
                <a:solidFill>
                  <a:srgbClr val="374151"/>
                </a:solidFill>
                <a:latin typeface="Arial"/>
                <a:ea typeface="Arial"/>
                <a:cs typeface="Arial"/>
                <a:sym typeface="Arial"/>
              </a:rPr>
              <a:t>are individuals who have authorized access to systems or networks but misuse their privileges for malicious purposes. </a:t>
            </a:r>
            <a:endParaRPr/>
          </a:p>
        </p:txBody>
      </p:sp>
      <p:sp>
        <p:nvSpPr>
          <p:cNvPr id="346" name="Google Shape;346;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different classification of motivations: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MICE: Money- Ideology- Compromise or Coercion- Ego</a:t>
            </a:r>
            <a:endParaRPr/>
          </a:p>
        </p:txBody>
      </p:sp>
      <p:sp>
        <p:nvSpPr>
          <p:cNvPr id="353" name="Google Shape;353;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Vitek Boden was an employee of Hunter Watertech, an Australian company that employed SCADA radio-controlled sewage equipment for the Maroochy Shire Council in Queensland, Australia. </a:t>
            </a:r>
            <a:endParaRPr/>
          </a:p>
          <a:p>
            <a:pPr indent="-171450" lvl="1" marL="514350" rtl="0" algn="l">
              <a:spcBef>
                <a:spcPts val="600"/>
              </a:spcBef>
              <a:spcAft>
                <a:spcPts val="0"/>
              </a:spcAft>
              <a:buClr>
                <a:schemeClr val="dk1"/>
              </a:buClr>
              <a:buSzPts val="1200"/>
              <a:buFont typeface="Arial"/>
              <a:buChar char="•"/>
            </a:pPr>
            <a:r>
              <a:rPr lang="en-US"/>
              <a:t>1997-1999 - Boden worked for Hunter Watertech firm</a:t>
            </a:r>
            <a:endParaRPr/>
          </a:p>
          <a:p>
            <a:pPr indent="-171450" lvl="1" marL="514350" rtl="0" algn="l">
              <a:spcBef>
                <a:spcPts val="600"/>
              </a:spcBef>
              <a:spcAft>
                <a:spcPts val="0"/>
              </a:spcAft>
              <a:buClr>
                <a:schemeClr val="dk1"/>
              </a:buClr>
              <a:buSzPts val="1200"/>
              <a:buFont typeface="Arial"/>
              <a:buChar char="•"/>
            </a:pPr>
            <a:r>
              <a:rPr lang="en-US"/>
              <a:t>December 1999 - Boden resigned from Hunter Watertech and applied for a position at Maroochy Shire Council</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Aftermath of the cyber attack:</a:t>
            </a:r>
            <a:endParaRPr/>
          </a:p>
          <a:p>
            <a:pPr indent="-171450" lvl="1" marL="628650" rtl="0" algn="l">
              <a:spcBef>
                <a:spcPts val="0"/>
              </a:spcBef>
              <a:spcAft>
                <a:spcPts val="0"/>
              </a:spcAft>
              <a:buClr>
                <a:schemeClr val="dk1"/>
              </a:buClr>
              <a:buSzPts val="1200"/>
              <a:buFont typeface="Arial"/>
              <a:buChar char="•"/>
            </a:pPr>
            <a:r>
              <a:rPr lang="en-US"/>
              <a:t>800,000 liters of raw sewage was spilt out into parks, rivers and residential area</a:t>
            </a:r>
            <a:endParaRPr/>
          </a:p>
          <a:p>
            <a:pPr indent="-171450" lvl="1" marL="628650" rtl="0" algn="l">
              <a:spcBef>
                <a:spcPts val="0"/>
              </a:spcBef>
              <a:spcAft>
                <a:spcPts val="0"/>
              </a:spcAft>
              <a:buClr>
                <a:schemeClr val="dk1"/>
              </a:buClr>
              <a:buSzPts val="1200"/>
              <a:buFont typeface="Arial"/>
              <a:buChar char="•"/>
            </a:pPr>
            <a:r>
              <a:rPr lang="en-US"/>
              <a:t>Poisoned marine life, and the stench badly disturbed the residents</a:t>
            </a:r>
            <a:endParaRPr/>
          </a:p>
          <a:p>
            <a:pPr indent="-95250" lvl="1" marL="628650" rtl="0" algn="l">
              <a:spcBef>
                <a:spcPts val="0"/>
              </a:spcBef>
              <a:spcAft>
                <a:spcPts val="0"/>
              </a:spcAft>
              <a:buClr>
                <a:schemeClr val="dk1"/>
              </a:buClr>
              <a:buSzPts val="1200"/>
              <a:buFont typeface="Arial"/>
              <a:buNone/>
            </a:pPr>
            <a:r>
              <a:t/>
            </a:r>
            <a:endParaRPr/>
          </a:p>
          <a:p>
            <a:pPr indent="-76200" lvl="0" marL="0" rtl="0" algn="l">
              <a:spcBef>
                <a:spcPts val="0"/>
              </a:spcBef>
              <a:spcAft>
                <a:spcPts val="0"/>
              </a:spcAft>
              <a:buClr>
                <a:schemeClr val="dk1"/>
              </a:buClr>
              <a:buSzPts val="1200"/>
              <a:buFont typeface="Arial"/>
              <a:buChar char="•"/>
            </a:pPr>
            <a:r>
              <a:rPr lang="en-US"/>
              <a:t> What devices did Boden use?</a:t>
            </a:r>
            <a:endParaRPr/>
          </a:p>
          <a:p>
            <a:pPr indent="-76200" lvl="0" marL="171450" rtl="0" algn="l">
              <a:spcBef>
                <a:spcPts val="0"/>
              </a:spcBef>
              <a:spcAft>
                <a:spcPts val="0"/>
              </a:spcAft>
              <a:buClr>
                <a:schemeClr val="dk1"/>
              </a:buClr>
              <a:buSzPts val="1200"/>
              <a:buFont typeface="Arial"/>
              <a:buChar char="•"/>
            </a:pPr>
            <a:r>
              <a:rPr lang="en-US"/>
              <a:t> Laptop</a:t>
            </a:r>
            <a:endParaRPr/>
          </a:p>
          <a:p>
            <a:pPr indent="-76200" lvl="0" marL="171450" rtl="0" algn="l">
              <a:spcBef>
                <a:spcPts val="0"/>
              </a:spcBef>
              <a:spcAft>
                <a:spcPts val="0"/>
              </a:spcAft>
              <a:buClr>
                <a:schemeClr val="dk1"/>
              </a:buClr>
              <a:buSzPts val="1200"/>
              <a:buFont typeface="Arial"/>
              <a:buChar char="•"/>
            </a:pPr>
            <a:r>
              <a:rPr lang="en-US"/>
              <a:t> Motorola M120 two-way radio, similar to the Council’s</a:t>
            </a:r>
            <a:endParaRPr/>
          </a:p>
          <a:p>
            <a:pPr indent="-76200" lvl="1" marL="514350" rtl="0" algn="l">
              <a:spcBef>
                <a:spcPts val="0"/>
              </a:spcBef>
              <a:spcAft>
                <a:spcPts val="0"/>
              </a:spcAft>
              <a:buClr>
                <a:schemeClr val="dk1"/>
              </a:buClr>
              <a:buSzPts val="1200"/>
              <a:buFont typeface="Arial"/>
              <a:buChar char="•"/>
            </a:pPr>
            <a:r>
              <a:rPr lang="en-US"/>
              <a:t>He tuned into the frequencies </a:t>
            </a:r>
            <a:endParaRPr/>
          </a:p>
          <a:p>
            <a:pPr indent="-76200" lvl="1" marL="628650" rtl="0" algn="l">
              <a:spcBef>
                <a:spcPts val="0"/>
              </a:spcBef>
              <a:spcAft>
                <a:spcPts val="0"/>
              </a:spcAft>
              <a:buClr>
                <a:schemeClr val="dk1"/>
              </a:buClr>
              <a:buSzPts val="1200"/>
              <a:buFont typeface="Arial"/>
              <a:buChar char="•"/>
            </a:pPr>
            <a:r>
              <a:rPr lang="en-US"/>
              <a:t>PDS Compact 500</a:t>
            </a:r>
            <a:endParaRPr/>
          </a:p>
          <a:p>
            <a:pPr indent="-76200" lvl="2" marL="971550" rtl="0" algn="l">
              <a:spcBef>
                <a:spcPts val="0"/>
              </a:spcBef>
              <a:spcAft>
                <a:spcPts val="0"/>
              </a:spcAft>
              <a:buClr>
                <a:schemeClr val="dk1"/>
              </a:buClr>
              <a:buSzPts val="1200"/>
              <a:buFont typeface="Arial"/>
              <a:buChar char="•"/>
            </a:pPr>
            <a:r>
              <a:rPr lang="en-US"/>
              <a:t>The device should have been in the control of Hunter Watertech</a:t>
            </a:r>
            <a:endParaRPr/>
          </a:p>
          <a:p>
            <a:pPr indent="0" lvl="2" marL="9715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Boden was an employee of the contractor that had accessibility to the IT system of the victim. He knew how to use those devices and how to infiltrate.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Maroochy Shire allowed IT personnel to operate remotely.</a:t>
            </a:r>
            <a:endParaRPr/>
          </a:p>
          <a:p>
            <a:pPr indent="-95250" lvl="0" marL="171450" rtl="0" algn="l">
              <a:spcBef>
                <a:spcPts val="0"/>
              </a:spcBef>
              <a:spcAft>
                <a:spcPts val="0"/>
              </a:spcAft>
              <a:buClr>
                <a:schemeClr val="dk1"/>
              </a:buClr>
              <a:buSzPts val="1200"/>
              <a:buFont typeface="Arial"/>
              <a:buNone/>
            </a:pPr>
            <a:r>
              <a:t/>
            </a:r>
            <a:endParaRPr>
              <a:solidFill>
                <a:srgbClr val="FF0000"/>
              </a:solidFill>
            </a:endParaRPr>
          </a:p>
          <a:p>
            <a:pPr indent="-171450" lvl="0" marL="171450" rtl="0" algn="l">
              <a:spcBef>
                <a:spcPts val="0"/>
              </a:spcBef>
              <a:spcAft>
                <a:spcPts val="0"/>
              </a:spcAft>
              <a:buClr>
                <a:schemeClr val="dk1"/>
              </a:buClr>
              <a:buSzPts val="1200"/>
              <a:buFont typeface="Arial"/>
              <a:buChar char="•"/>
            </a:pPr>
            <a:r>
              <a:rPr lang="en-US"/>
              <a:t>Boden learned how to use those controls as an insider. In addition, the manual of the software he used could be found on the Web. As a result, he was able to infiltrate the SCADA systems and control it, and caused serious damage to the environment as an act of revenge. He was convicted in trial.</a:t>
            </a:r>
            <a:endParaRPr/>
          </a:p>
          <a:p>
            <a:pPr indent="-95250" lvl="0" marL="171450" rtl="0" algn="l">
              <a:spcBef>
                <a:spcPts val="0"/>
              </a:spcBef>
              <a:spcAft>
                <a:spcPts val="0"/>
              </a:spcAft>
              <a:buClr>
                <a:schemeClr val="dk1"/>
              </a:buClr>
              <a:buSzPts val="1200"/>
              <a:buFont typeface="Arial"/>
              <a:buNone/>
            </a:pPr>
            <a:r>
              <a:t/>
            </a:r>
            <a:endParaRPr/>
          </a:p>
          <a:p>
            <a:pPr indent="-95250" lvl="1" marL="6286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367" name="Google Shape;367;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en-US"/>
              <a:t>There is a black market for ordering DDoS attack.</a:t>
            </a:r>
            <a:endParaRPr/>
          </a:p>
          <a:p>
            <a:pPr indent="-171450" lvl="0" marL="171450" rtl="0" algn="l">
              <a:spcBef>
                <a:spcPts val="1200"/>
              </a:spcBef>
              <a:spcAft>
                <a:spcPts val="0"/>
              </a:spcAft>
              <a:buClr>
                <a:schemeClr val="dk1"/>
              </a:buClr>
              <a:buSzPts val="1200"/>
              <a:buFont typeface="Calibri"/>
              <a:buChar char="•"/>
            </a:pPr>
            <a:r>
              <a:rPr lang="en-US"/>
              <a:t>Cost of renting botnets to initiate a high intensity DDoS attack of 50-100 Gbps on a commercial website for 24 hours is about $200,000 (RMS, 2016)</a:t>
            </a:r>
            <a:endParaRPr/>
          </a:p>
        </p:txBody>
      </p:sp>
      <p:sp>
        <p:nvSpPr>
          <p:cNvPr id="398" name="Google Shape;398;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Examples:</a:t>
            </a:r>
            <a:endParaRPr/>
          </a:p>
          <a:p>
            <a:pPr indent="0" lvl="0" marL="0" rtl="0" algn="l">
              <a:spcBef>
                <a:spcPts val="0"/>
              </a:spcBef>
              <a:spcAft>
                <a:spcPts val="0"/>
              </a:spcAft>
              <a:buNone/>
            </a:pPr>
            <a:r>
              <a:t/>
            </a:r>
            <a:endParaRPr/>
          </a:p>
          <a:p>
            <a:pPr indent="-171450" lvl="1" marL="514350" rtl="0" algn="l">
              <a:spcBef>
                <a:spcPts val="600"/>
              </a:spcBef>
              <a:spcAft>
                <a:spcPts val="0"/>
              </a:spcAft>
              <a:buClr>
                <a:schemeClr val="dk1"/>
              </a:buClr>
              <a:buSzPts val="1200"/>
              <a:buFont typeface="Calibri"/>
              <a:buChar char="•"/>
            </a:pPr>
            <a:r>
              <a:rPr lang="en-US"/>
              <a:t>Russia- Estonia: a series of cyberattack to slow down Estonian banks, public websites, newspapers and so on. The reason for the cyberattack was relocating the Bronze Soldier of Tallinn. Later, NATO Center of Excellence for Cyber Defense was founded in 2008 in Estonia.</a:t>
            </a:r>
            <a:endParaRPr/>
          </a:p>
          <a:p>
            <a:pPr indent="-171450" lvl="1" marL="514350" rtl="0" algn="l">
              <a:spcBef>
                <a:spcPts val="600"/>
              </a:spcBef>
              <a:spcAft>
                <a:spcPts val="0"/>
              </a:spcAft>
              <a:buClr>
                <a:srgbClr val="FFFFFF"/>
              </a:buClr>
              <a:buSzPts val="1200"/>
              <a:buFont typeface="Calibri"/>
              <a:buChar char="•"/>
            </a:pPr>
            <a:r>
              <a:rPr lang="en-US">
                <a:solidFill>
                  <a:srgbClr val="FFFFFF"/>
                </a:solidFill>
              </a:rPr>
              <a:t>Stuxnet case: a malware slowed down uranium enrichment projects in a nuclear plant of Iran. However, Iran was not the only victim. India was affected by the malware, too. Possible attackers were: US, Israel, </a:t>
            </a:r>
            <a:endParaRPr/>
          </a:p>
        </p:txBody>
      </p:sp>
      <p:sp>
        <p:nvSpPr>
          <p:cNvPr id="411" name="Google Shape;411;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is no silver bullet in cybersecurity.  Therefore, security analyst should close the gaps as much as s/he can. Defense in depth or deep defense or layered security may help to slow down attackers and detect them. If one security tool fails, say firewall, other tools may help to stop and respond the attack. </a:t>
            </a:r>
            <a:endParaRPr/>
          </a:p>
          <a:p>
            <a:pPr indent="0" lvl="0" marL="0" rtl="0" algn="l">
              <a:spcBef>
                <a:spcPts val="0"/>
              </a:spcBef>
              <a:spcAft>
                <a:spcPts val="0"/>
              </a:spcAft>
              <a:buNone/>
            </a:pPr>
            <a:r>
              <a:rPr lang="en-US"/>
              <a:t> </a:t>
            </a:r>
            <a:endParaRPr/>
          </a:p>
          <a:p>
            <a:pPr indent="-171450" lvl="0" marL="171450" rtl="0" algn="l">
              <a:spcBef>
                <a:spcPts val="600"/>
              </a:spcBef>
              <a:spcAft>
                <a:spcPts val="0"/>
              </a:spcAft>
              <a:buClr>
                <a:srgbClr val="FFFFFF"/>
              </a:buClr>
              <a:buSzPts val="1200"/>
              <a:buFont typeface="Calibri"/>
              <a:buChar char="•"/>
            </a:pPr>
            <a:r>
              <a:rPr b="1" lang="en-US">
                <a:solidFill>
                  <a:srgbClr val="FFFFFF"/>
                </a:solidFill>
              </a:rPr>
              <a:t>Principle of least privilege: </a:t>
            </a:r>
            <a:r>
              <a:rPr lang="en-US">
                <a:solidFill>
                  <a:srgbClr val="FFFFFF"/>
                </a:solidFill>
              </a:rPr>
              <a:t>limit the privilege. An associate has access only to do his/her task.   </a:t>
            </a:r>
            <a:endParaRPr/>
          </a:p>
          <a:p>
            <a:pPr indent="-171450" lvl="0" marL="171450" rtl="0" algn="l">
              <a:spcBef>
                <a:spcPts val="600"/>
              </a:spcBef>
              <a:spcAft>
                <a:spcPts val="0"/>
              </a:spcAft>
              <a:buClr>
                <a:schemeClr val="dk1"/>
              </a:buClr>
              <a:buSzPts val="1200"/>
              <a:buFont typeface="Calibri"/>
              <a:buChar char="•"/>
            </a:pPr>
            <a:r>
              <a:rPr b="1" lang="en-US"/>
              <a:t>Continuously monitoring the end-points: </a:t>
            </a:r>
            <a:r>
              <a:rPr lang="en-US"/>
              <a:t>watching firewalls, intrusion detection systems, routers, servers, keeping data logs.</a:t>
            </a:r>
            <a:endParaRPr/>
          </a:p>
          <a:p>
            <a:pPr indent="-171450" lvl="0" marL="171450" rtl="0" algn="l">
              <a:spcBef>
                <a:spcPts val="600"/>
              </a:spcBef>
              <a:spcAft>
                <a:spcPts val="0"/>
              </a:spcAft>
              <a:buClr>
                <a:schemeClr val="dk1"/>
              </a:buClr>
              <a:buSzPts val="1200"/>
              <a:buFont typeface="Calibri"/>
              <a:buChar char="•"/>
            </a:pPr>
            <a:r>
              <a:rPr b="1" lang="en-US"/>
              <a:t>Risk analysis: </a:t>
            </a:r>
            <a:r>
              <a:rPr lang="en-US"/>
              <a:t>according to risk score, secure the weakest chain in the link. Use the budget more wisely based on the risk score and vulnerabilities.</a:t>
            </a:r>
            <a:endParaRPr/>
          </a:p>
          <a:p>
            <a:pPr indent="-171450" lvl="0" marL="171450" rtl="0" algn="l">
              <a:spcBef>
                <a:spcPts val="600"/>
              </a:spcBef>
              <a:spcAft>
                <a:spcPts val="0"/>
              </a:spcAft>
              <a:buClr>
                <a:srgbClr val="FFFFFF"/>
              </a:buClr>
              <a:buSzPts val="1200"/>
              <a:buFont typeface="Calibri"/>
              <a:buChar char="•"/>
            </a:pPr>
            <a:r>
              <a:rPr b="1" lang="en-US">
                <a:solidFill>
                  <a:srgbClr val="FFFFFF"/>
                </a:solidFill>
              </a:rPr>
              <a:t>Defense in depth: </a:t>
            </a:r>
            <a:r>
              <a:rPr lang="en-US">
                <a:solidFill>
                  <a:srgbClr val="FFFFFF"/>
                </a:solidFill>
              </a:rPr>
              <a:t>using multiple security tools, products and techniques. </a:t>
            </a:r>
            <a:endParaRPr/>
          </a:p>
          <a:p>
            <a:pPr indent="-171450" lvl="0" marL="171450" rtl="0" algn="l">
              <a:spcBef>
                <a:spcPts val="600"/>
              </a:spcBef>
              <a:spcAft>
                <a:spcPts val="0"/>
              </a:spcAft>
              <a:buClr>
                <a:srgbClr val="FFFFFF"/>
              </a:buClr>
              <a:buSzPts val="1200"/>
              <a:buFont typeface="Calibri"/>
              <a:buChar char="•"/>
            </a:pPr>
            <a:r>
              <a:rPr b="1" lang="en-US">
                <a:solidFill>
                  <a:srgbClr val="FFFFFF"/>
                </a:solidFill>
              </a:rPr>
              <a:t>Content filtering: </a:t>
            </a:r>
            <a:r>
              <a:rPr lang="en-US">
                <a:solidFill>
                  <a:srgbClr val="FFFFFF"/>
                </a:solidFill>
              </a:rPr>
              <a:t>for spam or phishing emails</a:t>
            </a:r>
            <a:endParaRPr/>
          </a:p>
          <a:p>
            <a:pPr indent="-171450" lvl="0" marL="171450" rtl="0" algn="l">
              <a:spcBef>
                <a:spcPts val="600"/>
              </a:spcBef>
              <a:spcAft>
                <a:spcPts val="0"/>
              </a:spcAft>
              <a:buClr>
                <a:srgbClr val="FFFFFF"/>
              </a:buClr>
              <a:buSzPts val="1200"/>
              <a:buFont typeface="Calibri"/>
              <a:buChar char="•"/>
            </a:pPr>
            <a:r>
              <a:rPr b="1" lang="en-US">
                <a:solidFill>
                  <a:srgbClr val="FFFFFF"/>
                </a:solidFill>
              </a:rPr>
              <a:t>Employee training</a:t>
            </a:r>
            <a:r>
              <a:rPr lang="en-US">
                <a:solidFill>
                  <a:srgbClr val="FFFFFF"/>
                </a:solidFill>
              </a:rPr>
              <a:t>: increase the awareness of employees against social engineering</a:t>
            </a:r>
            <a:endParaRPr/>
          </a:p>
          <a:p>
            <a:pPr indent="-171450" lvl="0" marL="171450" rtl="0" algn="l">
              <a:spcBef>
                <a:spcPts val="600"/>
              </a:spcBef>
              <a:spcAft>
                <a:spcPts val="0"/>
              </a:spcAft>
              <a:buClr>
                <a:srgbClr val="FFFFFF"/>
              </a:buClr>
              <a:buSzPts val="1200"/>
              <a:buFont typeface="Calibri"/>
              <a:buChar char="•"/>
            </a:pPr>
            <a:r>
              <a:rPr b="1" lang="en-US">
                <a:solidFill>
                  <a:srgbClr val="FFFFFF"/>
                </a:solidFill>
              </a:rPr>
              <a:t>Set up a respond mechanism: </a:t>
            </a:r>
            <a:r>
              <a:rPr lang="en-US">
                <a:solidFill>
                  <a:srgbClr val="FFFFFF"/>
                </a:solidFill>
              </a:rPr>
              <a:t>define the protocol in case of attack or breach</a:t>
            </a:r>
            <a:endParaRPr/>
          </a:p>
          <a:p>
            <a:pPr indent="-171450" lvl="0" marL="171450" rtl="0" algn="l">
              <a:spcBef>
                <a:spcPts val="600"/>
              </a:spcBef>
              <a:spcAft>
                <a:spcPts val="0"/>
              </a:spcAft>
              <a:buClr>
                <a:srgbClr val="FFFFFF"/>
              </a:buClr>
              <a:buSzPts val="1200"/>
              <a:buFont typeface="Calibri"/>
              <a:buChar char="•"/>
            </a:pPr>
            <a:r>
              <a:rPr b="1" lang="en-US">
                <a:solidFill>
                  <a:srgbClr val="FFFFFF"/>
                </a:solidFill>
              </a:rPr>
              <a:t>Pen testers </a:t>
            </a:r>
            <a:r>
              <a:rPr lang="en-US">
                <a:solidFill>
                  <a:srgbClr val="FFFFFF"/>
                </a:solidFill>
              </a:rPr>
              <a:t>or bounty hackers</a:t>
            </a:r>
            <a:endParaRPr/>
          </a:p>
          <a:p>
            <a:pPr indent="-171450" lvl="0" marL="171450" rtl="0" algn="l">
              <a:spcBef>
                <a:spcPts val="600"/>
              </a:spcBef>
              <a:spcAft>
                <a:spcPts val="0"/>
              </a:spcAft>
              <a:buClr>
                <a:srgbClr val="FFFFFF"/>
              </a:buClr>
              <a:buSzPts val="1200"/>
              <a:buFont typeface="Calibri"/>
              <a:buChar char="•"/>
            </a:pPr>
            <a:r>
              <a:rPr b="1" lang="en-US">
                <a:solidFill>
                  <a:srgbClr val="FFFFFF"/>
                </a:solidFill>
              </a:rPr>
              <a:t>Watch the alerts</a:t>
            </a:r>
            <a:r>
              <a:rPr lang="en-US">
                <a:solidFill>
                  <a:srgbClr val="FFFFFF"/>
                </a:solidFill>
              </a:rPr>
              <a:t>, new malwares and security updates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418" name="Google Shape;418;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Companies generally are vulnerable to zer0-day attacks. A signature-based firewall can only stop this kind of attack after the signature of the attack is determined and put into the firewall.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To mitigate the zer0-day attacks, a security team should think like a hacker. Companies might also benefit from pen-testers, white hat, or red teams to reveal the vulnerabilities.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The security process should be as proactive as it can be and employ Ex-ante measures.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One of the greatest examples of a zer0-day attack is the Stuxnet case.  Hackers built a malware and exploited zer0-day vulnerabilities in Iran’s nuclear plant which slowed down the uranium enrichment process and cost millions of dollars to Iran.  To read more about Stuxnet and zer0-day exploit:  https://ccdcoe.org/sites/default/files/multimedia/pdf/Falco2012_StuxnetFactsReport.pdf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lang="en-US"/>
              <a:t>	</a:t>
            </a:r>
            <a:endParaRPr/>
          </a:p>
          <a:p>
            <a:pPr indent="-171450" lvl="0" marL="171450" rtl="0" algn="l">
              <a:spcBef>
                <a:spcPts val="0"/>
              </a:spcBef>
              <a:spcAft>
                <a:spcPts val="0"/>
              </a:spcAft>
              <a:buClr>
                <a:schemeClr val="dk1"/>
              </a:buClr>
              <a:buSzPts val="1200"/>
              <a:buFont typeface="Arial"/>
              <a:buChar char="•"/>
            </a:pPr>
            <a:r>
              <a:rPr lang="en-US"/>
              <a:t>Cybersecurity is a reactive process. It is positioned according to hackers and their malwares. Technological improvements enable hackers to develop sophisticated malware and attacks. Also, malware can be sold or distributed freely. Therefore, script kiddies can employ malware to attack any target without having a sophisticated knowledge.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It is imperative for security experts to follow the latest malware, updates, and patches. In addition, they should think like a hacker.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As technology changes or develops, such as Internet of Things, it creates new cyber attack opportunities. Hackers can benefit from the new technologies to infiltrate networks, infect them or make unavailable.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Employing IoT in DDoS attack was like a Tsunami. It slowed down or made unavailable websites like PayPal, Amazon, Twitter, and Netflix.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Mirai malware was designed to enslave IoT devices like routers, printers, security cameras. Mirai malware was used to conduct a DDOS attack DYN DNS employing 100.000 IoT devices, and the attack size was claimed to be more than 1 Tbps which is greatest so far.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To employ technology efficiently, organizations should first pay attention to people and processes. After that, technology, latest firewalls, antivirus, IDS, could be useful. However, buying the required tools or software might become a budget problem. In addition, organizations do not need to buy every security software. They first need to conduct a risk analysis and calculate vulnerability score, and then find out the weakest chains.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5" name="Google Shape;425;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Natural disasters may cause Internet outages or hardware malfunctions. </a:t>
            </a:r>
            <a:endParaRPr/>
          </a:p>
          <a:p>
            <a:pPr indent="-95250" lvl="0" marL="171450" marR="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US"/>
              <a:t>Natural disasters may cause significant problems especially in critical infrastructures. </a:t>
            </a:r>
            <a:endParaRPr/>
          </a:p>
          <a:p>
            <a:pPr indent="0" lvl="0" marL="0" rtl="0" algn="l">
              <a:spcBef>
                <a:spcPts val="0"/>
              </a:spcBef>
              <a:spcAft>
                <a:spcPts val="0"/>
              </a:spcAft>
              <a:buNone/>
            </a:pPr>
            <a:r>
              <a:t/>
            </a:r>
            <a:endParaRPr/>
          </a:p>
        </p:txBody>
      </p:sp>
      <p:sp>
        <p:nvSpPr>
          <p:cNvPr id="474" name="Google Shape;474;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Sometimes malfunction of a hardware or software might look like a  cyberattack but actually it could be a software failure. Therefore, differentiating between a software failure and a cyber attack could save money and efforts.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Absence of critical IT personnel may seem very rare. They are vital for IT processes as well as maintaining operational capability of organizations.</a:t>
            </a:r>
            <a:endParaRPr/>
          </a:p>
          <a:p>
            <a:pPr indent="0" lvl="0" marL="0" rtl="0" algn="l">
              <a:spcBef>
                <a:spcPts val="0"/>
              </a:spcBef>
              <a:spcAft>
                <a:spcPts val="0"/>
              </a:spcAft>
              <a:buNone/>
            </a:pPr>
            <a:r>
              <a:t/>
            </a:r>
            <a:endParaRPr/>
          </a:p>
        </p:txBody>
      </p:sp>
      <p:sp>
        <p:nvSpPr>
          <p:cNvPr id="481" name="Google Shape;481;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Pre-written codes that are mostly employed by script kiddies. </a:t>
            </a:r>
            <a:endParaRPr/>
          </a:p>
        </p:txBody>
      </p:sp>
      <p:sp>
        <p:nvSpPr>
          <p:cNvPr id="502" name="Google Shape;502;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origin of the word of cybernetics comes from the Greek phrase “kubernetes”, steersman, and cyber from “kubernan” to steer [Oxford Dictionary].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Later, cyber gained a lot of attention and has since been used as a prefix like cyberfriend, cybersnob, cyborg, cybersecurity, cyber-crime, cyberwarfare and so on [New York Magazine, 1993]. </a:t>
            </a:r>
            <a:endParaRPr/>
          </a:p>
          <a:p>
            <a:pPr indent="0" lvl="0" marL="0" rtl="0" algn="l">
              <a:spcBef>
                <a:spcPts val="0"/>
              </a:spcBef>
              <a:spcAft>
                <a:spcPts val="0"/>
              </a:spcAft>
              <a:buNone/>
            </a:pPr>
            <a:r>
              <a:t/>
            </a:r>
            <a:endParaRPr/>
          </a:p>
        </p:txBody>
      </p:sp>
      <p:sp>
        <p:nvSpPr>
          <p:cNvPr id="104" name="Google Shape;10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390,000 new malicious programs are recorded every day.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As of 2017, the number of total malware is about 700,000,000   (Malware Statistics &amp;amp; Trends Report | AV-TEST. (2017). Retrieved July 26, 2017, from https://www.av-test.org/en/statistics/malware/)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1" name="Google Shape;521;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Worms, Automated viruses, and Zombies (Botnets) live and spread out independently*. *Wu, C. H. J., &amp; Irwin, J. D. (2016). Introduction to computer networks and cybersecurity. CRC Press.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390,000 new malicious programs are recorded every day.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As of 2017, the number of total malware is about 700,000,000   (Malware Statistics &amp;amp; Trends Report | AV-TEST. (2017). Retrieved July 26, 2017, from https://www.av-test.org/en/statistics/malware/)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8" name="Google Shape;528;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Viruses can be propagated via emails, free software and games, pornography, emails, instant messaging or file sharing programs.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Hackers target popular operating systems and programs to gain access to the victim’s computers. There are many websites and programs to teach one how to write a virus code and hack others.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Payloads are pieces of code that carry out the damage and are applied by viruses or worms after propagation. A virus does not need a payload.  However, malicious payloads are built to cause heavy damage. </a:t>
            </a:r>
            <a:endParaRPr/>
          </a:p>
          <a:p>
            <a:pPr indent="0" lvl="0" marL="0" rtl="0" algn="l">
              <a:spcBef>
                <a:spcPts val="0"/>
              </a:spcBef>
              <a:spcAft>
                <a:spcPts val="0"/>
              </a:spcAft>
              <a:buNone/>
            </a:pPr>
            <a:r>
              <a:t/>
            </a:r>
            <a:endParaRPr/>
          </a:p>
        </p:txBody>
      </p:sp>
      <p:sp>
        <p:nvSpPr>
          <p:cNvPr id="535" name="Google Shape;535;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Trojans are typically diffused by social engineering techniques. For example; a user is deceived into executing an e-mail attachment which does not seem suspicious.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Trojans may enable attackers to access a victim’s private information, like banking information, passwords, etc.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In addition Ransomware attacks are realized using a Trojan that prohibit the user to access her data. </a:t>
            </a:r>
            <a:endParaRPr/>
          </a:p>
        </p:txBody>
      </p:sp>
      <p:sp>
        <p:nvSpPr>
          <p:cNvPr id="542" name="Google Shape;542;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Spyware programs collect information about you and enable hackers to see it.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Cookies: are small text strings. When you revisit the website, it can use the cookies to remember your password, and your past visits or purchases to suggest better products.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Keystroke loggers: capture all of the user’s keystrokes. A user’s keystrokes can be employed to find out username, passwords, social security number and so forth. An attacker can seize this sensitive information. Some keyloggers can track what websites you visit, what programs you execute, and take screenshots.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Password-stealing spyware: when you log out of the server you visit, you are asked to re-enter your username and password to log in again. A spyware sends the information you type to the attacker.</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Data mining spyware: examines your disk drive for the similar information that keystroke loggers look for. Spyware transmits information to the malignant side.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Spyware can also employ microphone and cameras to record the victim. It also slows down the speed of the computer. </a:t>
            </a:r>
            <a:endParaRPr/>
          </a:p>
        </p:txBody>
      </p:sp>
      <p:sp>
        <p:nvSpPr>
          <p:cNvPr id="549" name="Google Shape;549;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Persistent: “activates each time the system boots. The rootkit must store code in a persistent store, such as the registry or file system, and configure a method by which the code executes without user intervention.“</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Memory based: “it does not have a persistent code, thereby, it cannot survive a reboot. Yet it is harder to be detect since it is in memory.”</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User mode: “intercepts calls to application program interfaces (API) and modifies returned results.”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Kernel mode: “can intercept calls to native APIs in Kernel mode. The rootkit can also cover the existence of a malware process by eliminating it from the Kernel’s list of active processes.”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Virtual machine based: “it installs a lightweight virtual machine monitor, and then runs the operating system in a virtual machine above it. The rootkit can then transparently intercept and modify states and events occurring in the virtualized system.”</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External mode: “</a:t>
            </a:r>
            <a:r>
              <a:rPr b="0" i="0" lang="en-US" sz="1200" u="none" strike="noStrike">
                <a:solidFill>
                  <a:schemeClr val="dk1"/>
                </a:solidFill>
                <a:latin typeface="Calibri"/>
                <a:ea typeface="Calibri"/>
                <a:cs typeface="Calibri"/>
                <a:sym typeface="Calibri"/>
              </a:rPr>
              <a:t>The malware is located outside the normal operation mode of the targeted system, in BIOS or system management mode, where it can directly access hardware.” </a:t>
            </a:r>
            <a:endParaRPr/>
          </a:p>
        </p:txBody>
      </p:sp>
      <p:sp>
        <p:nvSpPr>
          <p:cNvPr id="556" name="Google Shape;556;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Boyle, R. J., &amp; Panko, R. R. (2012). </a:t>
            </a:r>
            <a:r>
              <a:rPr i="1" lang="en-US"/>
              <a:t>Corporate Computer Security</a:t>
            </a:r>
            <a:r>
              <a:rPr lang="en-US"/>
              <a:t> (3rd ed.). Prentice Hall.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Iranian officials claimed that 30,000 computers were infected with the Stuxnet worm. The worm was designed to infect industrial control systems. According to experts, preparing the worm might have taken up to two years. The worm infected communication systems, electrical plants, and caused Iranian government loss of million dollars due to renewing the tools. </a:t>
            </a:r>
            <a:endParaRPr/>
          </a:p>
        </p:txBody>
      </p:sp>
      <p:sp>
        <p:nvSpPr>
          <p:cNvPr id="563" name="Google Shape;563;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most hit countries were India , Brazil and the U. S.  The adware was propagated via Rafotech’s fake search engines.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Rafotech infected about 250 million computers and 20% of corporate network.</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The adware, Fireball, acts like a browser-hijacker but it can be converted to a malware downloader. It can also run any code on the victim computers. Fireball is mostly propagated alongside a desired program that is downloaded. </a:t>
            </a:r>
            <a:endParaRPr/>
          </a:p>
          <a:p>
            <a:pPr indent="0" lvl="0" marL="0" rtl="0" algn="l">
              <a:spcBef>
                <a:spcPts val="0"/>
              </a:spcBef>
              <a:spcAft>
                <a:spcPts val="0"/>
              </a:spcAft>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US"/>
              <a:t>Check Point Threat Intelligence Research Team. (2017). FIREBALL - The Chinese Malware of 250 Million Computers Infected | Check Point Blog. Retrieved July 27, 2017, from https://blog.checkpoint.com/2017/06/01/fireball-chinese-malware-250-million-infection/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US"/>
              <a:t>Schwartz, M. (2017). Chinese Police Arrest 11 Over Fireball Adware. Retrieved July 27, 2017, from http://www.bankinfosecurity.com/chinese-police-arrest-11-over-fireball-adware-a-10148?rf=2017-07-27_ENEWS_SUB_BIS_Slot1&amp;mkt_tok=eyJpIjoiWkdFMk9UVmxNemc1TnpsayIsInQiOiJHaitWXC9ZUEM5N2U3RDFYV2pYV0hjRUo3T3ZGWFBaUEdvWkJqVzJyMithWlJGUUl3Yk0wRHJsRGQ0MkVRTGxreE8</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570" name="Google Shape;570;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evolution of Internet of Things sure make things better. However, at the same time, it poses a great danger to our lives regarding smart cities. DDoS attacks are not sophisticated attacks but it can cause chaos for a while because of service interruption.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DDoS attacks have been occurring more than a decade and with the Internet of Things technology, it is more dangerous than ever. Our critical infrastructure gets more dependent on the Internet. Now a manager has the ability to control a plant over the Internet.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We also handle our business on the cloud, which is called Infrastructure as a Service (IaaS). IaaS is a from of cloud computing that enables virtualized computing on the Internet. </a:t>
            </a:r>
            <a:endParaRPr/>
          </a:p>
        </p:txBody>
      </p:sp>
      <p:sp>
        <p:nvSpPr>
          <p:cNvPr id="584" name="Google Shape;584;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Volumetric DDoS attacks are the most common.</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Application-based attacks could be used as cover for an attacker’s real intentions. While IT personnel fix it, attacks can extort data or other things.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20% of DDoS attacks come from Application-based attacks. </a:t>
            </a:r>
            <a:endParaRPr/>
          </a:p>
        </p:txBody>
      </p:sp>
      <p:sp>
        <p:nvSpPr>
          <p:cNvPr id="591" name="Google Shape;591;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Each SYN packet means a new session that unable the control tables of the server. After opening a session for each packet, the server sends back a SYN/ ACK segment. However, the attacker does not finish the connection opening by sending a final ACK. Over time, the server cannot respond to those requests and it crashes.</a:t>
            </a:r>
            <a:endParaRPr/>
          </a:p>
          <a:p>
            <a:pPr indent="-95250" lvl="0" marL="171450" marR="0" rtl="0" algn="l">
              <a:lnSpc>
                <a:spcPct val="100000"/>
              </a:lnSpc>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TCP: Transmission Control Protocol enables the delivery of packets on the Internet.</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SYN flood: is a form of DoS attack where an attacker transmits a chain of SYN requests to overwhelm a victim’s system in order to make the server waste its resources to make the system unavailable to valid users.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The fragmentation protocol organizes the sending of volumes of data by dividing it into smaller packets and reuniting them at their destination.” Delivering confusing or conflicting protocols floods the server with incomplete data fragments.”</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Zombie computers can carry out DDoS attacks even in their downtime.</a:t>
            </a:r>
            <a:endParaRPr/>
          </a:p>
        </p:txBody>
      </p:sp>
      <p:sp>
        <p:nvSpPr>
          <p:cNvPr id="598" name="Google Shape;598;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target of DDoS attacks are Financial services, technology companies, public sector, and industrial companies (Ponemon Institute, 2016). Also Ponemon report states DDoS attacks are more costly than other cyber attacks like malicious insiders, malicious code, we-based attacks, viruses and so on.</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When the Dyn DDoS attack was carried out with help of IoT devices that were infected by Mirai malware, the attack rate peaked up at 1.2 Terabits per second.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There are black market websites offering botnet for rents. The cost of renting botnets to carry out a DDoS attack of 50-100 Gbps on a website for 24 hours is around $200,000 (RMS,2016)</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According to Ponemon Institute (2016), the average cost of a DoS attack was $255,470 in 2015. The cost range changes from a low of $14,000 to a high of $2,35 million per incident.</a:t>
            </a:r>
            <a:endParaRPr/>
          </a:p>
        </p:txBody>
      </p:sp>
      <p:sp>
        <p:nvSpPr>
          <p:cNvPr id="605" name="Google Shape;605;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Source: www.digitalattackmap.com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are several websites that shows information of who attacked whom.  Try the following attack map websites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http://www.digitalattackmap.com</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4" name="Google Shape;614;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u="sng">
              <a:solidFill>
                <a:schemeClr val="hlink"/>
              </a:solidFill>
              <a:hlinkClick r:id="rId2"/>
            </a:endParaRPr>
          </a:p>
          <a:p>
            <a:pPr indent="0" lvl="0" marL="0" rtl="0" algn="l">
              <a:spcBef>
                <a:spcPts val="0"/>
              </a:spcBef>
              <a:spcAft>
                <a:spcPts val="0"/>
              </a:spcAft>
              <a:buNone/>
            </a:pPr>
            <a:r>
              <a:rPr lang="en-US" u="sng">
                <a:solidFill>
                  <a:schemeClr val="hlink"/>
                </a:solidFill>
                <a:hlinkClick r:id="rId3"/>
              </a:rPr>
              <a:t>http://threatmap.fortiguard.com</a:t>
            </a:r>
            <a:r>
              <a:rPr lang="en-US"/>
              <a:t> </a:t>
            </a:r>
            <a:endParaRPr/>
          </a:p>
        </p:txBody>
      </p:sp>
      <p:sp>
        <p:nvSpPr>
          <p:cNvPr id="622" name="Google Shape;622;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http://map.norsecorp.com</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a:t>
            </a:r>
            <a:endParaRPr/>
          </a:p>
          <a:p>
            <a:pPr indent="0" lvl="0" marL="0" rtl="0" algn="l">
              <a:spcBef>
                <a:spcPts val="0"/>
              </a:spcBef>
              <a:spcAft>
                <a:spcPts val="0"/>
              </a:spcAft>
              <a:buNone/>
            </a:pPr>
            <a:r>
              <a:rPr lang="en-US" u="sng">
                <a:solidFill>
                  <a:schemeClr val="hlink"/>
                </a:solidFill>
                <a:hlinkClick r:id="rId3"/>
              </a:rPr>
              <a:t>https://www.fireeye.com/cyber-map/threat-map.html</a:t>
            </a:r>
            <a:endParaRPr/>
          </a:p>
          <a:p>
            <a:pPr indent="0" lvl="0" marL="0" rtl="0" algn="l">
              <a:spcBef>
                <a:spcPts val="0"/>
              </a:spcBef>
              <a:spcAft>
                <a:spcPts val="0"/>
              </a:spcAft>
              <a:buNone/>
            </a:pPr>
            <a:r>
              <a:rPr lang="en-US" u="sng">
                <a:solidFill>
                  <a:schemeClr val="hlink"/>
                </a:solidFill>
                <a:hlinkClick r:id="rId4"/>
              </a:rPr>
              <a:t>https://cybermap.kaspersky.com/</a:t>
            </a:r>
            <a:r>
              <a:rPr lang="en-US"/>
              <a:t> </a:t>
            </a:r>
            <a:endParaRPr/>
          </a:p>
        </p:txBody>
      </p:sp>
      <p:sp>
        <p:nvSpPr>
          <p:cNvPr id="630" name="Google Shape;630;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Society is increasingly dependent on information and communication technology networks in particular, and these have their own dependencies and vulnerabilities.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Arial"/>
              <a:buChar char="•"/>
            </a:pPr>
            <a:r>
              <a:rPr lang="en-US"/>
              <a:t>WEF (2016) underscores large-scale cyberattacks and cyber dependency of critical information infrastructures as technological risks. It also points out cybersecurity as an emerging technology. </a:t>
            </a:r>
            <a:endParaRPr/>
          </a:p>
        </p:txBody>
      </p:sp>
      <p:sp>
        <p:nvSpPr>
          <p:cNvPr id="118" name="Google Shape;11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We use encryption to protect the confidentiality of our data when it is stored or transmitted.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When the data is encrypted, a person probably does not understand what it means (Weissman, 2017)</a:t>
            </a:r>
            <a:endParaRPr/>
          </a:p>
        </p:txBody>
      </p:sp>
      <p:sp>
        <p:nvSpPr>
          <p:cNvPr id="663" name="Google Shape;663;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Algorithms have two inputs; plaintext and key. Algorithms are well-known, not secrets. However, keys are guarded and kept secret. </a:t>
            </a:r>
            <a:endParaRPr/>
          </a:p>
          <a:p>
            <a:pPr indent="0" lvl="0" marL="0" rtl="0" algn="l">
              <a:spcBef>
                <a:spcPts val="0"/>
              </a:spcBef>
              <a:spcAft>
                <a:spcPts val="0"/>
              </a:spcAft>
              <a:buNone/>
            </a:pPr>
            <a:r>
              <a:t/>
            </a:r>
            <a:endParaRPr/>
          </a:p>
        </p:txBody>
      </p:sp>
      <p:sp>
        <p:nvSpPr>
          <p:cNvPr id="670" name="Google Shape;670;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his article, published in “Le Journal des Sciences Militaires,  Kerckhoffs highlighted six design principles for military ciphers. The second axiom is now known as Kerckhoffs’. principle.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77" name="Google Shape;677;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r>
              <a:rPr i="1" lang="en-US"/>
              <a:t>“At 3,106 carats, a little under a pound and a half, the Cullinan Diamond was the largest uncut diamond ever discovered. It was extracted from the earth at the Premier Mine, near Pretoria, South Africa, in 1905. Appreciating the literal enormity of the find, the Transvaal government bought the diamond as a gift for King Edward VII. Transporting the stone to England was a huge security problem, of course, and there was much debate on how best to do it. Detectives were sent from London to guard it on its journey. News leaked that a certain steamer was carrying it, and the presence of the detectives confirmed this. But the diamond on that steamer was a fake. Only a few people knew of the real plan; they packed the Cullinan in a small box, stuck a three-shilling stamp on it, and sent it to England anonymously by unregistered parcel post.”</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However, to make a solid encryption algorithm, it should be released to public and let experts find the vulnerabilities. If the algorithm is compromised, then, changing the key is easier than designing a new algorithm.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Kerckhoffs’s principle is a more realistic approach compared to security through obscurity. Because Kerckhoffs’ principle underscores the secrecy of the key, which is important to decrypt the ciphertext. Therefore, the key should be kept a secret. </a:t>
            </a:r>
            <a:endParaRPr/>
          </a:p>
        </p:txBody>
      </p:sp>
      <p:sp>
        <p:nvSpPr>
          <p:cNvPr id="684" name="Google Shape;684;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Symmetric encryption: it is fast but not secure enough. In case of a man in the middle catches the key while it is transmitted, he would have ability to decrypt and even change the original message and re-encrypt the message that goes to the receiver.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What is a key distribution problem?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DES:  Data Encryption Standard</a:t>
            </a:r>
            <a:endParaRPr/>
          </a:p>
          <a:p>
            <a:pPr indent="0" lvl="0" marL="0" rtl="0" algn="l">
              <a:spcBef>
                <a:spcPts val="0"/>
              </a:spcBef>
              <a:spcAft>
                <a:spcPts val="0"/>
              </a:spcAft>
              <a:buNone/>
            </a:pPr>
            <a:r>
              <a:rPr lang="en-US"/>
              <a:t>RC4:  Rivest Cipher 4</a:t>
            </a:r>
            <a:endParaRPr/>
          </a:p>
          <a:p>
            <a:pPr indent="0" lvl="0" marL="0" rtl="0" algn="l">
              <a:spcBef>
                <a:spcPts val="0"/>
              </a:spcBef>
              <a:spcAft>
                <a:spcPts val="0"/>
              </a:spcAft>
              <a:buNone/>
            </a:pPr>
            <a:r>
              <a:rPr lang="en-US"/>
              <a:t>AES:  Advanced Encryption Standard; it is announced by NIST. AES has been employed by US government and now it is known worldwide.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Asymmetric encryption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RSA: Rivest, Shamir, Adleman. To protect data or information you send and receive through internet RSA encryption method is used for secure sockets layer (SSL)/transport layer security (TLS). Such as online shopping or banking.</a:t>
            </a:r>
            <a:endParaRPr/>
          </a:p>
          <a:p>
            <a:pPr indent="0" lvl="0" marL="0" rtl="0" algn="l">
              <a:spcBef>
                <a:spcPts val="0"/>
              </a:spcBef>
              <a:spcAft>
                <a:spcPts val="0"/>
              </a:spcAft>
              <a:buNone/>
            </a:pPr>
            <a:r>
              <a:t/>
            </a:r>
            <a:endParaRPr/>
          </a:p>
        </p:txBody>
      </p:sp>
      <p:sp>
        <p:nvSpPr>
          <p:cNvPr id="691" name="Google Shape;691;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No matter what the length of input variable is, output has fixed length. If the one bit is changed in input, then outcoming hash is completely different.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In encryption, the length of ciphertext is equal to plaintext. However, in hashing the length of output is same.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Hash algorithms include complex mathematical combinations.</a:t>
            </a:r>
            <a:endParaRPr/>
          </a:p>
          <a:p>
            <a:pPr indent="-95250" lvl="0" marL="171450" rtl="0" algn="l">
              <a:spcBef>
                <a:spcPts val="0"/>
              </a:spcBef>
              <a:spcAft>
                <a:spcPts val="0"/>
              </a:spcAft>
              <a:buClr>
                <a:schemeClr val="dk1"/>
              </a:buClr>
              <a:buSzPts val="1200"/>
              <a:buFont typeface="Arial"/>
              <a:buNone/>
            </a:pPr>
            <a:r>
              <a:t/>
            </a:r>
            <a:endParaRPr/>
          </a:p>
        </p:txBody>
      </p:sp>
      <p:sp>
        <p:nvSpPr>
          <p:cNvPr id="700" name="Google Shape;700;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SHA-2 uses 256 bits whereas SHA-1 uses 160 bits.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an attacker steals a password database weak hashes, then, s/he does not need your password. S/he would need some plaintext that hashes into what your password was hashed into.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For hands on activity:</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US"/>
              <a:t>http://www.fileformat.info/tool/hash.htm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http://onlinemd5.com</a:t>
            </a:r>
            <a:endParaRPr/>
          </a:p>
        </p:txBody>
      </p:sp>
      <p:sp>
        <p:nvSpPr>
          <p:cNvPr id="718" name="Google Shape;718;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Many banks, Google, LinkedIn, Yahoo now use two-factor authentication sending text messages to customer phones in addition to password to log in.  However, since 2008,  there is a growing concern of SMS phishing or smishing. Smishing is a form of crime that targets text messages to deceive people like phishing or spear phishing through e-mails. Goal of the smishing is same with phishing  to gain personal credentials. Because people trust text messages more than email, Smishing might be a worse problem.  In 2017, the number of smartphone users is more than 200 millions (www.statista.com)</a:t>
            </a:r>
            <a:endParaRPr/>
          </a:p>
        </p:txBody>
      </p:sp>
      <p:sp>
        <p:nvSpPr>
          <p:cNvPr id="725" name="Google Shape;725;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738" name="Google Shape;738;p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grpSp>
        <p:nvGrpSpPr>
          <p:cNvPr id="17" name="Google Shape;17;p111"/>
          <p:cNvGrpSpPr/>
          <p:nvPr/>
        </p:nvGrpSpPr>
        <p:grpSpPr>
          <a:xfrm>
            <a:off x="2999317" y="3402014"/>
            <a:ext cx="7162800" cy="2058987"/>
            <a:chOff x="914400" y="3657600"/>
            <a:chExt cx="7162800" cy="2059641"/>
          </a:xfrm>
        </p:grpSpPr>
        <p:sp>
          <p:nvSpPr>
            <p:cNvPr id="18" name="Google Shape;18;p111"/>
            <p:cNvSpPr/>
            <p:nvPr/>
          </p:nvSpPr>
          <p:spPr>
            <a:xfrm>
              <a:off x="914400" y="3657600"/>
              <a:ext cx="7162800" cy="1295811"/>
            </a:xfrm>
            <a:prstGeom prst="rect">
              <a:avLst/>
            </a:prstGeom>
            <a:noFill/>
            <a:ln cap="flat" cmpd="sng" w="12700">
              <a:solidFill>
                <a:srgbClr val="2955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9" name="Google Shape;19;p111"/>
            <p:cNvSpPr/>
            <p:nvPr/>
          </p:nvSpPr>
          <p:spPr>
            <a:xfrm>
              <a:off x="914400" y="5069335"/>
              <a:ext cx="7162800" cy="647906"/>
            </a:xfrm>
            <a:prstGeom prst="rect">
              <a:avLst/>
            </a:prstGeom>
            <a:noFill/>
            <a:ln cap="flat" cmpd="sng" w="12700">
              <a:solidFill>
                <a:srgbClr val="2955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0" name="Google Shape;20;p111"/>
            <p:cNvSpPr/>
            <p:nvPr/>
          </p:nvSpPr>
          <p:spPr>
            <a:xfrm>
              <a:off x="914400" y="3657600"/>
              <a:ext cx="228600" cy="1295811"/>
            </a:xfrm>
            <a:prstGeom prst="rect">
              <a:avLst/>
            </a:prstGeom>
            <a:solidFill>
              <a:srgbClr val="2955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1" name="Google Shape;21;p111"/>
            <p:cNvSpPr/>
            <p:nvPr/>
          </p:nvSpPr>
          <p:spPr>
            <a:xfrm>
              <a:off x="914400" y="5069335"/>
              <a:ext cx="228600" cy="647906"/>
            </a:xfrm>
            <a:prstGeom prst="rect">
              <a:avLst/>
            </a:prstGeom>
            <a:solidFill>
              <a:srgbClr val="2955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grpSp>
      <p:sp>
        <p:nvSpPr>
          <p:cNvPr id="22" name="Google Shape;22;p111"/>
          <p:cNvSpPr txBox="1"/>
          <p:nvPr>
            <p:ph type="ctrTitle"/>
          </p:nvPr>
        </p:nvSpPr>
        <p:spPr>
          <a:xfrm>
            <a:off x="3506368" y="3616586"/>
            <a:ext cx="6148873" cy="8035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3000">
                <a:solidFill>
                  <a:srgbClr val="2955A6"/>
                </a:solidFill>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111"/>
          <p:cNvSpPr txBox="1"/>
          <p:nvPr>
            <p:ph idx="1" type="body"/>
          </p:nvPr>
        </p:nvSpPr>
        <p:spPr>
          <a:xfrm>
            <a:off x="3506367" y="4998325"/>
            <a:ext cx="5627239" cy="27889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Clr>
                <a:srgbClr val="2F5597"/>
              </a:buClr>
              <a:buSzPts val="2000"/>
              <a:buNone/>
              <a:defRPr b="1" sz="2000">
                <a:solidFill>
                  <a:srgbClr val="2F5597"/>
                </a:solidFill>
                <a:latin typeface="Calibri"/>
                <a:ea typeface="Calibri"/>
                <a:cs typeface="Calibri"/>
                <a:sym typeface="Calibri"/>
              </a:defRPr>
            </a:lvl1pPr>
            <a:lvl2pPr indent="-342900" lvl="1" marL="914400" algn="l">
              <a:lnSpc>
                <a:spcPct val="100000"/>
              </a:lnSpc>
              <a:spcBef>
                <a:spcPts val="600"/>
              </a:spcBef>
              <a:spcAft>
                <a:spcPts val="0"/>
              </a:spcAft>
              <a:buClr>
                <a:schemeClr val="dk1"/>
              </a:buClr>
              <a:buSzPts val="1800"/>
              <a:buChar char="•"/>
              <a:defRPr/>
            </a:lvl2pPr>
            <a:lvl3pPr indent="-228600" lvl="2" marL="1371600" algn="l">
              <a:lnSpc>
                <a:spcPct val="90000"/>
              </a:lnSpc>
              <a:spcBef>
                <a:spcPts val="375"/>
              </a:spcBef>
              <a:spcAft>
                <a:spcPts val="0"/>
              </a:spcAft>
              <a:buClr>
                <a:schemeClr val="dk1"/>
              </a:buClr>
              <a:buSzPts val="1500"/>
              <a:buNone/>
              <a:defRPr/>
            </a:lvl3pPr>
            <a:lvl4pPr indent="-342900" lvl="3" marL="1828800" algn="l">
              <a:lnSpc>
                <a:spcPct val="90000"/>
              </a:lnSpc>
              <a:spcBef>
                <a:spcPts val="375"/>
              </a:spcBef>
              <a:spcAft>
                <a:spcPts val="0"/>
              </a:spcAft>
              <a:buClr>
                <a:schemeClr val="dk1"/>
              </a:buClr>
              <a:buSzPts val="1800"/>
              <a:buChar char="•"/>
              <a:defRPr/>
            </a:lvl4pPr>
            <a:lvl5pPr indent="-228600" lvl="4" marL="2286000" algn="l">
              <a:lnSpc>
                <a:spcPct val="90000"/>
              </a:lnSpc>
              <a:spcBef>
                <a:spcPts val="375"/>
              </a:spcBef>
              <a:spcAft>
                <a:spcPts val="0"/>
              </a:spcAft>
              <a:buClr>
                <a:schemeClr val="dk1"/>
              </a:buClr>
              <a:buSzPts val="13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showMasterSp="0" type="blank">
  <p:cSld name="BLANK">
    <p:spTree>
      <p:nvGrpSpPr>
        <p:cNvPr id="61" name="Shape 61"/>
        <p:cNvGrpSpPr/>
        <p:nvPr/>
      </p:nvGrpSpPr>
      <p:grpSpPr>
        <a:xfrm>
          <a:off x="0" y="0"/>
          <a:ext cx="0" cy="0"/>
          <a:chOff x="0" y="0"/>
          <a:chExt cx="0" cy="0"/>
        </a:xfrm>
      </p:grpSpPr>
      <p:pic>
        <p:nvPicPr>
          <p:cNvPr id="62" name="Google Shape;62;p120"/>
          <p:cNvPicPr preferRelativeResize="0"/>
          <p:nvPr/>
        </p:nvPicPr>
        <p:blipFill rotWithShape="1">
          <a:blip r:embed="rId2">
            <a:alphaModFix/>
          </a:blip>
          <a:srcRect b="0" l="0" r="0" t="0"/>
          <a:stretch/>
        </p:blipFill>
        <p:spPr>
          <a:xfrm>
            <a:off x="2389718" y="187326"/>
            <a:ext cx="7401983" cy="66706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1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 name="Google Shape;26;p1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600"/>
              </a:spcBef>
              <a:spcAft>
                <a:spcPts val="0"/>
              </a:spcAft>
              <a:buClr>
                <a:schemeClr val="dk1"/>
              </a:buClr>
              <a:buSzPts val="2100"/>
              <a:buChar char="•"/>
              <a:defRPr/>
            </a:lvl1pPr>
            <a:lvl2pPr indent="-355600" lvl="1" marL="914400" algn="l">
              <a:lnSpc>
                <a:spcPct val="100000"/>
              </a:lnSpc>
              <a:spcBef>
                <a:spcPts val="600"/>
              </a:spcBef>
              <a:spcAft>
                <a:spcPts val="0"/>
              </a:spcAft>
              <a:buClr>
                <a:schemeClr val="dk1"/>
              </a:buClr>
              <a:buSzPts val="2000"/>
              <a:buChar char="•"/>
              <a:defRPr/>
            </a:lvl2pPr>
            <a:lvl3pPr indent="-355600" lvl="2" marL="1371600" algn="l">
              <a:lnSpc>
                <a:spcPct val="100000"/>
              </a:lnSpc>
              <a:spcBef>
                <a:spcPts val="600"/>
              </a:spcBef>
              <a:spcAft>
                <a:spcPts val="0"/>
              </a:spcAft>
              <a:buClr>
                <a:schemeClr val="dk1"/>
              </a:buClr>
              <a:buSzPts val="2000"/>
              <a:buChar char="•"/>
              <a:defRPr sz="2000"/>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112"/>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13"/>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113"/>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Clr>
                <a:srgbClr val="888888"/>
              </a:buClr>
              <a:buSzPts val="1800"/>
              <a:buNone/>
              <a:defRPr sz="1800">
                <a:solidFill>
                  <a:srgbClr val="888888"/>
                </a:solidFill>
              </a:defRPr>
            </a:lvl1pPr>
            <a:lvl2pPr indent="-228600" lvl="1" marL="914400" algn="l">
              <a:lnSpc>
                <a:spcPct val="100000"/>
              </a:lnSpc>
              <a:spcBef>
                <a:spcPts val="600"/>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1" name="Google Shape;31;p113"/>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11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 name="Google Shape;34;p1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1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114"/>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content">
  <p:cSld name="Highlight content">
    <p:spTree>
      <p:nvGrpSpPr>
        <p:cNvPr id="37" name="Shape 37"/>
        <p:cNvGrpSpPr/>
        <p:nvPr/>
      </p:nvGrpSpPr>
      <p:grpSpPr>
        <a:xfrm>
          <a:off x="0" y="0"/>
          <a:ext cx="0" cy="0"/>
          <a:chOff x="0" y="0"/>
          <a:chExt cx="0" cy="0"/>
        </a:xfrm>
      </p:grpSpPr>
      <p:sp>
        <p:nvSpPr>
          <p:cNvPr id="38" name="Google Shape;38;p11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1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115"/>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88888"/>
                </a:solidFill>
                <a:latin typeface="Calibri"/>
                <a:ea typeface="Calibri"/>
                <a:cs typeface="Calibri"/>
                <a:sym typeface="Calibri"/>
              </a:defRPr>
            </a:lvl1pPr>
            <a:lvl2pPr indent="0" lvl="1" marL="0" algn="r">
              <a:spcBef>
                <a:spcPts val="0"/>
              </a:spcBef>
              <a:spcAft>
                <a:spcPts val="0"/>
              </a:spcAft>
              <a:buNone/>
              <a:defRPr sz="900">
                <a:solidFill>
                  <a:srgbClr val="888888"/>
                </a:solidFill>
                <a:latin typeface="Calibri"/>
                <a:ea typeface="Calibri"/>
                <a:cs typeface="Calibri"/>
                <a:sym typeface="Calibri"/>
              </a:defRPr>
            </a:lvl2pPr>
            <a:lvl3pPr indent="0" lvl="2" marL="0" algn="r">
              <a:spcBef>
                <a:spcPts val="0"/>
              </a:spcBef>
              <a:spcAft>
                <a:spcPts val="0"/>
              </a:spcAft>
              <a:buNone/>
              <a:defRPr sz="900">
                <a:solidFill>
                  <a:srgbClr val="888888"/>
                </a:solidFill>
                <a:latin typeface="Calibri"/>
                <a:ea typeface="Calibri"/>
                <a:cs typeface="Calibri"/>
                <a:sym typeface="Calibri"/>
              </a:defRPr>
            </a:lvl3pPr>
            <a:lvl4pPr indent="0" lvl="3" marL="0" algn="r">
              <a:spcBef>
                <a:spcPts val="0"/>
              </a:spcBef>
              <a:spcAft>
                <a:spcPts val="0"/>
              </a:spcAft>
              <a:buNone/>
              <a:defRPr sz="900">
                <a:solidFill>
                  <a:srgbClr val="888888"/>
                </a:solidFill>
                <a:latin typeface="Calibri"/>
                <a:ea typeface="Calibri"/>
                <a:cs typeface="Calibri"/>
                <a:sym typeface="Calibri"/>
              </a:defRPr>
            </a:lvl4pPr>
            <a:lvl5pPr indent="0" lvl="4" marL="0" algn="r">
              <a:spcBef>
                <a:spcPts val="0"/>
              </a:spcBef>
              <a:spcAft>
                <a:spcPts val="0"/>
              </a:spcAft>
              <a:buNone/>
              <a:defRPr sz="900">
                <a:solidFill>
                  <a:srgbClr val="888888"/>
                </a:solidFill>
                <a:latin typeface="Calibri"/>
                <a:ea typeface="Calibri"/>
                <a:cs typeface="Calibri"/>
                <a:sym typeface="Calibri"/>
              </a:defRPr>
            </a:lvl5pPr>
            <a:lvl6pPr indent="0" lvl="5" marL="0" algn="r">
              <a:spcBef>
                <a:spcPts val="0"/>
              </a:spcBef>
              <a:spcAft>
                <a:spcPts val="0"/>
              </a:spcAft>
              <a:buNone/>
              <a:defRPr sz="900">
                <a:solidFill>
                  <a:srgbClr val="888888"/>
                </a:solidFill>
                <a:latin typeface="Calibri"/>
                <a:ea typeface="Calibri"/>
                <a:cs typeface="Calibri"/>
                <a:sym typeface="Calibri"/>
              </a:defRPr>
            </a:lvl6pPr>
            <a:lvl7pPr indent="0" lvl="6" marL="0" algn="r">
              <a:spcBef>
                <a:spcPts val="0"/>
              </a:spcBef>
              <a:spcAft>
                <a:spcPts val="0"/>
              </a:spcAft>
              <a:buNone/>
              <a:defRPr sz="900">
                <a:solidFill>
                  <a:srgbClr val="888888"/>
                </a:solidFill>
                <a:latin typeface="Calibri"/>
                <a:ea typeface="Calibri"/>
                <a:cs typeface="Calibri"/>
                <a:sym typeface="Calibri"/>
              </a:defRPr>
            </a:lvl7pPr>
            <a:lvl8pPr indent="0" lvl="7" marL="0" algn="r">
              <a:spcBef>
                <a:spcPts val="0"/>
              </a:spcBef>
              <a:spcAft>
                <a:spcPts val="0"/>
              </a:spcAft>
              <a:buNone/>
              <a:defRPr sz="900">
                <a:solidFill>
                  <a:srgbClr val="888888"/>
                </a:solidFill>
                <a:latin typeface="Calibri"/>
                <a:ea typeface="Calibri"/>
                <a:cs typeface="Calibri"/>
                <a:sym typeface="Calibri"/>
              </a:defRPr>
            </a:lvl8pPr>
            <a:lvl9pPr indent="0" lvl="8" marL="0" algn="r">
              <a:spcBef>
                <a:spcPts val="0"/>
              </a:spcBef>
              <a:spcAft>
                <a:spcPts val="0"/>
              </a:spcAft>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116"/>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3" name="Google Shape;43;p116"/>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Clr>
                <a:schemeClr val="dk1"/>
              </a:buClr>
              <a:buSzPts val="1800"/>
              <a:buNone/>
              <a:defRPr b="1" sz="1800"/>
            </a:lvl1pPr>
            <a:lvl2pPr indent="-228600" lvl="1" marL="914400" algn="l">
              <a:lnSpc>
                <a:spcPct val="100000"/>
              </a:lnSpc>
              <a:spcBef>
                <a:spcPts val="600"/>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4" name="Google Shape;44;p116"/>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116"/>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Clr>
                <a:schemeClr val="dk1"/>
              </a:buClr>
              <a:buSzPts val="1800"/>
              <a:buNone/>
              <a:defRPr b="1" sz="1800"/>
            </a:lvl1pPr>
            <a:lvl2pPr indent="-228600" lvl="1" marL="914400" algn="l">
              <a:lnSpc>
                <a:spcPct val="100000"/>
              </a:lnSpc>
              <a:spcBef>
                <a:spcPts val="600"/>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6" name="Google Shape;46;p116"/>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116"/>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88888"/>
                </a:solidFill>
                <a:latin typeface="Calibri"/>
                <a:ea typeface="Calibri"/>
                <a:cs typeface="Calibri"/>
                <a:sym typeface="Calibri"/>
              </a:defRPr>
            </a:lvl1pPr>
            <a:lvl2pPr indent="0" lvl="1" marL="0" algn="r">
              <a:spcBef>
                <a:spcPts val="0"/>
              </a:spcBef>
              <a:spcAft>
                <a:spcPts val="0"/>
              </a:spcAft>
              <a:buNone/>
              <a:defRPr sz="900">
                <a:solidFill>
                  <a:srgbClr val="888888"/>
                </a:solidFill>
                <a:latin typeface="Calibri"/>
                <a:ea typeface="Calibri"/>
                <a:cs typeface="Calibri"/>
                <a:sym typeface="Calibri"/>
              </a:defRPr>
            </a:lvl2pPr>
            <a:lvl3pPr indent="0" lvl="2" marL="0" algn="r">
              <a:spcBef>
                <a:spcPts val="0"/>
              </a:spcBef>
              <a:spcAft>
                <a:spcPts val="0"/>
              </a:spcAft>
              <a:buNone/>
              <a:defRPr sz="900">
                <a:solidFill>
                  <a:srgbClr val="888888"/>
                </a:solidFill>
                <a:latin typeface="Calibri"/>
                <a:ea typeface="Calibri"/>
                <a:cs typeface="Calibri"/>
                <a:sym typeface="Calibri"/>
              </a:defRPr>
            </a:lvl3pPr>
            <a:lvl4pPr indent="0" lvl="3" marL="0" algn="r">
              <a:spcBef>
                <a:spcPts val="0"/>
              </a:spcBef>
              <a:spcAft>
                <a:spcPts val="0"/>
              </a:spcAft>
              <a:buNone/>
              <a:defRPr sz="900">
                <a:solidFill>
                  <a:srgbClr val="888888"/>
                </a:solidFill>
                <a:latin typeface="Calibri"/>
                <a:ea typeface="Calibri"/>
                <a:cs typeface="Calibri"/>
                <a:sym typeface="Calibri"/>
              </a:defRPr>
            </a:lvl4pPr>
            <a:lvl5pPr indent="0" lvl="4" marL="0" algn="r">
              <a:spcBef>
                <a:spcPts val="0"/>
              </a:spcBef>
              <a:spcAft>
                <a:spcPts val="0"/>
              </a:spcAft>
              <a:buNone/>
              <a:defRPr sz="900">
                <a:solidFill>
                  <a:srgbClr val="888888"/>
                </a:solidFill>
                <a:latin typeface="Calibri"/>
                <a:ea typeface="Calibri"/>
                <a:cs typeface="Calibri"/>
                <a:sym typeface="Calibri"/>
              </a:defRPr>
            </a:lvl5pPr>
            <a:lvl6pPr indent="0" lvl="5" marL="0" algn="r">
              <a:spcBef>
                <a:spcPts val="0"/>
              </a:spcBef>
              <a:spcAft>
                <a:spcPts val="0"/>
              </a:spcAft>
              <a:buNone/>
              <a:defRPr sz="900">
                <a:solidFill>
                  <a:srgbClr val="888888"/>
                </a:solidFill>
                <a:latin typeface="Calibri"/>
                <a:ea typeface="Calibri"/>
                <a:cs typeface="Calibri"/>
                <a:sym typeface="Calibri"/>
              </a:defRPr>
            </a:lvl6pPr>
            <a:lvl7pPr indent="0" lvl="6" marL="0" algn="r">
              <a:spcBef>
                <a:spcPts val="0"/>
              </a:spcBef>
              <a:spcAft>
                <a:spcPts val="0"/>
              </a:spcAft>
              <a:buNone/>
              <a:defRPr sz="900">
                <a:solidFill>
                  <a:srgbClr val="888888"/>
                </a:solidFill>
                <a:latin typeface="Calibri"/>
                <a:ea typeface="Calibri"/>
                <a:cs typeface="Calibri"/>
                <a:sym typeface="Calibri"/>
              </a:defRPr>
            </a:lvl7pPr>
            <a:lvl8pPr indent="0" lvl="7" marL="0" algn="r">
              <a:spcBef>
                <a:spcPts val="0"/>
              </a:spcBef>
              <a:spcAft>
                <a:spcPts val="0"/>
              </a:spcAft>
              <a:buNone/>
              <a:defRPr sz="900">
                <a:solidFill>
                  <a:srgbClr val="888888"/>
                </a:solidFill>
                <a:latin typeface="Calibri"/>
                <a:ea typeface="Calibri"/>
                <a:cs typeface="Calibri"/>
                <a:sym typeface="Calibri"/>
              </a:defRPr>
            </a:lvl8pPr>
            <a:lvl9pPr indent="0" lvl="8" marL="0" algn="r">
              <a:spcBef>
                <a:spcPts val="0"/>
              </a:spcBef>
              <a:spcAft>
                <a:spcPts val="0"/>
              </a:spcAft>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11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0" name="Google Shape;50;p117"/>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88888"/>
                </a:solidFill>
                <a:latin typeface="Calibri"/>
                <a:ea typeface="Calibri"/>
                <a:cs typeface="Calibri"/>
                <a:sym typeface="Calibri"/>
              </a:defRPr>
            </a:lvl1pPr>
            <a:lvl2pPr indent="0" lvl="1" marL="0" algn="r">
              <a:spcBef>
                <a:spcPts val="0"/>
              </a:spcBef>
              <a:spcAft>
                <a:spcPts val="0"/>
              </a:spcAft>
              <a:buNone/>
              <a:defRPr sz="900">
                <a:solidFill>
                  <a:srgbClr val="888888"/>
                </a:solidFill>
                <a:latin typeface="Calibri"/>
                <a:ea typeface="Calibri"/>
                <a:cs typeface="Calibri"/>
                <a:sym typeface="Calibri"/>
              </a:defRPr>
            </a:lvl2pPr>
            <a:lvl3pPr indent="0" lvl="2" marL="0" algn="r">
              <a:spcBef>
                <a:spcPts val="0"/>
              </a:spcBef>
              <a:spcAft>
                <a:spcPts val="0"/>
              </a:spcAft>
              <a:buNone/>
              <a:defRPr sz="900">
                <a:solidFill>
                  <a:srgbClr val="888888"/>
                </a:solidFill>
                <a:latin typeface="Calibri"/>
                <a:ea typeface="Calibri"/>
                <a:cs typeface="Calibri"/>
                <a:sym typeface="Calibri"/>
              </a:defRPr>
            </a:lvl3pPr>
            <a:lvl4pPr indent="0" lvl="3" marL="0" algn="r">
              <a:spcBef>
                <a:spcPts val="0"/>
              </a:spcBef>
              <a:spcAft>
                <a:spcPts val="0"/>
              </a:spcAft>
              <a:buNone/>
              <a:defRPr sz="900">
                <a:solidFill>
                  <a:srgbClr val="888888"/>
                </a:solidFill>
                <a:latin typeface="Calibri"/>
                <a:ea typeface="Calibri"/>
                <a:cs typeface="Calibri"/>
                <a:sym typeface="Calibri"/>
              </a:defRPr>
            </a:lvl4pPr>
            <a:lvl5pPr indent="0" lvl="4" marL="0" algn="r">
              <a:spcBef>
                <a:spcPts val="0"/>
              </a:spcBef>
              <a:spcAft>
                <a:spcPts val="0"/>
              </a:spcAft>
              <a:buNone/>
              <a:defRPr sz="900">
                <a:solidFill>
                  <a:srgbClr val="888888"/>
                </a:solidFill>
                <a:latin typeface="Calibri"/>
                <a:ea typeface="Calibri"/>
                <a:cs typeface="Calibri"/>
                <a:sym typeface="Calibri"/>
              </a:defRPr>
            </a:lvl5pPr>
            <a:lvl6pPr indent="0" lvl="5" marL="0" algn="r">
              <a:spcBef>
                <a:spcPts val="0"/>
              </a:spcBef>
              <a:spcAft>
                <a:spcPts val="0"/>
              </a:spcAft>
              <a:buNone/>
              <a:defRPr sz="900">
                <a:solidFill>
                  <a:srgbClr val="888888"/>
                </a:solidFill>
                <a:latin typeface="Calibri"/>
                <a:ea typeface="Calibri"/>
                <a:cs typeface="Calibri"/>
                <a:sym typeface="Calibri"/>
              </a:defRPr>
            </a:lvl6pPr>
            <a:lvl7pPr indent="0" lvl="6" marL="0" algn="r">
              <a:spcBef>
                <a:spcPts val="0"/>
              </a:spcBef>
              <a:spcAft>
                <a:spcPts val="0"/>
              </a:spcAft>
              <a:buNone/>
              <a:defRPr sz="900">
                <a:solidFill>
                  <a:srgbClr val="888888"/>
                </a:solidFill>
                <a:latin typeface="Calibri"/>
                <a:ea typeface="Calibri"/>
                <a:cs typeface="Calibri"/>
                <a:sym typeface="Calibri"/>
              </a:defRPr>
            </a:lvl7pPr>
            <a:lvl8pPr indent="0" lvl="7" marL="0" algn="r">
              <a:spcBef>
                <a:spcPts val="0"/>
              </a:spcBef>
              <a:spcAft>
                <a:spcPts val="0"/>
              </a:spcAft>
              <a:buNone/>
              <a:defRPr sz="900">
                <a:solidFill>
                  <a:srgbClr val="888888"/>
                </a:solidFill>
                <a:latin typeface="Calibri"/>
                <a:ea typeface="Calibri"/>
                <a:cs typeface="Calibri"/>
                <a:sym typeface="Calibri"/>
              </a:defRPr>
            </a:lvl8pPr>
            <a:lvl9pPr indent="0" lvl="8" marL="0" algn="r">
              <a:spcBef>
                <a:spcPts val="0"/>
              </a:spcBef>
              <a:spcAft>
                <a:spcPts val="0"/>
              </a:spcAft>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1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 name="Google Shape;53;p118"/>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600"/>
              </a:spcBef>
              <a:spcAft>
                <a:spcPts val="0"/>
              </a:spcAft>
              <a:buClr>
                <a:schemeClr val="dk1"/>
              </a:buClr>
              <a:buSzPts val="2400"/>
              <a:buChar char="•"/>
              <a:defRPr sz="2400"/>
            </a:lvl1pPr>
            <a:lvl2pPr indent="-361950" lvl="1" marL="914400" algn="l">
              <a:lnSpc>
                <a:spcPct val="100000"/>
              </a:lnSpc>
              <a:spcBef>
                <a:spcPts val="600"/>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4" name="Google Shape;54;p1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Clr>
                <a:schemeClr val="dk1"/>
              </a:buClr>
              <a:buSzPts val="1200"/>
              <a:buNone/>
              <a:defRPr sz="1200"/>
            </a:lvl1pPr>
            <a:lvl2pPr indent="-228600" lvl="1" marL="914400" algn="l">
              <a:lnSpc>
                <a:spcPct val="100000"/>
              </a:lnSpc>
              <a:spcBef>
                <a:spcPts val="600"/>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5" name="Google Shape;55;p118"/>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88888"/>
                </a:solidFill>
                <a:latin typeface="Calibri"/>
                <a:ea typeface="Calibri"/>
                <a:cs typeface="Calibri"/>
                <a:sym typeface="Calibri"/>
              </a:defRPr>
            </a:lvl1pPr>
            <a:lvl2pPr indent="0" lvl="1" marL="0" algn="r">
              <a:spcBef>
                <a:spcPts val="0"/>
              </a:spcBef>
              <a:spcAft>
                <a:spcPts val="0"/>
              </a:spcAft>
              <a:buNone/>
              <a:defRPr sz="900">
                <a:solidFill>
                  <a:srgbClr val="888888"/>
                </a:solidFill>
                <a:latin typeface="Calibri"/>
                <a:ea typeface="Calibri"/>
                <a:cs typeface="Calibri"/>
                <a:sym typeface="Calibri"/>
              </a:defRPr>
            </a:lvl2pPr>
            <a:lvl3pPr indent="0" lvl="2" marL="0" algn="r">
              <a:spcBef>
                <a:spcPts val="0"/>
              </a:spcBef>
              <a:spcAft>
                <a:spcPts val="0"/>
              </a:spcAft>
              <a:buNone/>
              <a:defRPr sz="900">
                <a:solidFill>
                  <a:srgbClr val="888888"/>
                </a:solidFill>
                <a:latin typeface="Calibri"/>
                <a:ea typeface="Calibri"/>
                <a:cs typeface="Calibri"/>
                <a:sym typeface="Calibri"/>
              </a:defRPr>
            </a:lvl3pPr>
            <a:lvl4pPr indent="0" lvl="3" marL="0" algn="r">
              <a:spcBef>
                <a:spcPts val="0"/>
              </a:spcBef>
              <a:spcAft>
                <a:spcPts val="0"/>
              </a:spcAft>
              <a:buNone/>
              <a:defRPr sz="900">
                <a:solidFill>
                  <a:srgbClr val="888888"/>
                </a:solidFill>
                <a:latin typeface="Calibri"/>
                <a:ea typeface="Calibri"/>
                <a:cs typeface="Calibri"/>
                <a:sym typeface="Calibri"/>
              </a:defRPr>
            </a:lvl4pPr>
            <a:lvl5pPr indent="0" lvl="4" marL="0" algn="r">
              <a:spcBef>
                <a:spcPts val="0"/>
              </a:spcBef>
              <a:spcAft>
                <a:spcPts val="0"/>
              </a:spcAft>
              <a:buNone/>
              <a:defRPr sz="900">
                <a:solidFill>
                  <a:srgbClr val="888888"/>
                </a:solidFill>
                <a:latin typeface="Calibri"/>
                <a:ea typeface="Calibri"/>
                <a:cs typeface="Calibri"/>
                <a:sym typeface="Calibri"/>
              </a:defRPr>
            </a:lvl5pPr>
            <a:lvl6pPr indent="0" lvl="5" marL="0" algn="r">
              <a:spcBef>
                <a:spcPts val="0"/>
              </a:spcBef>
              <a:spcAft>
                <a:spcPts val="0"/>
              </a:spcAft>
              <a:buNone/>
              <a:defRPr sz="900">
                <a:solidFill>
                  <a:srgbClr val="888888"/>
                </a:solidFill>
                <a:latin typeface="Calibri"/>
                <a:ea typeface="Calibri"/>
                <a:cs typeface="Calibri"/>
                <a:sym typeface="Calibri"/>
              </a:defRPr>
            </a:lvl6pPr>
            <a:lvl7pPr indent="0" lvl="6" marL="0" algn="r">
              <a:spcBef>
                <a:spcPts val="0"/>
              </a:spcBef>
              <a:spcAft>
                <a:spcPts val="0"/>
              </a:spcAft>
              <a:buNone/>
              <a:defRPr sz="900">
                <a:solidFill>
                  <a:srgbClr val="888888"/>
                </a:solidFill>
                <a:latin typeface="Calibri"/>
                <a:ea typeface="Calibri"/>
                <a:cs typeface="Calibri"/>
                <a:sym typeface="Calibri"/>
              </a:defRPr>
            </a:lvl7pPr>
            <a:lvl8pPr indent="0" lvl="7" marL="0" algn="r">
              <a:spcBef>
                <a:spcPts val="0"/>
              </a:spcBef>
              <a:spcAft>
                <a:spcPts val="0"/>
              </a:spcAft>
              <a:buNone/>
              <a:defRPr sz="900">
                <a:solidFill>
                  <a:srgbClr val="888888"/>
                </a:solidFill>
                <a:latin typeface="Calibri"/>
                <a:ea typeface="Calibri"/>
                <a:cs typeface="Calibri"/>
                <a:sym typeface="Calibri"/>
              </a:defRPr>
            </a:lvl8pPr>
            <a:lvl9pPr indent="0" lvl="8" marL="0" algn="r">
              <a:spcBef>
                <a:spcPts val="0"/>
              </a:spcBef>
              <a:spcAft>
                <a:spcPts val="0"/>
              </a:spcAft>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119"/>
          <p:cNvSpPr/>
          <p:nvPr>
            <p:ph idx="2" type="pic"/>
          </p:nvPr>
        </p:nvSpPr>
        <p:spPr>
          <a:xfrm>
            <a:off x="5183188" y="987427"/>
            <a:ext cx="6172200" cy="4873625"/>
          </a:xfrm>
          <a:prstGeom prst="rect">
            <a:avLst/>
          </a:prstGeom>
          <a:noFill/>
          <a:ln>
            <a:noFill/>
          </a:ln>
        </p:spPr>
      </p:sp>
      <p:sp>
        <p:nvSpPr>
          <p:cNvPr id="59" name="Google Shape;59;p1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Clr>
                <a:schemeClr val="dk1"/>
              </a:buClr>
              <a:buSzPts val="1200"/>
              <a:buNone/>
              <a:defRPr sz="1200"/>
            </a:lvl1pPr>
            <a:lvl2pPr indent="-228600" lvl="1" marL="914400" algn="l">
              <a:lnSpc>
                <a:spcPct val="100000"/>
              </a:lnSpc>
              <a:spcBef>
                <a:spcPts val="600"/>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0" name="Google Shape;60;p119"/>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88888"/>
                </a:solidFill>
                <a:latin typeface="Calibri"/>
                <a:ea typeface="Calibri"/>
                <a:cs typeface="Calibri"/>
                <a:sym typeface="Calibri"/>
              </a:defRPr>
            </a:lvl1pPr>
            <a:lvl2pPr indent="0" lvl="1" marL="0" algn="r">
              <a:spcBef>
                <a:spcPts val="0"/>
              </a:spcBef>
              <a:spcAft>
                <a:spcPts val="0"/>
              </a:spcAft>
              <a:buNone/>
              <a:defRPr sz="900">
                <a:solidFill>
                  <a:srgbClr val="888888"/>
                </a:solidFill>
                <a:latin typeface="Calibri"/>
                <a:ea typeface="Calibri"/>
                <a:cs typeface="Calibri"/>
                <a:sym typeface="Calibri"/>
              </a:defRPr>
            </a:lvl2pPr>
            <a:lvl3pPr indent="0" lvl="2" marL="0" algn="r">
              <a:spcBef>
                <a:spcPts val="0"/>
              </a:spcBef>
              <a:spcAft>
                <a:spcPts val="0"/>
              </a:spcAft>
              <a:buNone/>
              <a:defRPr sz="900">
                <a:solidFill>
                  <a:srgbClr val="888888"/>
                </a:solidFill>
                <a:latin typeface="Calibri"/>
                <a:ea typeface="Calibri"/>
                <a:cs typeface="Calibri"/>
                <a:sym typeface="Calibri"/>
              </a:defRPr>
            </a:lvl3pPr>
            <a:lvl4pPr indent="0" lvl="3" marL="0" algn="r">
              <a:spcBef>
                <a:spcPts val="0"/>
              </a:spcBef>
              <a:spcAft>
                <a:spcPts val="0"/>
              </a:spcAft>
              <a:buNone/>
              <a:defRPr sz="900">
                <a:solidFill>
                  <a:srgbClr val="888888"/>
                </a:solidFill>
                <a:latin typeface="Calibri"/>
                <a:ea typeface="Calibri"/>
                <a:cs typeface="Calibri"/>
                <a:sym typeface="Calibri"/>
              </a:defRPr>
            </a:lvl4pPr>
            <a:lvl5pPr indent="0" lvl="4" marL="0" algn="r">
              <a:spcBef>
                <a:spcPts val="0"/>
              </a:spcBef>
              <a:spcAft>
                <a:spcPts val="0"/>
              </a:spcAft>
              <a:buNone/>
              <a:defRPr sz="900">
                <a:solidFill>
                  <a:srgbClr val="888888"/>
                </a:solidFill>
                <a:latin typeface="Calibri"/>
                <a:ea typeface="Calibri"/>
                <a:cs typeface="Calibri"/>
                <a:sym typeface="Calibri"/>
              </a:defRPr>
            </a:lvl5pPr>
            <a:lvl6pPr indent="0" lvl="5" marL="0" algn="r">
              <a:spcBef>
                <a:spcPts val="0"/>
              </a:spcBef>
              <a:spcAft>
                <a:spcPts val="0"/>
              </a:spcAft>
              <a:buNone/>
              <a:defRPr sz="900">
                <a:solidFill>
                  <a:srgbClr val="888888"/>
                </a:solidFill>
                <a:latin typeface="Calibri"/>
                <a:ea typeface="Calibri"/>
                <a:cs typeface="Calibri"/>
                <a:sym typeface="Calibri"/>
              </a:defRPr>
            </a:lvl6pPr>
            <a:lvl7pPr indent="0" lvl="6" marL="0" algn="r">
              <a:spcBef>
                <a:spcPts val="0"/>
              </a:spcBef>
              <a:spcAft>
                <a:spcPts val="0"/>
              </a:spcAft>
              <a:buNone/>
              <a:defRPr sz="900">
                <a:solidFill>
                  <a:srgbClr val="888888"/>
                </a:solidFill>
                <a:latin typeface="Calibri"/>
                <a:ea typeface="Calibri"/>
                <a:cs typeface="Calibri"/>
                <a:sym typeface="Calibri"/>
              </a:defRPr>
            </a:lvl7pPr>
            <a:lvl8pPr indent="0" lvl="7" marL="0" algn="r">
              <a:spcBef>
                <a:spcPts val="0"/>
              </a:spcBef>
              <a:spcAft>
                <a:spcPts val="0"/>
              </a:spcAft>
              <a:buNone/>
              <a:defRPr sz="900">
                <a:solidFill>
                  <a:srgbClr val="888888"/>
                </a:solidFill>
                <a:latin typeface="Calibri"/>
                <a:ea typeface="Calibri"/>
                <a:cs typeface="Calibri"/>
                <a:sym typeface="Calibri"/>
              </a:defRPr>
            </a:lvl8pPr>
            <a:lvl9pPr indent="0" lvl="8" marL="0" algn="r">
              <a:spcBef>
                <a:spcPts val="0"/>
              </a:spcBef>
              <a:spcAft>
                <a:spcPts val="0"/>
              </a:spcAft>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hyperlink" Target="https://creativecommons.org/licenses/by/4.0/" TargetMode="External"/><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10"/>
          <p:cNvSpPr txBox="1"/>
          <p:nvPr>
            <p:ph type="title"/>
          </p:nvPr>
        </p:nvSpPr>
        <p:spPr>
          <a:xfrm>
            <a:off x="838201" y="457201"/>
            <a:ext cx="7581900" cy="110172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2" name="Google Shape;12;p110"/>
          <p:cNvSpPr txBox="1"/>
          <p:nvPr>
            <p:ph idx="1" type="body"/>
          </p:nvPr>
        </p:nvSpPr>
        <p:spPr>
          <a:xfrm>
            <a:off x="838200" y="1825625"/>
            <a:ext cx="10515600" cy="44831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100000"/>
              </a:lnSpc>
              <a:spcBef>
                <a:spcPts val="6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55600" lvl="1" marL="9144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110"/>
          <p:cNvSpPr/>
          <p:nvPr/>
        </p:nvSpPr>
        <p:spPr>
          <a:xfrm>
            <a:off x="1" y="90102"/>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b="0" i="0" sz="1350" u="none" cap="none" strike="noStrike">
              <a:solidFill>
                <a:schemeClr val="dk1"/>
              </a:solidFill>
              <a:latin typeface="Calibri"/>
              <a:ea typeface="Calibri"/>
              <a:cs typeface="Calibri"/>
              <a:sym typeface="Calibri"/>
            </a:endParaRPr>
          </a:p>
        </p:txBody>
      </p:sp>
      <p:pic>
        <p:nvPicPr>
          <p:cNvPr descr="reative Commons License" id="14" name="Google Shape;14;p110"/>
          <p:cNvPicPr preferRelativeResize="0"/>
          <p:nvPr/>
        </p:nvPicPr>
        <p:blipFill rotWithShape="1">
          <a:blip r:embed="rId1">
            <a:alphaModFix/>
          </a:blip>
          <a:srcRect b="0" l="0" r="0" t="0"/>
          <a:stretch/>
        </p:blipFill>
        <p:spPr>
          <a:xfrm>
            <a:off x="184151" y="6402388"/>
            <a:ext cx="1117600" cy="292100"/>
          </a:xfrm>
          <a:prstGeom prst="rect">
            <a:avLst/>
          </a:prstGeom>
          <a:noFill/>
          <a:ln>
            <a:noFill/>
          </a:ln>
        </p:spPr>
      </p:pic>
      <p:sp>
        <p:nvSpPr>
          <p:cNvPr id="15" name="Google Shape;15;p110"/>
          <p:cNvSpPr/>
          <p:nvPr/>
        </p:nvSpPr>
        <p:spPr>
          <a:xfrm>
            <a:off x="1301752" y="6415010"/>
            <a:ext cx="5282215" cy="24622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  This document is licensed with a </a:t>
            </a:r>
            <a:r>
              <a:rPr b="0" i="0" lang="en-US" sz="1000" u="sng" cap="none" strike="noStrike">
                <a:solidFill>
                  <a:schemeClr val="dk1"/>
                </a:solidFill>
                <a:latin typeface="Calibri"/>
                <a:ea typeface="Calibri"/>
                <a:cs typeface="Calibri"/>
                <a:sym typeface="Calibri"/>
                <a:hlinkClick r:id="rId2">
                  <a:extLst>
                    <a:ext uri="{A12FA001-AC4F-418D-AE19-62706E023703}">
                      <ahyp:hlinkClr val="tx"/>
                    </a:ext>
                  </a:extLst>
                </a:hlinkClick>
              </a:rPr>
              <a:t>Creative Commons Attribution 4.0 International License</a:t>
            </a:r>
            <a:r>
              <a:rPr b="0" i="0" lang="en-US" sz="1000" u="none" cap="none" strike="noStrike">
                <a:solidFill>
                  <a:schemeClr val="dk1"/>
                </a:solidFill>
                <a:latin typeface="Calibri"/>
                <a:ea typeface="Calibri"/>
                <a:cs typeface="Calibri"/>
                <a:sym typeface="Calibri"/>
              </a:rPr>
              <a:t> ©2017 </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hyperlink" Target="https://www.av-test.org/en/statistics/malware/" TargetMode="External"/><Relationship Id="rId4" Type="http://schemas.openxmlformats.org/officeDocument/2006/relationships/hyperlink" Target="https://www.forbes.com/2010/10/06/iran-nuclear-computer-technology-security-stuxnet-worm.html"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hyperlink" Target="https://www.statista.com/statistics/201182/forecast-of-smartphone-users-in-the-us/" TargetMode="External"/><Relationship Id="rId4" Type="http://schemas.openxmlformats.org/officeDocument/2006/relationships/hyperlink" Target="https://www.forbes.com/sites/leemathews/2017/05/05/phishing-scams-cost-american-businesses-half-a-billion-dollars-a-year/#1370db303fa1" TargetMode="External"/><Relationship Id="rId5" Type="http://schemas.openxmlformats.org/officeDocument/2006/relationships/hyperlink" Target="https://www.us-cert.gov/ncas/tips/ST04-015" TargetMode="External"/><Relationship Id="rId6" Type="http://schemas.openxmlformats.org/officeDocument/2006/relationships/hyperlink" Target="https://www.secureworks.com/blog/advanced-persistent-threats-apt-a"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hyperlink" Target="https://courses.edx.org/courses/course-v1:RITx+CYBER501x+1T2017/courseware/7ee883d66d8c4dfca219f7ca00ad8c7f/aa6fc50853144605a15325357c06e415/?activate_block_id=block-v1:RITx+CYBER501x+1T2017+type@sequential+block@aa6fc50853144605a153" TargetMode="External"/><Relationship Id="rId4" Type="http://schemas.openxmlformats.org/officeDocument/2006/relationships/hyperlink" Target="https://blog.checkpoint.com/2017/06/01/fireball-chinese-malware-250-million-infection/" TargetMode="External"/><Relationship Id="rId5" Type="http://schemas.openxmlformats.org/officeDocument/2006/relationships/hyperlink" Target="http://www.bankinfosecurity.com/chinese-police-arrest-11-over-fireball-adware-a-10148?rf=2017-07-27_ENEWS_SUB_BIS_Slot1&amp;mkt_tok=eyJpIjoiWkdFMk9UVmxNemc1TnpsayIsInQiOiJHaitWXC9ZUEM5N2U3RDFYV2pYV0hjRUo3T3ZGWFBaUEdvWkJqVzJyMithWlJGUUl3Yk0wRHJsRGQ0MkV" TargetMode="External"/><Relationship Id="rId6" Type="http://schemas.openxmlformats.org/officeDocument/2006/relationships/hyperlink" Target="https://www.forbes.com/2010/10/06/iran-nuclear-computer-technology-security-stuxnet-worm.html"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hyperlink" Target="http://www.etymonline.com/index.php?allowed_in_frame=0&amp;search=cryptography" TargetMode="External"/><Relationship Id="rId4" Type="http://schemas.openxmlformats.org/officeDocument/2006/relationships/hyperlink" Target="http://www.crypto-it.net/eng/theory/kerckhoffs.html" TargetMode="External"/><Relationship Id="rId5" Type="http://schemas.openxmlformats.org/officeDocument/2006/relationships/hyperlink" Target="https://sectigostore.com/blog/hacker-motivation-why-do-hackers-hack/" TargetMode="External"/><Relationship Id="rId6" Type="http://schemas.openxmlformats.org/officeDocument/2006/relationships/hyperlink" Target="https://www.verizon.com/business/resources/reports/dbir/" TargetMode="External"/><Relationship Id="rId7" Type="http://schemas.openxmlformats.org/officeDocument/2006/relationships/hyperlink" Target="https://www3.weforum.org/docs/WEF_Global_Risks_Report_2023.pdf" TargetMode="External"/><Relationship Id="rId8" Type="http://schemas.openxmlformats.org/officeDocument/2006/relationships/hyperlink" Target="https://windowsreport.com/cyber-attacks-statistics/"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hyperlink" Target="https://www.getastra.com/blog/security-audit/cyber-crime-statistics/#:~:text=Cybercrime%20statistics%20show%20that%20a,breaches%20predicted%20at%20%24%208%20trillion" TargetMode="External"/><Relationship Id="rId4" Type="http://schemas.openxmlformats.org/officeDocument/2006/relationships/hyperlink" Target="https://www.cisa.gov/be-cyber-smart/facts" TargetMode="External"/><Relationship Id="rId5" Type="http://schemas.openxmlformats.org/officeDocument/2006/relationships/hyperlink" Target="https://www.forbes.com/sites/chuckbrooks/2022/06/03/alarming-cyber-statistics-for-mid-year-2022-that-you-need-to-know/?sh=31ad94c97864" TargetMode="External"/><Relationship Id="rId6" Type="http://schemas.openxmlformats.org/officeDocument/2006/relationships/hyperlink" Target="https://www.proxyrack.com/blog/cost-of-a-data-breach/"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hyperlink" Target="https://www.cisa.gov/news-events/news/attack-colonial-pipeline-what-weve-learned-what-weve-done-over-past-two-years" TargetMode="External"/><Relationship Id="rId4" Type="http://schemas.openxmlformats.org/officeDocument/2006/relationships/hyperlink" Target="https://www.theguardian.com/world/2013/jun/09/edward-snowden-nsa-whistleblower-surveilla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nam12.safelinks.protection.outlook.com/?url=https%3A%2F%2Furldefense.com%2Fv3%2F__http%3A%2Fwww.fmglobal.com__%3B!!JmPEgBY0HMszNaDT!uevAYw-F96fQ_me7zGTUFpKyE7XtEEV0ieNKuz76xAJVZQxFc_5VopM0W4_KfDnvqZBm0qr_j5iHdUvZrMttxGqTHg%24&amp;data=05%7C01%7Cluna.magpili%40wsu.edu%7Ceb805581890c49a3261208dbd6324b5b%7Cb52be471f7f147b4a8790c799bb53db5%7C0%7C0%7C638339283760188023%7CUnknown%7CTWFpbGZsb3d8eyJWIjoiMC4wLjAwMDAiLCJQIjoiV2luMzIiLCJBTiI6Ik1haWwiLCJXVCI6Mn0%3D%7C3000%7C%7C%7C&amp;sdata=MUuchoMQ6JwPOGkKz7gBcoRAKmomSTY4k5XkWAPzKps%3D&amp;reserved=0" TargetMode="External"/><Relationship Id="rId4" Type="http://schemas.openxmlformats.org/officeDocument/2006/relationships/hyperlink" Target="https://nam12.safelinks.protection.outlook.com/?url=https%3A%2F%2Furldefense.com%2Fv3%2F__https%3A%2Fwww.spencered.org%2F__%3B!!JmPEgBY0HMszNaDT!uevAYw-F96fQ_me7zGTUFpKyE7XtEEV0ieNKuz76xAJVZQxFc_5VopM0W4_KfDnvqZBm0qr_j5iHdUvZrMuoJ1Gh1g%24&amp;data=05%7C01%7Cluna.magpili%40wsu.edu%7Ceb805581890c49a3261208dbd6324b5b%7Cb52be471f7f147b4a8790c799bb53db5%7C0%7C0%7C638339283760188023%7CUnknown%7CTWFpbGZsb3d8eyJWIjoiMC4wLjAwMDAiLCJQIjoiV2luMzIiLCJBTiI6Ik1haWwiLCJXVCI6Mn0%3D%7C3000%7C%7C%7C&amp;sdata=en4meNcwYribGL1Vs7j4%2Bn02p%2F4OKNPieFloDk8Fzro%3D&amp;reserved=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youtube.com/watch?v=b0RlnXMZEP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social-engineer.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youtube.com/watch?v=lc7scxvKQOo"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enterprise.verizon.com/resources/reports/dbir/"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4I-fMM9RES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6.png"/><Relationship Id="rId4" Type="http://schemas.openxmlformats.org/officeDocument/2006/relationships/hyperlink" Target="http://www.digitalattackmap.com"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5.jpg"/><Relationship Id="rId4" Type="http://schemas.openxmlformats.org/officeDocument/2006/relationships/hyperlink" Target="http://threatmap.fortiguard.com"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3.jpg"/><Relationship Id="rId4" Type="http://schemas.openxmlformats.org/officeDocument/2006/relationships/hyperlink" Target="http://map.norsecorp.com/"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ctrTitle"/>
          </p:nvPr>
        </p:nvSpPr>
        <p:spPr>
          <a:xfrm>
            <a:off x="3506368" y="3616586"/>
            <a:ext cx="6148873" cy="80356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Fundamentals of Cybersecurity </a:t>
            </a:r>
            <a:endParaRPr/>
          </a:p>
        </p:txBody>
      </p:sp>
      <p:sp>
        <p:nvSpPr>
          <p:cNvPr id="69" name="Google Shape;69;p1"/>
          <p:cNvSpPr txBox="1"/>
          <p:nvPr>
            <p:ph idx="1" type="body"/>
          </p:nvPr>
        </p:nvSpPr>
        <p:spPr>
          <a:xfrm>
            <a:off x="3506788" y="4999038"/>
            <a:ext cx="6551612" cy="2778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2F5597"/>
              </a:buClr>
              <a:buSzPts val="2000"/>
              <a:buNone/>
            </a:pPr>
            <a:r>
              <a:rPr lang="en-US"/>
              <a:t>Fundamentals of Cybersecurity Risk Management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Current State of Cyber Security</a:t>
            </a:r>
            <a:endParaRPr/>
          </a:p>
        </p:txBody>
      </p:sp>
      <p:pic>
        <p:nvPicPr>
          <p:cNvPr descr="A graph with blue dots&#10;&#10;Description automatically generated" id="127" name="Google Shape;127;p10"/>
          <p:cNvPicPr preferRelativeResize="0"/>
          <p:nvPr/>
        </p:nvPicPr>
        <p:blipFill rotWithShape="1">
          <a:blip r:embed="rId3">
            <a:alphaModFix/>
          </a:blip>
          <a:srcRect b="0" l="0" r="0" t="0"/>
          <a:stretch/>
        </p:blipFill>
        <p:spPr>
          <a:xfrm>
            <a:off x="1982147" y="1889913"/>
            <a:ext cx="6815403" cy="3810946"/>
          </a:xfrm>
          <a:prstGeom prst="rect">
            <a:avLst/>
          </a:prstGeom>
          <a:noFill/>
          <a:ln>
            <a:noFill/>
          </a:ln>
        </p:spPr>
      </p:pic>
      <p:sp>
        <p:nvSpPr>
          <p:cNvPr id="128" name="Google Shape;128;p10"/>
          <p:cNvSpPr txBox="1"/>
          <p:nvPr/>
        </p:nvSpPr>
        <p:spPr>
          <a:xfrm>
            <a:off x="2599793" y="5579751"/>
            <a:ext cx="6096946" cy="8125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300"/>
              <a:buFont typeface="Calibri"/>
              <a:buNone/>
            </a:pPr>
            <a:r>
              <a:t/>
            </a:r>
            <a:endParaRPr b="0" i="0" sz="13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Sources: World Economic Forum Executive Opinon Survey 2021; World Bank Open Data, “GDP per capita (current US$)”, https://data. worldbank.org/indicator/NY.GDP.PCAP.CD, accessed 12 August 2023.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0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Principle of Least Privilege</a:t>
            </a:r>
            <a:endParaRPr/>
          </a:p>
        </p:txBody>
      </p:sp>
      <p:sp>
        <p:nvSpPr>
          <p:cNvPr id="748" name="Google Shape;748;p10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Principle of least privilege, principle of minimal privilege or principle of least authority, is the notion that a user or a program should only have the minimum privileges required to carry out its duty. </a:t>
            </a:r>
            <a:endParaRPr/>
          </a:p>
          <a:p>
            <a:pPr indent="-171450" lvl="0" marL="171450" rtl="0" algn="l">
              <a:lnSpc>
                <a:spcPct val="100000"/>
              </a:lnSpc>
              <a:spcBef>
                <a:spcPts val="600"/>
              </a:spcBef>
              <a:spcAft>
                <a:spcPts val="0"/>
              </a:spcAft>
              <a:buClr>
                <a:schemeClr val="dk1"/>
              </a:buClr>
              <a:buSzPts val="2100"/>
              <a:buChar char="•"/>
            </a:pPr>
            <a:r>
              <a:rPr lang="en-US"/>
              <a:t>A user can only access files that s/he needs and is prohibited access to files that require admin permission. </a:t>
            </a:r>
            <a:endParaRPr/>
          </a:p>
          <a:p>
            <a:pPr indent="-171450" lvl="0" marL="171450" rtl="0" algn="l">
              <a:lnSpc>
                <a:spcPct val="100000"/>
              </a:lnSpc>
              <a:spcBef>
                <a:spcPts val="600"/>
              </a:spcBef>
              <a:spcAft>
                <a:spcPts val="0"/>
              </a:spcAft>
              <a:buClr>
                <a:schemeClr val="dk1"/>
              </a:buClr>
              <a:buSzPts val="2100"/>
              <a:buChar char="•"/>
            </a:pPr>
            <a:r>
              <a:rPr lang="en-US"/>
              <a:t>Benefits of the Principle of Least Privilege (Nate Lord)</a:t>
            </a:r>
            <a:endParaRPr/>
          </a:p>
          <a:p>
            <a:pPr indent="-171450" lvl="1" marL="514350" rtl="0" algn="l">
              <a:lnSpc>
                <a:spcPct val="100000"/>
              </a:lnSpc>
              <a:spcBef>
                <a:spcPts val="600"/>
              </a:spcBef>
              <a:spcAft>
                <a:spcPts val="0"/>
              </a:spcAft>
              <a:buClr>
                <a:schemeClr val="dk1"/>
              </a:buClr>
              <a:buSzPts val="2100"/>
              <a:buChar char="•"/>
            </a:pPr>
            <a:r>
              <a:rPr lang="en-US" sz="2100"/>
              <a:t>Provides better security</a:t>
            </a:r>
            <a:endParaRPr/>
          </a:p>
          <a:p>
            <a:pPr indent="-171450" lvl="1" marL="514350" rtl="0" algn="l">
              <a:lnSpc>
                <a:spcPct val="100000"/>
              </a:lnSpc>
              <a:spcBef>
                <a:spcPts val="600"/>
              </a:spcBef>
              <a:spcAft>
                <a:spcPts val="0"/>
              </a:spcAft>
              <a:buClr>
                <a:schemeClr val="dk1"/>
              </a:buClr>
              <a:buSzPts val="2100"/>
              <a:buChar char="•"/>
            </a:pPr>
            <a:r>
              <a:rPr lang="en-US" sz="2100"/>
              <a:t>Minimizes attack surface</a:t>
            </a:r>
            <a:endParaRPr/>
          </a:p>
          <a:p>
            <a:pPr indent="-171450" lvl="1" marL="514350" rtl="0" algn="l">
              <a:lnSpc>
                <a:spcPct val="100000"/>
              </a:lnSpc>
              <a:spcBef>
                <a:spcPts val="600"/>
              </a:spcBef>
              <a:spcAft>
                <a:spcPts val="0"/>
              </a:spcAft>
              <a:buClr>
                <a:schemeClr val="dk1"/>
              </a:buClr>
              <a:buSzPts val="2100"/>
              <a:buChar char="•"/>
            </a:pPr>
            <a:r>
              <a:rPr lang="en-US" sz="2100"/>
              <a:t>Limits malware propagation</a:t>
            </a:r>
            <a:endParaRPr/>
          </a:p>
          <a:p>
            <a:pPr indent="-171450" lvl="1" marL="514350" rtl="0" algn="l">
              <a:lnSpc>
                <a:spcPct val="100000"/>
              </a:lnSpc>
              <a:spcBef>
                <a:spcPts val="600"/>
              </a:spcBef>
              <a:spcAft>
                <a:spcPts val="0"/>
              </a:spcAft>
              <a:buClr>
                <a:schemeClr val="dk1"/>
              </a:buClr>
              <a:buSzPts val="2100"/>
              <a:buChar char="•"/>
            </a:pPr>
            <a:r>
              <a:rPr lang="en-US" sz="2100"/>
              <a:t>Provides better stability</a:t>
            </a:r>
            <a:endParaRPr/>
          </a:p>
          <a:p>
            <a:pPr indent="-171450" lvl="1" marL="514350" rtl="0" algn="l">
              <a:lnSpc>
                <a:spcPct val="100000"/>
              </a:lnSpc>
              <a:spcBef>
                <a:spcPts val="600"/>
              </a:spcBef>
              <a:spcAft>
                <a:spcPts val="0"/>
              </a:spcAft>
              <a:buClr>
                <a:schemeClr val="dk1"/>
              </a:buClr>
              <a:buSzPts val="2100"/>
              <a:buChar char="•"/>
            </a:pPr>
            <a:r>
              <a:rPr lang="en-US" sz="2100"/>
              <a:t>Improves audit readiness</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0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Accounting</a:t>
            </a:r>
            <a:endParaRPr/>
          </a:p>
        </p:txBody>
      </p:sp>
      <p:sp>
        <p:nvSpPr>
          <p:cNvPr id="754" name="Google Shape;754;p1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Keeping records of logs and failed logins might help to solve a cybersecurity incident and provide valuable information for investigations. </a:t>
            </a:r>
            <a:endParaRPr/>
          </a:p>
          <a:p>
            <a:pPr indent="-171450" lvl="0" marL="171450" rtl="0" algn="l">
              <a:lnSpc>
                <a:spcPct val="100000"/>
              </a:lnSpc>
              <a:spcBef>
                <a:spcPts val="600"/>
              </a:spcBef>
              <a:spcAft>
                <a:spcPts val="0"/>
              </a:spcAft>
              <a:buClr>
                <a:schemeClr val="dk1"/>
              </a:buClr>
              <a:buSzPts val="2100"/>
              <a:buChar char="•"/>
            </a:pPr>
            <a:r>
              <a:rPr lang="en-US"/>
              <a:t>Data logs can help to understand change in patterns, which can help to detect abnormal events.</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0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Advanced Persistent Threat</a:t>
            </a:r>
            <a:endParaRPr/>
          </a:p>
        </p:txBody>
      </p:sp>
      <p:sp>
        <p:nvSpPr>
          <p:cNvPr id="761" name="Google Shape;761;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Advanced Persistent Threat (APT): </a:t>
            </a:r>
            <a:r>
              <a:rPr lang="en-US"/>
              <a:t>a type of cyberattack conducted by state-sponsored sophisticated hackers to continuously steal data from a high-value organization without being detected or damaging the victim system. </a:t>
            </a:r>
            <a:endParaRPr/>
          </a:p>
          <a:p>
            <a:pPr indent="-171450" lvl="0" marL="171450" rtl="0" algn="l">
              <a:lnSpc>
                <a:spcPct val="100000"/>
              </a:lnSpc>
              <a:spcBef>
                <a:spcPts val="600"/>
              </a:spcBef>
              <a:spcAft>
                <a:spcPts val="0"/>
              </a:spcAft>
              <a:buClr>
                <a:schemeClr val="dk1"/>
              </a:buClr>
              <a:buSzPts val="2100"/>
              <a:buChar char="•"/>
            </a:pPr>
            <a:r>
              <a:rPr b="1" lang="en-US"/>
              <a:t>Aim of the attack: </a:t>
            </a:r>
            <a:r>
              <a:rPr lang="en-US"/>
              <a:t>to obtain secrets, financial advantage, reports, designs from industries like defense, entertainment, and healthcare or pharmaceutical. </a:t>
            </a:r>
            <a:endParaRPr/>
          </a:p>
          <a:p>
            <a:pPr indent="-171450" lvl="0" marL="171450" rtl="0" algn="l">
              <a:lnSpc>
                <a:spcPct val="100000"/>
              </a:lnSpc>
              <a:spcBef>
                <a:spcPts val="600"/>
              </a:spcBef>
              <a:spcAft>
                <a:spcPts val="0"/>
              </a:spcAft>
              <a:buClr>
                <a:schemeClr val="dk1"/>
              </a:buClr>
              <a:buSzPts val="2100"/>
              <a:buChar char="•"/>
            </a:pPr>
            <a:r>
              <a:rPr lang="en-US"/>
              <a:t>Attackers conduct reconnaissance through search engines or social media. Then, they—</a:t>
            </a:r>
            <a:endParaRPr/>
          </a:p>
          <a:p>
            <a:pPr indent="-171450" lvl="1" marL="514350" rtl="0" algn="l">
              <a:lnSpc>
                <a:spcPct val="100000"/>
              </a:lnSpc>
              <a:spcBef>
                <a:spcPts val="600"/>
              </a:spcBef>
              <a:spcAft>
                <a:spcPts val="0"/>
              </a:spcAft>
              <a:buClr>
                <a:schemeClr val="dk1"/>
              </a:buClr>
              <a:buSzPts val="2000"/>
              <a:buChar char="•"/>
            </a:pPr>
            <a:r>
              <a:rPr lang="en-US"/>
              <a:t> Conduct social engineering attacks to try to get into the system. They generally target admins or executives who have more accessibility. </a:t>
            </a:r>
            <a:endParaRPr/>
          </a:p>
          <a:p>
            <a:pPr indent="-171450" lvl="1" marL="514350" rtl="0" algn="l">
              <a:lnSpc>
                <a:spcPct val="100000"/>
              </a:lnSpc>
              <a:spcBef>
                <a:spcPts val="600"/>
              </a:spcBef>
              <a:spcAft>
                <a:spcPts val="0"/>
              </a:spcAft>
              <a:buClr>
                <a:schemeClr val="dk1"/>
              </a:buClr>
              <a:buSzPts val="2000"/>
              <a:buChar char="•"/>
            </a:pPr>
            <a:r>
              <a:rPr lang="en-US"/>
              <a:t>Once they get into the system, they create back doors to gain access to the compromised system. Then, they exploit zer0-day vulnerability, JAVA vulnerability, Adobe or Microsoft, or SQL injection.</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0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APT Example</a:t>
            </a:r>
            <a:endParaRPr/>
          </a:p>
        </p:txBody>
      </p:sp>
      <p:sp>
        <p:nvSpPr>
          <p:cNvPr id="768" name="Google Shape;768;p103"/>
          <p:cNvSpPr txBox="1"/>
          <p:nvPr>
            <p:ph idx="1" type="body"/>
          </p:nvPr>
        </p:nvSpPr>
        <p:spPr>
          <a:xfrm>
            <a:off x="838199" y="1825625"/>
            <a:ext cx="10796337"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US"/>
              <a:t>Mandiant revealed and located an APT group in China and named it APT1 which is connected to People’s Liberation Army</a:t>
            </a:r>
            <a:endParaRPr/>
          </a:p>
          <a:p>
            <a:pPr indent="-171450" lvl="0" marL="171450" rtl="0" algn="l">
              <a:lnSpc>
                <a:spcPct val="90000"/>
              </a:lnSpc>
              <a:spcBef>
                <a:spcPts val="600"/>
              </a:spcBef>
              <a:spcAft>
                <a:spcPts val="0"/>
              </a:spcAft>
              <a:buClr>
                <a:schemeClr val="dk1"/>
              </a:buClr>
              <a:buSzPts val="2100"/>
              <a:buChar char="•"/>
            </a:pPr>
            <a:r>
              <a:rPr lang="en-US"/>
              <a:t>Mandiant findings: APT1 stole hundreds of terabytes of data from more than 140 organizations</a:t>
            </a:r>
            <a:endParaRPr/>
          </a:p>
          <a:p>
            <a:pPr indent="-171450" lvl="0" marL="171450" rtl="0" algn="l">
              <a:lnSpc>
                <a:spcPct val="90000"/>
              </a:lnSpc>
              <a:spcBef>
                <a:spcPts val="600"/>
              </a:spcBef>
              <a:spcAft>
                <a:spcPts val="0"/>
              </a:spcAft>
              <a:buClr>
                <a:schemeClr val="dk1"/>
              </a:buClr>
              <a:buSzPts val="2100"/>
              <a:buChar char="•"/>
            </a:pPr>
            <a:r>
              <a:rPr lang="en-US"/>
              <a:t>APT1 employed thousands that includes linguists, researchers, malware and industry experts, and soldiers.</a:t>
            </a:r>
            <a:endParaRPr/>
          </a:p>
          <a:p>
            <a:pPr indent="-171450" lvl="0" marL="171450" rtl="0" algn="l">
              <a:lnSpc>
                <a:spcPct val="90000"/>
              </a:lnSpc>
              <a:spcBef>
                <a:spcPts val="600"/>
              </a:spcBef>
              <a:spcAft>
                <a:spcPts val="0"/>
              </a:spcAft>
              <a:buClr>
                <a:schemeClr val="dk1"/>
              </a:buClr>
              <a:buSzPts val="2100"/>
              <a:buChar char="•"/>
            </a:pPr>
            <a:r>
              <a:rPr lang="en-US"/>
              <a:t> APT1 mostly carried out attacks on information technology, aerospace, public administration, and satellites and telecommunications mostly using spear-phishing.</a:t>
            </a:r>
            <a:endParaRPr u="sng"/>
          </a:p>
          <a:p>
            <a:pPr indent="-171450" lvl="0" marL="171450" rtl="0" algn="l">
              <a:lnSpc>
                <a:spcPct val="90000"/>
              </a:lnSpc>
              <a:spcBef>
                <a:spcPts val="600"/>
              </a:spcBef>
              <a:spcAft>
                <a:spcPts val="0"/>
              </a:spcAft>
              <a:buClr>
                <a:schemeClr val="dk1"/>
              </a:buClr>
              <a:buSzPts val="2100"/>
              <a:buChar char="•"/>
            </a:pPr>
            <a:r>
              <a:rPr lang="en-US"/>
              <a:t>Emails had grammatical errors or typos.</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0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References (1)</a:t>
            </a:r>
            <a:endParaRPr/>
          </a:p>
        </p:txBody>
      </p:sp>
      <p:sp>
        <p:nvSpPr>
          <p:cNvPr id="774" name="Google Shape;774;p1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800"/>
              <a:buChar char="•"/>
            </a:pPr>
            <a:r>
              <a:rPr lang="en-US" sz="1800"/>
              <a:t> Where is the origin of “cyber”? | OxfordWords blog. (n.d.). Retrieved July 28, 2017, from http://blog.oxforddictionaries.com/2015/03/cyborgs-cyberspace-csi-cyber/ </a:t>
            </a:r>
            <a:endParaRPr/>
          </a:p>
          <a:p>
            <a:pPr indent="-171450" lvl="0" marL="171450" rtl="0" algn="l">
              <a:lnSpc>
                <a:spcPct val="100000"/>
              </a:lnSpc>
              <a:spcBef>
                <a:spcPts val="600"/>
              </a:spcBef>
              <a:spcAft>
                <a:spcPts val="0"/>
              </a:spcAft>
              <a:buClr>
                <a:schemeClr val="dk1"/>
              </a:buClr>
              <a:buSzPts val="1800"/>
              <a:buChar char="•"/>
            </a:pPr>
            <a:r>
              <a:rPr lang="en-US" sz="1800"/>
              <a:t> Carr, J. (2019). Inside cyber warfare: Mapping the cyber underworld. " O'Reilly Media, Inc.".</a:t>
            </a:r>
            <a:endParaRPr/>
          </a:p>
          <a:p>
            <a:pPr indent="-171450" lvl="0" marL="171450" rtl="0" algn="l">
              <a:lnSpc>
                <a:spcPct val="100000"/>
              </a:lnSpc>
              <a:spcBef>
                <a:spcPts val="600"/>
              </a:spcBef>
              <a:spcAft>
                <a:spcPts val="0"/>
              </a:spcAft>
              <a:buClr>
                <a:schemeClr val="dk1"/>
              </a:buClr>
              <a:buSzPts val="1800"/>
              <a:buChar char="•"/>
            </a:pPr>
            <a:r>
              <a:rPr lang="en-US" sz="1800"/>
              <a:t>Boyle, R. J., &amp; Panko, R. R. (2012). Corporate Computer Security (3rd ed.). Prentice Hall.</a:t>
            </a:r>
            <a:endParaRPr/>
          </a:p>
          <a:p>
            <a:pPr indent="-171450" lvl="0" marL="171450" rtl="0" algn="l">
              <a:lnSpc>
                <a:spcPct val="100000"/>
              </a:lnSpc>
              <a:spcBef>
                <a:spcPts val="600"/>
              </a:spcBef>
              <a:spcAft>
                <a:spcPts val="0"/>
              </a:spcAft>
              <a:buClr>
                <a:schemeClr val="dk1"/>
              </a:buClr>
              <a:buSzPts val="1800"/>
              <a:buChar char="•"/>
            </a:pPr>
            <a:r>
              <a:rPr lang="en-US" sz="1800"/>
              <a:t>Wu, C. H. J., &amp; Irwin, J. D. (2016). Introduction to computer networks and cybersecurity. CRC Press.</a:t>
            </a:r>
            <a:endParaRPr/>
          </a:p>
          <a:p>
            <a:pPr indent="-171450" lvl="0" marL="171450" rtl="0" algn="l">
              <a:lnSpc>
                <a:spcPct val="100000"/>
              </a:lnSpc>
              <a:spcBef>
                <a:spcPts val="600"/>
              </a:spcBef>
              <a:spcAft>
                <a:spcPts val="0"/>
              </a:spcAft>
              <a:buClr>
                <a:schemeClr val="dk1"/>
              </a:buClr>
              <a:buSzPts val="1800"/>
              <a:buChar char="•"/>
            </a:pPr>
            <a:r>
              <a:rPr lang="en-US" sz="1800"/>
              <a:t>Malware Statistics &amp;amp; Trends Report | AV-TEST. (2017). Retrieved July 26, 2017, from </a:t>
            </a:r>
            <a:r>
              <a:rPr lang="en-US" sz="1800" u="sng">
                <a:solidFill>
                  <a:schemeClr val="hlink"/>
                </a:solidFill>
                <a:hlinkClick r:id="rId3"/>
              </a:rPr>
              <a:t>https://www.av-test.org/en/statistics/malware/</a:t>
            </a:r>
            <a:endParaRPr sz="1800"/>
          </a:p>
          <a:p>
            <a:pPr indent="-171450" lvl="0" marL="171450" rtl="0" algn="l">
              <a:lnSpc>
                <a:spcPct val="100000"/>
              </a:lnSpc>
              <a:spcBef>
                <a:spcPts val="600"/>
              </a:spcBef>
              <a:spcAft>
                <a:spcPts val="0"/>
              </a:spcAft>
              <a:buClr>
                <a:schemeClr val="dk1"/>
              </a:buClr>
              <a:buSzPts val="1800"/>
              <a:buChar char="•"/>
            </a:pPr>
            <a:r>
              <a:rPr lang="en-US" sz="1800"/>
              <a:t>Stallings, W., Bauer, M., &amp; Hirsch, E. M. (2013). Computer Security: Principles and Practice (3rd ed.). Pearson.</a:t>
            </a:r>
            <a:endParaRPr/>
          </a:p>
          <a:p>
            <a:pPr indent="-171450" lvl="0" marL="171450" rtl="0" algn="l">
              <a:lnSpc>
                <a:spcPct val="100000"/>
              </a:lnSpc>
              <a:spcBef>
                <a:spcPts val="600"/>
              </a:spcBef>
              <a:spcAft>
                <a:spcPts val="0"/>
              </a:spcAft>
              <a:buClr>
                <a:schemeClr val="dk1"/>
              </a:buClr>
              <a:buSzPts val="1800"/>
              <a:buChar char="•"/>
            </a:pPr>
            <a:r>
              <a:rPr lang="en-US" sz="1800"/>
              <a:t>Schneier, B. (2010). The Story Behind The Stuxnet Virus. Retrieved August 22, 2017, from </a:t>
            </a:r>
            <a:r>
              <a:rPr lang="en-US" sz="1800" u="sng">
                <a:solidFill>
                  <a:schemeClr val="hlink"/>
                </a:solidFill>
                <a:hlinkClick r:id="rId4"/>
              </a:rPr>
              <a:t>https://www.forbes.com/2010/10/06/iran-nuclear-computer-technology-security-stuxnet-worm.html</a:t>
            </a:r>
            <a:r>
              <a:rPr lang="en-US" sz="1800"/>
              <a:t> </a:t>
            </a:r>
            <a:endParaRPr/>
          </a:p>
          <a:p>
            <a:pPr indent="-69850" lvl="0" marL="171450" rtl="0" algn="l">
              <a:lnSpc>
                <a:spcPct val="100000"/>
              </a:lnSpc>
              <a:spcBef>
                <a:spcPts val="600"/>
              </a:spcBef>
              <a:spcAft>
                <a:spcPts val="0"/>
              </a:spcAft>
              <a:buClr>
                <a:schemeClr val="dk1"/>
              </a:buClr>
              <a:buSzPts val="1600"/>
              <a:buNone/>
            </a:pPr>
            <a:r>
              <a:t/>
            </a:r>
            <a:endParaRPr sz="1600"/>
          </a:p>
          <a:p>
            <a:pPr indent="0" lvl="0" marL="0" rtl="0" algn="l">
              <a:lnSpc>
                <a:spcPct val="100000"/>
              </a:lnSpc>
              <a:spcBef>
                <a:spcPts val="600"/>
              </a:spcBef>
              <a:spcAft>
                <a:spcPts val="0"/>
              </a:spcAft>
              <a:buClr>
                <a:schemeClr val="dk1"/>
              </a:buClr>
              <a:buSzPts val="1800"/>
              <a:buNone/>
            </a:pPr>
            <a:r>
              <a:t/>
            </a:r>
            <a:endParaRPr sz="18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0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References (2)</a:t>
            </a:r>
            <a:endParaRPr/>
          </a:p>
        </p:txBody>
      </p:sp>
      <p:sp>
        <p:nvSpPr>
          <p:cNvPr id="781" name="Google Shape;781;p10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800"/>
              <a:buChar char="•"/>
            </a:pPr>
            <a:r>
              <a:rPr lang="en-US" sz="1800"/>
              <a:t>Number of smartphone users in the U.S. 2010-2022 | Statista. (n.d.). Retrieved August 14, 2017, from </a:t>
            </a:r>
            <a:r>
              <a:rPr lang="en-US" sz="1800" u="sng">
                <a:solidFill>
                  <a:schemeClr val="hlink"/>
                </a:solidFill>
                <a:hlinkClick r:id="rId3"/>
              </a:rPr>
              <a:t>https://www.statista.com/statistics/201182/forecast-of-smartphone-users-in-the-us/</a:t>
            </a:r>
            <a:r>
              <a:rPr lang="en-US" sz="1800"/>
              <a:t> </a:t>
            </a:r>
            <a:endParaRPr/>
          </a:p>
          <a:p>
            <a:pPr indent="-171450" lvl="0" marL="171450" rtl="0" algn="l">
              <a:lnSpc>
                <a:spcPct val="100000"/>
              </a:lnSpc>
              <a:spcBef>
                <a:spcPts val="0"/>
              </a:spcBef>
              <a:spcAft>
                <a:spcPts val="0"/>
              </a:spcAft>
              <a:buClr>
                <a:schemeClr val="dk1"/>
              </a:buClr>
              <a:buSzPts val="1800"/>
              <a:buChar char="•"/>
            </a:pPr>
            <a:r>
              <a:rPr lang="en-US" sz="1800"/>
              <a:t>Mathews, L. (2017). Phishing Scams Cost American Businesses Half A Billion Dollars A Year. Retrieved August 14, 2017, from </a:t>
            </a:r>
            <a:r>
              <a:rPr lang="en-US" sz="1800" u="sng">
                <a:solidFill>
                  <a:schemeClr val="hlink"/>
                </a:solidFill>
                <a:hlinkClick r:id="rId4"/>
              </a:rPr>
              <a:t>https://www.forbes.com/sites/leemathews/2017/05/05/phishing-scams-cost-american-businesses-half-a-billion-dollars-a-year/ - 1370db303fa1</a:t>
            </a:r>
            <a:r>
              <a:rPr lang="en-US" sz="1800"/>
              <a:t> </a:t>
            </a:r>
            <a:endParaRPr/>
          </a:p>
          <a:p>
            <a:pPr indent="-171450" lvl="0" marL="171450" rtl="0" algn="l">
              <a:lnSpc>
                <a:spcPct val="100000"/>
              </a:lnSpc>
              <a:spcBef>
                <a:spcPts val="600"/>
              </a:spcBef>
              <a:spcAft>
                <a:spcPts val="0"/>
              </a:spcAft>
              <a:buClr>
                <a:schemeClr val="dk1"/>
              </a:buClr>
              <a:buSzPts val="1800"/>
              <a:buChar char="•"/>
            </a:pPr>
            <a:r>
              <a:rPr lang="en-US" sz="1800"/>
              <a:t>Risk Management Solutions, Inc.; 2016; Managing Cyber Insurance Accumulation Risk; report prepared in collaboration with and based on original research by the Centre for Risk Studies, University of Cambridge.</a:t>
            </a:r>
            <a:endParaRPr/>
          </a:p>
          <a:p>
            <a:pPr indent="-171450" lvl="0" marL="171450" rtl="0" algn="l">
              <a:lnSpc>
                <a:spcPct val="100000"/>
              </a:lnSpc>
              <a:spcBef>
                <a:spcPts val="600"/>
              </a:spcBef>
              <a:spcAft>
                <a:spcPts val="0"/>
              </a:spcAft>
              <a:buClr>
                <a:schemeClr val="dk1"/>
              </a:buClr>
              <a:buSzPts val="1800"/>
              <a:buChar char="•"/>
            </a:pPr>
            <a:r>
              <a:rPr lang="en-US" sz="1800"/>
              <a:t>McDowell, M. (2013). Understanding Denial-of-Service Attacks | US-CERT. Retrieved July 31, 2017, from </a:t>
            </a:r>
            <a:r>
              <a:rPr lang="en-US" sz="1800" u="sng">
                <a:solidFill>
                  <a:schemeClr val="hlink"/>
                </a:solidFill>
                <a:hlinkClick r:id="rId5"/>
              </a:rPr>
              <a:t>https://www.us-cert.gov/ncas/tips/ST04-015</a:t>
            </a:r>
            <a:endParaRPr sz="1800"/>
          </a:p>
          <a:p>
            <a:pPr indent="-171450" lvl="0" marL="171450" rtl="0" algn="l">
              <a:lnSpc>
                <a:spcPct val="100000"/>
              </a:lnSpc>
              <a:spcBef>
                <a:spcPts val="600"/>
              </a:spcBef>
              <a:spcAft>
                <a:spcPts val="0"/>
              </a:spcAft>
              <a:buClr>
                <a:schemeClr val="dk1"/>
              </a:buClr>
              <a:buSzPts val="1800"/>
              <a:buChar char="•"/>
            </a:pPr>
            <a:r>
              <a:rPr lang="en-US" sz="1800"/>
              <a:t>Ponemon Institute. (2016). </a:t>
            </a:r>
            <a:r>
              <a:rPr i="1" lang="en-US" sz="1800"/>
              <a:t>Cost of Denial of Services Attacks Data Center Performance Benchmark Series</a:t>
            </a:r>
            <a:r>
              <a:rPr lang="en-US" sz="1800"/>
              <a:t>.</a:t>
            </a:r>
            <a:endParaRPr/>
          </a:p>
          <a:p>
            <a:pPr indent="-171450" lvl="0" marL="171450" rtl="0" algn="l">
              <a:lnSpc>
                <a:spcPct val="100000"/>
              </a:lnSpc>
              <a:spcBef>
                <a:spcPts val="600"/>
              </a:spcBef>
              <a:spcAft>
                <a:spcPts val="0"/>
              </a:spcAft>
              <a:buClr>
                <a:schemeClr val="dk1"/>
              </a:buClr>
              <a:buSzPts val="1800"/>
              <a:buChar char="•"/>
            </a:pPr>
            <a:r>
              <a:rPr lang="en-US" sz="1800"/>
              <a:t>Social Engineering Defined - Security Through Education. (n.d.). Retrieved August 14, 2017, from https://www.social-engineer.org/framework/general-discussion/social-engineering-defined/</a:t>
            </a:r>
            <a:endParaRPr sz="1800"/>
          </a:p>
          <a:p>
            <a:pPr indent="-171450" lvl="0" marL="171450" rtl="0" algn="l">
              <a:lnSpc>
                <a:spcPct val="100000"/>
              </a:lnSpc>
              <a:spcBef>
                <a:spcPts val="600"/>
              </a:spcBef>
              <a:spcAft>
                <a:spcPts val="0"/>
              </a:spcAft>
              <a:buClr>
                <a:schemeClr val="dk1"/>
              </a:buClr>
              <a:buSzPts val="1800"/>
              <a:buChar char="•"/>
            </a:pPr>
            <a:r>
              <a:rPr lang="en-US" sz="1800"/>
              <a:t>Secureworks. (2016). Advanced Persistent Threats - Learn the ABCs of APT: Part A | SecureWorks. Retrieved August 17, 2017, from </a:t>
            </a:r>
            <a:r>
              <a:rPr lang="en-US" sz="1800" u="sng">
                <a:solidFill>
                  <a:schemeClr val="hlink"/>
                </a:solidFill>
                <a:hlinkClick r:id="rId6"/>
              </a:rPr>
              <a:t>https://www.secureworks.com/blog/advanced-persistent-threats-apt-a</a:t>
            </a:r>
            <a:endParaRPr sz="1800"/>
          </a:p>
          <a:p>
            <a:pPr indent="0" lvl="0" marL="0" rtl="0" algn="l">
              <a:lnSpc>
                <a:spcPct val="100000"/>
              </a:lnSpc>
              <a:spcBef>
                <a:spcPts val="600"/>
              </a:spcBef>
              <a:spcAft>
                <a:spcPts val="0"/>
              </a:spcAft>
              <a:buClr>
                <a:schemeClr val="dk1"/>
              </a:buClr>
              <a:buSzPts val="1800"/>
              <a:buNone/>
            </a:pPr>
            <a:r>
              <a:t/>
            </a:r>
            <a:endParaRPr sz="180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0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References (3)</a:t>
            </a:r>
            <a:endParaRPr/>
          </a:p>
        </p:txBody>
      </p:sp>
      <p:sp>
        <p:nvSpPr>
          <p:cNvPr id="787" name="Google Shape;787;p1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800"/>
              <a:buChar char="•"/>
            </a:pPr>
            <a:r>
              <a:rPr lang="en-US" sz="1800"/>
              <a:t>Weissman, J. (2017). Certificate Authority | 3.1 Cryptography | CYBER501x Courseware | edX. Retrieved August 28, 2017, from </a:t>
            </a:r>
            <a:r>
              <a:rPr lang="en-US" sz="1800" u="sng">
                <a:solidFill>
                  <a:srgbClr val="FF0000"/>
                </a:solidFill>
                <a:hlinkClick r:id="rId3">
                  <a:extLst>
                    <a:ext uri="{A12FA001-AC4F-418D-AE19-62706E023703}">
                      <ahyp:hlinkClr val="tx"/>
                    </a:ext>
                  </a:extLst>
                </a:hlinkClick>
              </a:rPr>
              <a:t>https://courses.edx.org/courses/course-v1:RITx+CYBER501x+1T2017/courseware/7ee883d66d8c4dfca219f7ca00ad8c7f/aa6fc50853144605a15325357c06e415/?activate_block_id=block-v1%3ARITx%2BCYBER501x%2B1T2017%2Btype%40sequential%2Bblock%40aa6fc50853144605a15325357c06e415</a:t>
            </a:r>
            <a:r>
              <a:rPr lang="en-US" sz="1800"/>
              <a:t>  </a:t>
            </a:r>
            <a:endParaRPr/>
          </a:p>
          <a:p>
            <a:pPr indent="-171450" lvl="0" marL="171450" rtl="0" algn="l">
              <a:lnSpc>
                <a:spcPct val="100000"/>
              </a:lnSpc>
              <a:spcBef>
                <a:spcPts val="0"/>
              </a:spcBef>
              <a:spcAft>
                <a:spcPts val="0"/>
              </a:spcAft>
              <a:buClr>
                <a:srgbClr val="000000"/>
              </a:buClr>
              <a:buSzPts val="1800"/>
              <a:buChar char="•"/>
            </a:pPr>
            <a:r>
              <a:rPr lang="en-US" sz="1800">
                <a:solidFill>
                  <a:srgbClr val="000000"/>
                </a:solidFill>
              </a:rPr>
              <a:t>Check Point Threat Intelligence Research Team. (2017). FIREBALL - The Chinese Malware of 250 Million Computers Infected | Check Point Blog. Retrieved July 27, 2017, from </a:t>
            </a:r>
            <a:r>
              <a:rPr lang="en-US" sz="1800" u="sng">
                <a:solidFill>
                  <a:srgbClr val="000000"/>
                </a:solidFill>
                <a:hlinkClick r:id="rId4">
                  <a:extLst>
                    <a:ext uri="{A12FA001-AC4F-418D-AE19-62706E023703}">
                      <ahyp:hlinkClr val="tx"/>
                    </a:ext>
                  </a:extLst>
                </a:hlinkClick>
              </a:rPr>
              <a:t>https://blog.checkpoint.com/2017/06/01/fireball-chinese-malware-250-million-infection/</a:t>
            </a:r>
            <a:r>
              <a:rPr lang="en-US" sz="1800">
                <a:solidFill>
                  <a:srgbClr val="000000"/>
                </a:solidFill>
              </a:rPr>
              <a:t> </a:t>
            </a:r>
            <a:endParaRPr/>
          </a:p>
          <a:p>
            <a:pPr indent="-171450" lvl="0" marL="171450" rtl="0" algn="l">
              <a:lnSpc>
                <a:spcPct val="100000"/>
              </a:lnSpc>
              <a:spcBef>
                <a:spcPts val="0"/>
              </a:spcBef>
              <a:spcAft>
                <a:spcPts val="0"/>
              </a:spcAft>
              <a:buClr>
                <a:srgbClr val="000000"/>
              </a:buClr>
              <a:buSzPts val="1800"/>
              <a:buChar char="•"/>
            </a:pPr>
            <a:r>
              <a:rPr lang="en-US" sz="1800">
                <a:solidFill>
                  <a:srgbClr val="000000"/>
                </a:solidFill>
              </a:rPr>
              <a:t>Schwartz, M. (2017). Chinese Police Arrest 11 Over Fireball Adware. Retrieved July 27, 2017, from </a:t>
            </a:r>
            <a:r>
              <a:rPr lang="en-US" sz="1800" u="sng">
                <a:solidFill>
                  <a:srgbClr val="000000"/>
                </a:solidFill>
                <a:hlinkClick r:id="rId5">
                  <a:extLst>
                    <a:ext uri="{A12FA001-AC4F-418D-AE19-62706E023703}">
                      <ahyp:hlinkClr val="tx"/>
                    </a:ext>
                  </a:extLst>
                </a:hlinkClick>
              </a:rPr>
              <a:t>http://www.bankinfosecurity.com/chinese-police-arrest-11-over-fireball-adware-a-10148?rf=2017-07-27_ENEWS_SUB_BIS_Slot1&amp;mkt_tok=eyJpIjoiWkdFMk9UVmxNemc1TnpsayIsInQiOiJHaitWXC9ZUEM5N2U3RDFYV2pYV0hjRUo3T3ZGWFBaUEdvWkJqVzJyMithWlJGUUl3Yk0wRHJsRGQ0MkVRTGxreE8</a:t>
            </a:r>
            <a:r>
              <a:rPr lang="en-US" sz="1800">
                <a:solidFill>
                  <a:srgbClr val="000000"/>
                </a:solidFill>
              </a:rPr>
              <a:t> </a:t>
            </a:r>
            <a:endParaRPr/>
          </a:p>
          <a:p>
            <a:pPr indent="-171450" lvl="0" marL="171450" rtl="0" algn="l">
              <a:lnSpc>
                <a:spcPct val="100000"/>
              </a:lnSpc>
              <a:spcBef>
                <a:spcPts val="0"/>
              </a:spcBef>
              <a:spcAft>
                <a:spcPts val="0"/>
              </a:spcAft>
              <a:buClr>
                <a:schemeClr val="dk1"/>
              </a:buClr>
              <a:buSzPts val="1800"/>
              <a:buChar char="•"/>
            </a:pPr>
            <a:r>
              <a:rPr lang="en-US" sz="1800"/>
              <a:t>Schneier, B. (2010). The Story Behind The Stuxnet Virus. Retrieved August 30, 2017, from </a:t>
            </a:r>
            <a:r>
              <a:rPr lang="en-US" sz="1800" u="sng">
                <a:solidFill>
                  <a:schemeClr val="hlink"/>
                </a:solidFill>
                <a:hlinkClick r:id="rId6"/>
              </a:rPr>
              <a:t>https://www.forbes.com/2010/10/06/iran-nuclear-computer-technology-security-stuxnet-worm.html</a:t>
            </a:r>
            <a:endParaRPr sz="1800"/>
          </a:p>
          <a:p>
            <a:pPr indent="-57150" lvl="0" marL="171450" rtl="0" algn="l">
              <a:lnSpc>
                <a:spcPct val="100000"/>
              </a:lnSpc>
              <a:spcBef>
                <a:spcPts val="0"/>
              </a:spcBef>
              <a:spcAft>
                <a:spcPts val="0"/>
              </a:spcAft>
              <a:buClr>
                <a:schemeClr val="dk1"/>
              </a:buClr>
              <a:buSzPts val="1800"/>
              <a:buNone/>
            </a:pPr>
            <a:r>
              <a:t/>
            </a:r>
            <a:endParaRPr sz="1800">
              <a:solidFill>
                <a:srgbClr val="000000"/>
              </a:solidFill>
            </a:endParaRPr>
          </a:p>
          <a:p>
            <a:pPr indent="-57150" lvl="0" marL="171450" rtl="0" algn="l">
              <a:lnSpc>
                <a:spcPct val="100000"/>
              </a:lnSpc>
              <a:spcBef>
                <a:spcPts val="0"/>
              </a:spcBef>
              <a:spcAft>
                <a:spcPts val="0"/>
              </a:spcAft>
              <a:buClr>
                <a:schemeClr val="dk1"/>
              </a:buClr>
              <a:buSzPts val="1800"/>
              <a:buNone/>
            </a:pPr>
            <a:r>
              <a:t/>
            </a:r>
            <a:endParaRPr sz="1800">
              <a:solidFill>
                <a:srgbClr val="000000"/>
              </a:solidFill>
            </a:endParaRPr>
          </a:p>
          <a:p>
            <a:pPr indent="-57150" lvl="0" marL="171450" rtl="0" algn="l">
              <a:lnSpc>
                <a:spcPct val="100000"/>
              </a:lnSpc>
              <a:spcBef>
                <a:spcPts val="600"/>
              </a:spcBef>
              <a:spcAft>
                <a:spcPts val="0"/>
              </a:spcAft>
              <a:buClr>
                <a:schemeClr val="dk1"/>
              </a:buClr>
              <a:buSzPts val="1800"/>
              <a:buNone/>
            </a:pPr>
            <a:r>
              <a:t/>
            </a:r>
            <a:endParaRPr sz="1800"/>
          </a:p>
          <a:p>
            <a:pPr indent="-57150" lvl="0" marL="171450" rtl="0" algn="l">
              <a:lnSpc>
                <a:spcPct val="100000"/>
              </a:lnSpc>
              <a:spcBef>
                <a:spcPts val="600"/>
              </a:spcBef>
              <a:spcAft>
                <a:spcPts val="0"/>
              </a:spcAft>
              <a:buClr>
                <a:schemeClr val="dk1"/>
              </a:buClr>
              <a:buSzPts val="1800"/>
              <a:buNone/>
            </a:pPr>
            <a:r>
              <a:t/>
            </a:r>
            <a:endParaRPr sz="1800"/>
          </a:p>
          <a:p>
            <a:pPr indent="-69850" lvl="0" marL="171450" rtl="0" algn="l">
              <a:lnSpc>
                <a:spcPct val="100000"/>
              </a:lnSpc>
              <a:spcBef>
                <a:spcPts val="600"/>
              </a:spcBef>
              <a:spcAft>
                <a:spcPts val="0"/>
              </a:spcAft>
              <a:buClr>
                <a:schemeClr val="dk1"/>
              </a:buClr>
              <a:buSzPts val="1600"/>
              <a:buNone/>
            </a:pPr>
            <a:r>
              <a:t/>
            </a:r>
            <a:endParaRPr sz="1600"/>
          </a:p>
          <a:p>
            <a:pPr indent="-69850" lvl="0" marL="171450" rtl="0" algn="l">
              <a:lnSpc>
                <a:spcPct val="100000"/>
              </a:lnSpc>
              <a:spcBef>
                <a:spcPts val="600"/>
              </a:spcBef>
              <a:spcAft>
                <a:spcPts val="0"/>
              </a:spcAft>
              <a:buClr>
                <a:schemeClr val="dk1"/>
              </a:buClr>
              <a:buSzPts val="1600"/>
              <a:buNone/>
            </a:pPr>
            <a:r>
              <a:t/>
            </a:r>
            <a:endParaRPr sz="160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0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References (4)</a:t>
            </a:r>
            <a:endParaRPr/>
          </a:p>
        </p:txBody>
      </p:sp>
      <p:sp>
        <p:nvSpPr>
          <p:cNvPr id="793" name="Google Shape;793;p10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800"/>
              <a:buChar char="•"/>
            </a:pPr>
            <a:r>
              <a:rPr lang="en-US" sz="1800"/>
              <a:t>Online Etymology Dictionary. (n.d.). Retrieved August 30, 2017, from </a:t>
            </a:r>
            <a:r>
              <a:rPr lang="en-US" sz="1800" u="sng">
                <a:solidFill>
                  <a:schemeClr val="hlink"/>
                </a:solidFill>
                <a:hlinkClick r:id="rId3"/>
              </a:rPr>
              <a:t>http://www.etymonline.com/index.php?allowed_in_frame=0&amp;search=cryptography</a:t>
            </a:r>
            <a:endParaRPr sz="1800"/>
          </a:p>
          <a:p>
            <a:pPr indent="-171450" lvl="0" marL="171450" rtl="0" algn="l">
              <a:lnSpc>
                <a:spcPct val="100000"/>
              </a:lnSpc>
              <a:spcBef>
                <a:spcPts val="600"/>
              </a:spcBef>
              <a:spcAft>
                <a:spcPts val="0"/>
              </a:spcAft>
              <a:buClr>
                <a:schemeClr val="dk1"/>
              </a:buClr>
              <a:buSzPts val="1800"/>
              <a:buChar char="•"/>
            </a:pPr>
            <a:r>
              <a:rPr lang="en-US" sz="1800"/>
              <a:t>Kerckhoffs’ Principle | Cryptography | Crypto-IT. (n.d.). Retrieved July 20, 2017, from </a:t>
            </a:r>
            <a:r>
              <a:rPr lang="en-US" sz="1800" u="sng">
                <a:solidFill>
                  <a:schemeClr val="hlink"/>
                </a:solidFill>
                <a:hlinkClick r:id="rId4"/>
              </a:rPr>
              <a:t>http://www.crypto-it.net/eng/theory/kerckhoffs.html</a:t>
            </a:r>
            <a:r>
              <a:rPr lang="en-US" sz="1800"/>
              <a:t>  </a:t>
            </a:r>
            <a:endParaRPr/>
          </a:p>
          <a:p>
            <a:pPr indent="-171450" lvl="0" marL="171450" rtl="0" algn="l">
              <a:lnSpc>
                <a:spcPct val="100000"/>
              </a:lnSpc>
              <a:spcBef>
                <a:spcPts val="600"/>
              </a:spcBef>
              <a:spcAft>
                <a:spcPts val="0"/>
              </a:spcAft>
              <a:buClr>
                <a:schemeClr val="dk1"/>
              </a:buClr>
              <a:buSzPts val="1800"/>
              <a:buChar char="•"/>
            </a:pPr>
            <a:r>
              <a:rPr lang="en-US" sz="1800"/>
              <a:t>Infosec Insights, Retrieved August 14, 2023, from </a:t>
            </a:r>
            <a:r>
              <a:rPr lang="en-US" sz="1800" u="sng">
                <a:solidFill>
                  <a:schemeClr val="hlink"/>
                </a:solidFill>
                <a:hlinkClick r:id="rId5"/>
              </a:rPr>
              <a:t>https://sectigostore.com/blog/hacker-motivation-why-do-hackers-hack/</a:t>
            </a:r>
            <a:endParaRPr sz="1800"/>
          </a:p>
          <a:p>
            <a:pPr indent="-171450" lvl="0" marL="171450" rtl="0" algn="l">
              <a:lnSpc>
                <a:spcPct val="100000"/>
              </a:lnSpc>
              <a:spcBef>
                <a:spcPts val="600"/>
              </a:spcBef>
              <a:spcAft>
                <a:spcPts val="0"/>
              </a:spcAft>
              <a:buClr>
                <a:schemeClr val="dk1"/>
              </a:buClr>
              <a:buSzPts val="1800"/>
              <a:buChar char="•"/>
            </a:pPr>
            <a:r>
              <a:rPr lang="en-US" sz="1800"/>
              <a:t>Verizon 2023 Data Breach Investigations Report, Retrieved August 14, 2023, from </a:t>
            </a:r>
            <a:r>
              <a:rPr lang="en-US" sz="1800" u="sng">
                <a:solidFill>
                  <a:schemeClr val="hlink"/>
                </a:solidFill>
                <a:hlinkClick r:id="rId6"/>
              </a:rPr>
              <a:t>https://www.verizon.com/business/resources/reports/dbir/</a:t>
            </a:r>
            <a:endParaRPr sz="1800"/>
          </a:p>
          <a:p>
            <a:pPr indent="-171450" lvl="0" marL="171450" rtl="0" algn="l">
              <a:lnSpc>
                <a:spcPct val="100000"/>
              </a:lnSpc>
              <a:spcBef>
                <a:spcPts val="600"/>
              </a:spcBef>
              <a:spcAft>
                <a:spcPts val="0"/>
              </a:spcAft>
              <a:buClr>
                <a:schemeClr val="dk1"/>
              </a:buClr>
              <a:buSzPts val="1800"/>
              <a:buChar char="•"/>
            </a:pPr>
            <a:r>
              <a:rPr lang="en-US" sz="1800"/>
              <a:t>Global risks report 2023, 18</a:t>
            </a:r>
            <a:r>
              <a:rPr baseline="30000" lang="en-US" sz="1800"/>
              <a:t>th</a:t>
            </a:r>
            <a:r>
              <a:rPr lang="en-US" sz="1800"/>
              <a:t> edition, World Economic Forum, Retrieved August 14, 2023,  from </a:t>
            </a:r>
            <a:r>
              <a:rPr lang="en-US" sz="1800" u="sng">
                <a:solidFill>
                  <a:schemeClr val="hlink"/>
                </a:solidFill>
                <a:hlinkClick r:id="rId7"/>
              </a:rPr>
              <a:t>https://www3.weforum.org/docs/WEF_Global_Risks_Report_2023.pdf</a:t>
            </a:r>
            <a:endParaRPr sz="1800"/>
          </a:p>
          <a:p>
            <a:pPr indent="-171450" lvl="0" marL="171450" rtl="0" algn="l">
              <a:lnSpc>
                <a:spcPct val="100000"/>
              </a:lnSpc>
              <a:spcBef>
                <a:spcPts val="600"/>
              </a:spcBef>
              <a:spcAft>
                <a:spcPts val="0"/>
              </a:spcAft>
              <a:buClr>
                <a:schemeClr val="dk1"/>
              </a:buClr>
              <a:buSzPts val="1800"/>
              <a:buChar char="•"/>
            </a:pPr>
            <a:r>
              <a:rPr lang="en-US" sz="1800"/>
              <a:t>World Economic Forum Executive Opinon Survey 2021; World Bank Open Data, “GDP per capita (current US$)”, https://data. worldbank.org/indicator/NY.GDP.PCAP.CD, accessed 12 August 2023.</a:t>
            </a:r>
            <a:endParaRPr/>
          </a:p>
          <a:p>
            <a:pPr indent="-171450" lvl="0" marL="171450" rtl="0" algn="l">
              <a:lnSpc>
                <a:spcPct val="100000"/>
              </a:lnSpc>
              <a:spcBef>
                <a:spcPts val="600"/>
              </a:spcBef>
              <a:spcAft>
                <a:spcPts val="0"/>
              </a:spcAft>
              <a:buClr>
                <a:schemeClr val="dk1"/>
              </a:buClr>
              <a:buSzPts val="1800"/>
              <a:buChar char="•"/>
            </a:pPr>
            <a:r>
              <a:rPr lang="en-US" sz="1800"/>
              <a:t>Windows Report, Retrieved August 12, 2023, from </a:t>
            </a:r>
            <a:r>
              <a:rPr b="0" i="0" lang="en-US" sz="1800" u="sng">
                <a:solidFill>
                  <a:srgbClr val="000000"/>
                </a:solidFill>
                <a:latin typeface="Calibri"/>
                <a:ea typeface="Calibri"/>
                <a:cs typeface="Calibri"/>
                <a:sym typeface="Calibri"/>
                <a:hlinkClick r:id="rId8">
                  <a:extLst>
                    <a:ext uri="{A12FA001-AC4F-418D-AE19-62706E023703}">
                      <ahyp:hlinkClr val="tx"/>
                    </a:ext>
                  </a:extLst>
                </a:hlinkClick>
              </a:rPr>
              <a:t>https://windowsreport.com/cyber-attacks-statistics/</a:t>
            </a:r>
            <a:endParaRPr b="0" i="0" sz="1800">
              <a:solidFill>
                <a:srgbClr val="000000"/>
              </a:solidFill>
              <a:latin typeface="Calibri"/>
              <a:ea typeface="Calibri"/>
              <a:cs typeface="Calibri"/>
              <a:sym typeface="Calibri"/>
            </a:endParaRPr>
          </a:p>
          <a:p>
            <a:pPr indent="0" lvl="0" marL="0" rtl="0" algn="l">
              <a:lnSpc>
                <a:spcPct val="100000"/>
              </a:lnSpc>
              <a:spcBef>
                <a:spcPts val="600"/>
              </a:spcBef>
              <a:spcAft>
                <a:spcPts val="0"/>
              </a:spcAft>
              <a:buClr>
                <a:schemeClr val="dk1"/>
              </a:buClr>
              <a:buSzPts val="1800"/>
              <a:buNone/>
            </a:pPr>
            <a:r>
              <a:t/>
            </a:r>
            <a:endParaRPr b="0" i="0" sz="1800">
              <a:solidFill>
                <a:srgbClr val="000000"/>
              </a:solidFill>
              <a:latin typeface="Calibri"/>
              <a:ea typeface="Calibri"/>
              <a:cs typeface="Calibri"/>
              <a:sym typeface="Calibri"/>
            </a:endParaRPr>
          </a:p>
          <a:p>
            <a:pPr indent="-57150" lvl="0" marL="171450" rtl="0" algn="l">
              <a:lnSpc>
                <a:spcPct val="100000"/>
              </a:lnSpc>
              <a:spcBef>
                <a:spcPts val="600"/>
              </a:spcBef>
              <a:spcAft>
                <a:spcPts val="0"/>
              </a:spcAft>
              <a:buClr>
                <a:schemeClr val="dk1"/>
              </a:buClr>
              <a:buSzPts val="1800"/>
              <a:buNone/>
            </a:pPr>
            <a:r>
              <a:t/>
            </a:r>
            <a:endParaRPr sz="1800"/>
          </a:p>
          <a:p>
            <a:pPr indent="-57150" lvl="0" marL="171450" rtl="0" algn="l">
              <a:lnSpc>
                <a:spcPct val="100000"/>
              </a:lnSpc>
              <a:spcBef>
                <a:spcPts val="600"/>
              </a:spcBef>
              <a:spcAft>
                <a:spcPts val="0"/>
              </a:spcAft>
              <a:buClr>
                <a:schemeClr val="dk1"/>
              </a:buClr>
              <a:buSzPts val="1800"/>
              <a:buNone/>
            </a:pPr>
            <a:r>
              <a:t/>
            </a:r>
            <a:endParaRPr sz="1800"/>
          </a:p>
          <a:p>
            <a:pPr indent="-57150" lvl="0" marL="171450" rtl="0" algn="l">
              <a:lnSpc>
                <a:spcPct val="100000"/>
              </a:lnSpc>
              <a:spcBef>
                <a:spcPts val="600"/>
              </a:spcBef>
              <a:spcAft>
                <a:spcPts val="0"/>
              </a:spcAft>
              <a:buClr>
                <a:schemeClr val="dk1"/>
              </a:buClr>
              <a:buSzPts val="1800"/>
              <a:buNone/>
            </a:pPr>
            <a:r>
              <a:t/>
            </a:r>
            <a:endParaRPr sz="1800"/>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0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References (5)</a:t>
            </a:r>
            <a:endParaRPr/>
          </a:p>
        </p:txBody>
      </p:sp>
      <p:sp>
        <p:nvSpPr>
          <p:cNvPr id="799" name="Google Shape;799;p108"/>
          <p:cNvSpPr txBox="1"/>
          <p:nvPr>
            <p:ph idx="1" type="body"/>
          </p:nvPr>
        </p:nvSpPr>
        <p:spPr>
          <a:xfrm>
            <a:off x="838200" y="1428206"/>
            <a:ext cx="10515600" cy="4748757"/>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Astra security report, </a:t>
            </a:r>
            <a:r>
              <a:rPr lang="en-US" sz="2400"/>
              <a:t>Retrieved August 12, 2023, from</a:t>
            </a:r>
            <a:r>
              <a:rPr lang="en-US"/>
              <a:t> </a:t>
            </a:r>
            <a:r>
              <a:rPr lang="en-US" u="sng">
                <a:solidFill>
                  <a:schemeClr val="hlink"/>
                </a:solidFill>
                <a:hlinkClick r:id="rId3"/>
              </a:rPr>
              <a:t>https://www.getastra.com/blog/security-audit/cyber-crime statistics/#:~:text=Cybercrime%20statistics%20show%20that%20a,breaches%20predicted%20at%20%24%208%20trillion</a:t>
            </a:r>
            <a:r>
              <a:rPr lang="en-US"/>
              <a:t>.</a:t>
            </a:r>
            <a:endParaRPr/>
          </a:p>
          <a:p>
            <a:pPr indent="-171450" lvl="0" marL="171450" rtl="0" algn="l">
              <a:lnSpc>
                <a:spcPct val="100000"/>
              </a:lnSpc>
              <a:spcBef>
                <a:spcPts val="600"/>
              </a:spcBef>
              <a:spcAft>
                <a:spcPts val="0"/>
              </a:spcAft>
              <a:buClr>
                <a:srgbClr val="202124"/>
              </a:buClr>
              <a:buSzPts val="2100"/>
              <a:buChar char="•"/>
            </a:pPr>
            <a:r>
              <a:rPr lang="en-US">
                <a:solidFill>
                  <a:srgbClr val="202124"/>
                </a:solidFill>
                <a:latin typeface="Arial"/>
                <a:ea typeface="Arial"/>
                <a:cs typeface="Arial"/>
                <a:sym typeface="Arial"/>
              </a:rPr>
              <a:t>Cybersecurity infrastructure security agency (CISA) facts, </a:t>
            </a:r>
            <a:r>
              <a:rPr lang="en-US" sz="2000"/>
              <a:t>Retrieved August 12, 2023, from</a:t>
            </a:r>
            <a:r>
              <a:rPr lang="en-US"/>
              <a:t> </a:t>
            </a:r>
            <a:r>
              <a:rPr lang="en-US" u="sng">
                <a:solidFill>
                  <a:schemeClr val="hlink"/>
                </a:solidFill>
                <a:hlinkClick r:id="rId4"/>
              </a:rPr>
              <a:t>https://www.cisa.gov/be-cyber-smart/facts</a:t>
            </a:r>
            <a:endParaRPr/>
          </a:p>
          <a:p>
            <a:pPr indent="-171450" lvl="0" marL="171450" rtl="0" algn="l">
              <a:lnSpc>
                <a:spcPct val="100000"/>
              </a:lnSpc>
              <a:spcBef>
                <a:spcPts val="600"/>
              </a:spcBef>
              <a:spcAft>
                <a:spcPts val="0"/>
              </a:spcAft>
              <a:buClr>
                <a:schemeClr val="dk1"/>
              </a:buClr>
              <a:buSzPts val="2100"/>
              <a:buChar char="•"/>
            </a:pPr>
            <a:r>
              <a:rPr lang="en-US"/>
              <a:t>Forbs report, Retrieved August 12, 2023, from </a:t>
            </a:r>
            <a:r>
              <a:rPr lang="en-US" sz="2400" u="sng">
                <a:solidFill>
                  <a:srgbClr val="202124"/>
                </a:solidFill>
                <a:latin typeface="Calibri"/>
                <a:ea typeface="Calibri"/>
                <a:cs typeface="Calibri"/>
                <a:sym typeface="Calibri"/>
                <a:hlinkClick r:id="rId5">
                  <a:extLst>
                    <a:ext uri="{A12FA001-AC4F-418D-AE19-62706E023703}">
                      <ahyp:hlinkClr val="tx"/>
                    </a:ext>
                  </a:extLst>
                </a:hlinkClick>
              </a:rPr>
              <a:t>https://www.forbes.com/sites/chuckbrooks/2022/06/03/alarming-cyber-statistics-for-mid-year-2022-that-you-need-to-know/?sh=31ad94c97864</a:t>
            </a:r>
            <a:endParaRPr sz="2400">
              <a:solidFill>
                <a:srgbClr val="202124"/>
              </a:solidFill>
              <a:latin typeface="Calibri"/>
              <a:ea typeface="Calibri"/>
              <a:cs typeface="Calibri"/>
              <a:sym typeface="Calibri"/>
            </a:endParaRPr>
          </a:p>
          <a:p>
            <a:pPr indent="-171450" lvl="0" marL="171450" rtl="0" algn="l">
              <a:lnSpc>
                <a:spcPct val="100000"/>
              </a:lnSpc>
              <a:spcBef>
                <a:spcPts val="600"/>
              </a:spcBef>
              <a:spcAft>
                <a:spcPts val="0"/>
              </a:spcAft>
              <a:buClr>
                <a:schemeClr val="dk1"/>
              </a:buClr>
              <a:buSzPts val="2100"/>
              <a:buChar char="•"/>
            </a:pPr>
            <a:r>
              <a:rPr lang="en-US"/>
              <a:t>Proxyrack,</a:t>
            </a:r>
            <a:r>
              <a:rPr lang="en-US" sz="3600"/>
              <a:t> </a:t>
            </a:r>
            <a:r>
              <a:rPr lang="en-US" sz="2400"/>
              <a:t>Retrieved August 12, 2023, from </a:t>
            </a:r>
            <a:r>
              <a:rPr lang="en-US" sz="2400" u="sng">
                <a:solidFill>
                  <a:schemeClr val="hlink"/>
                </a:solidFill>
                <a:hlinkClick r:id="rId6"/>
              </a:rPr>
              <a:t>https://www.proxyrack.com/blog/cost-of-a-data-breach/</a:t>
            </a:r>
            <a:endParaRPr/>
          </a:p>
          <a:p>
            <a:pPr indent="-19050" lvl="0" marL="171450" rtl="0" algn="l">
              <a:lnSpc>
                <a:spcPct val="100000"/>
              </a:lnSpc>
              <a:spcBef>
                <a:spcPts val="600"/>
              </a:spcBef>
              <a:spcAft>
                <a:spcPts val="0"/>
              </a:spcAft>
              <a:buClr>
                <a:schemeClr val="dk1"/>
              </a:buClr>
              <a:buSzPts val="2400"/>
              <a:buNone/>
            </a:pPr>
            <a:r>
              <a:t/>
            </a:r>
            <a:endParaRPr sz="2400"/>
          </a:p>
          <a:p>
            <a:pPr indent="-19050" lvl="0" marL="171450" rtl="0" algn="l">
              <a:lnSpc>
                <a:spcPct val="100000"/>
              </a:lnSpc>
              <a:spcBef>
                <a:spcPts val="600"/>
              </a:spcBef>
              <a:spcAft>
                <a:spcPts val="0"/>
              </a:spcAft>
              <a:buClr>
                <a:schemeClr val="dk1"/>
              </a:buClr>
              <a:buSzPts val="2400"/>
              <a:buNone/>
            </a:pPr>
            <a:r>
              <a:t/>
            </a:r>
            <a:endParaRPr sz="2400">
              <a:solidFill>
                <a:srgbClr val="202124"/>
              </a:solidFill>
              <a:latin typeface="Calibri"/>
              <a:ea typeface="Calibri"/>
              <a:cs typeface="Calibri"/>
              <a:sym typeface="Calibri"/>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0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References (6)</a:t>
            </a:r>
            <a:endParaRPr/>
          </a:p>
        </p:txBody>
      </p:sp>
      <p:sp>
        <p:nvSpPr>
          <p:cNvPr id="805" name="Google Shape;805;p10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i="0" lang="en-US">
                <a:latin typeface="Calibri"/>
                <a:ea typeface="Calibri"/>
                <a:cs typeface="Calibri"/>
                <a:sym typeface="Calibri"/>
              </a:rPr>
              <a:t>Colonial Pipeline Ransomware Attack (May 2021), </a:t>
            </a:r>
            <a:r>
              <a:rPr lang="en-US" sz="2000"/>
              <a:t>Retrieved August 12, 2023, from </a:t>
            </a:r>
            <a:r>
              <a:rPr lang="en-US" sz="2000" u="sng">
                <a:solidFill>
                  <a:schemeClr val="hlink"/>
                </a:solidFill>
                <a:hlinkClick r:id="rId3"/>
              </a:rPr>
              <a:t>https://www.cisa.gov/news-events/news/attack-colonial-pipeline-what-weve-learned-what-weve-done-over-past-two-years</a:t>
            </a:r>
            <a:endParaRPr sz="2000"/>
          </a:p>
          <a:p>
            <a:pPr indent="-171450" lvl="0" marL="171450" rtl="0" algn="l">
              <a:lnSpc>
                <a:spcPct val="100000"/>
              </a:lnSpc>
              <a:spcBef>
                <a:spcPts val="600"/>
              </a:spcBef>
              <a:spcAft>
                <a:spcPts val="0"/>
              </a:spcAft>
              <a:buClr>
                <a:schemeClr val="dk1"/>
              </a:buClr>
              <a:buSzPts val="2100"/>
              <a:buChar char="•"/>
            </a:pPr>
            <a:r>
              <a:rPr i="0" lang="en-US">
                <a:latin typeface="Calibri"/>
                <a:ea typeface="Calibri"/>
                <a:cs typeface="Calibri"/>
                <a:sym typeface="Calibri"/>
              </a:rPr>
              <a:t> The Guardian, </a:t>
            </a:r>
            <a:r>
              <a:rPr lang="en-US" sz="2400"/>
              <a:t>Retrieved August 12, 2023, from </a:t>
            </a:r>
            <a:r>
              <a:rPr lang="en-US" sz="2400" u="sng">
                <a:solidFill>
                  <a:schemeClr val="hlink"/>
                </a:solidFill>
                <a:hlinkClick r:id="rId4"/>
              </a:rPr>
              <a:t>https://www.theguardian.com/world/2013/jun/09/edward-snowden-nsa-whistleblower-surveillance</a:t>
            </a:r>
            <a:endParaRPr sz="2400"/>
          </a:p>
          <a:p>
            <a:pPr indent="-38100" lvl="0" marL="171450" rtl="0" algn="l">
              <a:lnSpc>
                <a:spcPct val="100000"/>
              </a:lnSpc>
              <a:spcBef>
                <a:spcPts val="600"/>
              </a:spcBef>
              <a:spcAft>
                <a:spcPts val="0"/>
              </a:spcAft>
              <a:buClr>
                <a:schemeClr val="dk1"/>
              </a:buClr>
              <a:buSzPts val="2100"/>
              <a:buNone/>
            </a:pPr>
            <a:r>
              <a:t/>
            </a:r>
            <a:endParaRPr i="0">
              <a:latin typeface="Calibri"/>
              <a:ea typeface="Calibri"/>
              <a:cs typeface="Calibri"/>
              <a:sym typeface="Calibri"/>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1</a:t>
            </a:r>
            <a:endParaRPr/>
          </a:p>
        </p:txBody>
      </p:sp>
      <p:sp>
        <p:nvSpPr>
          <p:cNvPr id="134" name="Google Shape;134;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dk1"/>
              </a:buClr>
              <a:buSzPts val="2100"/>
              <a:buFont typeface="Calibri"/>
              <a:buAutoNum type="arabicPeriod"/>
            </a:pPr>
            <a:r>
              <a:rPr lang="en-US"/>
              <a:t>Hardly a day goes by without media talking about “Cybersecurity.”  Write a short perspective in response to “what is a cybersecurity”?</a:t>
            </a:r>
            <a:endParaRPr/>
          </a:p>
          <a:p>
            <a:pPr indent="-457200" lvl="0" marL="457200" rtl="0" algn="l">
              <a:lnSpc>
                <a:spcPct val="100000"/>
              </a:lnSpc>
              <a:spcBef>
                <a:spcPts val="1200"/>
              </a:spcBef>
              <a:spcAft>
                <a:spcPts val="0"/>
              </a:spcAft>
              <a:buClr>
                <a:schemeClr val="dk1"/>
              </a:buClr>
              <a:buSzPts val="2100"/>
              <a:buFont typeface="Calibri"/>
              <a:buAutoNum type="arabicPeriod"/>
            </a:pPr>
            <a:r>
              <a:rPr lang="en-US"/>
              <a:t>Who should care the most about cybersecurity ? Individuals, IT specialists, organizations, businesses, governments etc.? </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Cyber and Security</a:t>
            </a:r>
            <a:endParaRPr/>
          </a:p>
        </p:txBody>
      </p:sp>
      <p:sp>
        <p:nvSpPr>
          <p:cNvPr id="141" name="Google Shape;14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Now cyber means: “of, relating to, or involving computers or computer networks” according to Merriam-Webster dictionary.</a:t>
            </a:r>
            <a:endParaRPr/>
          </a:p>
          <a:p>
            <a:pPr indent="-171450" lvl="0" marL="171450" rtl="0" algn="l">
              <a:lnSpc>
                <a:spcPct val="100000"/>
              </a:lnSpc>
              <a:spcBef>
                <a:spcPts val="1200"/>
              </a:spcBef>
              <a:spcAft>
                <a:spcPts val="0"/>
              </a:spcAft>
              <a:buClr>
                <a:schemeClr val="dk1"/>
              </a:buClr>
              <a:buSzPts val="2100"/>
              <a:buChar char="•"/>
            </a:pPr>
            <a:r>
              <a:rPr lang="en-US"/>
              <a:t>Cybersecurity is the protection of the systems, network, data, information stored or transmitted electronically or the measures to prevent insecurity.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Importance of Cybersecurity</a:t>
            </a:r>
            <a:endParaRPr/>
          </a:p>
        </p:txBody>
      </p:sp>
      <p:sp>
        <p:nvSpPr>
          <p:cNvPr id="148" name="Google Shape;148;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t/>
            </a:r>
            <a:endParaRPr b="0" i="0">
              <a:solidFill>
                <a:srgbClr val="000000"/>
              </a:solidFill>
              <a:latin typeface="Open Sans"/>
              <a:ea typeface="Open Sans"/>
              <a:cs typeface="Open Sans"/>
              <a:sym typeface="Open Sans"/>
            </a:endParaRPr>
          </a:p>
          <a:p>
            <a:pPr indent="-171450" lvl="0" marL="171450" rtl="0" algn="l">
              <a:lnSpc>
                <a:spcPct val="100000"/>
              </a:lnSpc>
              <a:spcBef>
                <a:spcPts val="1200"/>
              </a:spcBef>
              <a:spcAft>
                <a:spcPts val="0"/>
              </a:spcAft>
              <a:buClr>
                <a:srgbClr val="000000"/>
              </a:buClr>
              <a:buSzPts val="2100"/>
              <a:buChar char="•"/>
            </a:pPr>
            <a:r>
              <a:rPr b="0" i="0" lang="en-US">
                <a:solidFill>
                  <a:srgbClr val="000000"/>
                </a:solidFill>
                <a:latin typeface="Calibri"/>
                <a:ea typeface="Calibri"/>
                <a:cs typeface="Calibri"/>
                <a:sym typeface="Calibri"/>
              </a:rPr>
              <a:t>The damage cost estimation of cyber-attacks is expected to grow by 15% YoY to $10 trillion annually by 2025 (WindowsReport)</a:t>
            </a:r>
            <a:endParaRPr/>
          </a:p>
          <a:p>
            <a:pPr indent="-171450" lvl="1" marL="514350" rtl="0" algn="l">
              <a:lnSpc>
                <a:spcPct val="100000"/>
              </a:lnSpc>
              <a:spcBef>
                <a:spcPts val="1200"/>
              </a:spcBef>
              <a:spcAft>
                <a:spcPts val="0"/>
              </a:spcAft>
              <a:buClr>
                <a:srgbClr val="000000"/>
              </a:buClr>
              <a:buSzPts val="2000"/>
              <a:buChar char="•"/>
            </a:pPr>
            <a:r>
              <a:rPr b="0" i="0" lang="en-US">
                <a:solidFill>
                  <a:srgbClr val="000000"/>
                </a:solidFill>
                <a:latin typeface="Calibri"/>
                <a:ea typeface="Calibri"/>
                <a:cs typeface="Calibri"/>
                <a:sym typeface="Calibri"/>
              </a:rPr>
              <a:t>https://windowsreport.com/cyber-attacks-statistics/</a:t>
            </a:r>
            <a:endParaRPr/>
          </a:p>
          <a:p>
            <a:pPr indent="-171450" lvl="0" marL="171450" rtl="0" algn="l">
              <a:lnSpc>
                <a:spcPct val="100000"/>
              </a:lnSpc>
              <a:spcBef>
                <a:spcPts val="1200"/>
              </a:spcBef>
              <a:spcAft>
                <a:spcPts val="0"/>
              </a:spcAft>
              <a:buClr>
                <a:schemeClr val="dk1"/>
              </a:buClr>
              <a:buSzPts val="2100"/>
              <a:buChar char="•"/>
            </a:pPr>
            <a:r>
              <a:rPr lang="en-US">
                <a:latin typeface="Calibri"/>
                <a:ea typeface="Calibri"/>
                <a:cs typeface="Calibri"/>
                <a:sym typeface="Calibri"/>
              </a:rPr>
              <a:t>As cybercrime costs mount, organizations invest more in cybersecurity to protect their trade secrets, business continuity, and supply-chain network.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Importance of Cybersecurity (Cont.)</a:t>
            </a:r>
            <a:endParaRPr/>
          </a:p>
        </p:txBody>
      </p:sp>
      <p:sp>
        <p:nvSpPr>
          <p:cNvPr id="155" name="Google Shape;15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t/>
            </a:r>
            <a:endParaRPr/>
          </a:p>
          <a:p>
            <a:pPr indent="0" lvl="0" marL="0" rtl="0" algn="l">
              <a:lnSpc>
                <a:spcPct val="100000"/>
              </a:lnSpc>
              <a:spcBef>
                <a:spcPts val="1200"/>
              </a:spcBef>
              <a:spcAft>
                <a:spcPts val="0"/>
              </a:spcAft>
              <a:buClr>
                <a:srgbClr val="202124"/>
              </a:buClr>
              <a:buSzPts val="2100"/>
              <a:buNone/>
            </a:pPr>
            <a:r>
              <a:rPr b="0" i="0" lang="en-US">
                <a:solidFill>
                  <a:srgbClr val="202124"/>
                </a:solidFill>
                <a:latin typeface="Arial"/>
                <a:ea typeface="Arial"/>
                <a:cs typeface="Arial"/>
                <a:sym typeface="Arial"/>
              </a:rPr>
              <a:t>According to Astra security :</a:t>
            </a:r>
            <a:endParaRPr/>
          </a:p>
          <a:p>
            <a:pPr indent="0" lvl="0" marL="0" rtl="0" algn="l">
              <a:lnSpc>
                <a:spcPct val="100000"/>
              </a:lnSpc>
              <a:spcBef>
                <a:spcPts val="1200"/>
              </a:spcBef>
              <a:spcAft>
                <a:spcPts val="0"/>
              </a:spcAft>
              <a:buClr>
                <a:srgbClr val="202124"/>
              </a:buClr>
              <a:buSzPts val="2100"/>
              <a:buNone/>
            </a:pPr>
            <a:r>
              <a:rPr b="0" i="0" lang="en-US">
                <a:solidFill>
                  <a:srgbClr val="202124"/>
                </a:solidFill>
                <a:latin typeface="Arial"/>
                <a:ea typeface="Arial"/>
                <a:cs typeface="Arial"/>
                <a:sym typeface="Arial"/>
              </a:rPr>
              <a:t>“Cybercrime statistics show that </a:t>
            </a:r>
            <a:r>
              <a:rPr b="0" i="0" lang="en-US">
                <a:solidFill>
                  <a:srgbClr val="040C28"/>
                </a:solidFill>
                <a:latin typeface="Arial"/>
                <a:ea typeface="Arial"/>
                <a:cs typeface="Arial"/>
                <a:sym typeface="Arial"/>
              </a:rPr>
              <a:t>a minimum of 422 million individuals were impacted</a:t>
            </a:r>
            <a:r>
              <a:rPr b="0" i="0" lang="en-US">
                <a:solidFill>
                  <a:srgbClr val="202124"/>
                </a:solidFill>
                <a:latin typeface="Arial"/>
                <a:ea typeface="Arial"/>
                <a:cs typeface="Arial"/>
                <a:sym typeface="Arial"/>
              </a:rPr>
              <a:t>, according to the FBI's internet crime records with 800,944 complaints registered in 2022. Nearly 33 billion accounts will be breached in 2023 with the cost of these breaches predicted at $ 8 trillion.”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Cybersecurity Statistics</a:t>
            </a:r>
            <a:endParaRPr/>
          </a:p>
        </p:txBody>
      </p:sp>
      <p:sp>
        <p:nvSpPr>
          <p:cNvPr id="161" name="Google Shape;16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rgbClr val="202124"/>
              </a:buClr>
              <a:buSzPts val="2100"/>
              <a:buChar char="•"/>
            </a:pPr>
            <a:r>
              <a:rPr lang="en-US">
                <a:solidFill>
                  <a:srgbClr val="202124"/>
                </a:solidFill>
                <a:latin typeface="Arial"/>
                <a:ea typeface="Arial"/>
                <a:cs typeface="Arial"/>
                <a:sym typeface="Arial"/>
              </a:rPr>
              <a:t>Cybersecurity infrastructure security agency (CISA) reports the following facts as of 2023 :</a:t>
            </a:r>
            <a:endParaRPr/>
          </a:p>
          <a:p>
            <a:pPr indent="-171450" lvl="1" marL="514350" rtl="0" algn="l">
              <a:lnSpc>
                <a:spcPct val="100000"/>
              </a:lnSpc>
              <a:spcBef>
                <a:spcPts val="1200"/>
              </a:spcBef>
              <a:spcAft>
                <a:spcPts val="0"/>
              </a:spcAft>
              <a:buClr>
                <a:schemeClr val="dk1"/>
              </a:buClr>
              <a:buSzPts val="2000"/>
              <a:buChar char="•"/>
            </a:pPr>
            <a:r>
              <a:rPr lang="en-US"/>
              <a:t>1 in 3 homes with computers are infected with malicious software.</a:t>
            </a:r>
            <a:endParaRPr/>
          </a:p>
          <a:p>
            <a:pPr indent="-171450" lvl="1" marL="514350" rtl="0" algn="l">
              <a:lnSpc>
                <a:spcPct val="100000"/>
              </a:lnSpc>
              <a:spcBef>
                <a:spcPts val="1200"/>
              </a:spcBef>
              <a:spcAft>
                <a:spcPts val="0"/>
              </a:spcAft>
              <a:buClr>
                <a:schemeClr val="dk1"/>
              </a:buClr>
              <a:buSzPts val="2000"/>
              <a:buChar char="•"/>
            </a:pPr>
            <a:r>
              <a:rPr lang="en-US"/>
              <a:t>65%Americans who went online received at least one line scam offer.</a:t>
            </a:r>
            <a:endParaRPr/>
          </a:p>
          <a:p>
            <a:pPr indent="-171450" lvl="1" marL="514350" rtl="0" algn="l">
              <a:lnSpc>
                <a:spcPct val="100000"/>
              </a:lnSpc>
              <a:spcBef>
                <a:spcPts val="1200"/>
              </a:spcBef>
              <a:spcAft>
                <a:spcPts val="0"/>
              </a:spcAft>
              <a:buClr>
                <a:schemeClr val="dk1"/>
              </a:buClr>
              <a:buSzPts val="2000"/>
              <a:buChar char="•"/>
            </a:pPr>
            <a:r>
              <a:rPr lang="en-US"/>
              <a:t>Worldwide, consumers lost $358 + 21 hours on average per year dealing with online crime.</a:t>
            </a:r>
            <a:endParaRPr/>
          </a:p>
          <a:p>
            <a:pPr indent="-171450" lvl="1" marL="514350" rtl="0" algn="l">
              <a:lnSpc>
                <a:spcPct val="100000"/>
              </a:lnSpc>
              <a:spcBef>
                <a:spcPts val="1200"/>
              </a:spcBef>
              <a:spcAft>
                <a:spcPts val="0"/>
              </a:spcAft>
              <a:buClr>
                <a:schemeClr val="dk1"/>
              </a:buClr>
              <a:buSzPts val="2000"/>
              <a:buChar char="•"/>
            </a:pPr>
            <a:r>
              <a:rPr lang="en-US"/>
              <a:t>47% of American adults have had their personal information exposed by cybercriminals. </a:t>
            </a:r>
            <a:endParaRPr/>
          </a:p>
          <a:p>
            <a:pPr indent="-171450" lvl="1" marL="514350" rtl="0" algn="l">
              <a:lnSpc>
                <a:spcPct val="100000"/>
              </a:lnSpc>
              <a:spcBef>
                <a:spcPts val="1200"/>
              </a:spcBef>
              <a:spcAft>
                <a:spcPts val="0"/>
              </a:spcAft>
              <a:buClr>
                <a:schemeClr val="dk1"/>
              </a:buClr>
              <a:buSzPts val="2000"/>
              <a:buChar char="•"/>
            </a:pPr>
            <a:r>
              <a:rPr lang="en-US"/>
              <a:t>600,000 Facebook accounts are hacked every single day.</a:t>
            </a:r>
            <a:endParaRPr/>
          </a:p>
          <a:p>
            <a:pPr indent="-171450" lvl="1" marL="514350" rtl="0" algn="l">
              <a:lnSpc>
                <a:spcPct val="100000"/>
              </a:lnSpc>
              <a:spcBef>
                <a:spcPts val="1200"/>
              </a:spcBef>
              <a:spcAft>
                <a:spcPts val="0"/>
              </a:spcAft>
              <a:buClr>
                <a:schemeClr val="dk1"/>
              </a:buClr>
              <a:buSzPts val="2000"/>
              <a:buChar char="•"/>
            </a:pPr>
            <a:r>
              <a:rPr lang="en-US"/>
              <a:t>The #1 cyber crime is the imposter scam with 1 in 5 people reporting a financial loss.</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Cybersecurity Statistics (Cont.)</a:t>
            </a:r>
            <a:endParaRPr/>
          </a:p>
        </p:txBody>
      </p:sp>
      <p:sp>
        <p:nvSpPr>
          <p:cNvPr id="167" name="Google Shape;16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rgbClr val="202124"/>
              </a:buClr>
              <a:buSzPts val="2100"/>
              <a:buChar char="•"/>
            </a:pPr>
            <a:r>
              <a:rPr lang="en-US">
                <a:solidFill>
                  <a:srgbClr val="202124"/>
                </a:solidFill>
                <a:latin typeface="Arial"/>
                <a:ea typeface="Arial"/>
                <a:cs typeface="Arial"/>
                <a:sym typeface="Arial"/>
              </a:rPr>
              <a:t>Cybersecurity infrastructure security agency (CISA) reports that m</a:t>
            </a:r>
            <a:r>
              <a:rPr lang="en-US"/>
              <a:t>illennials often fall victim to cybercrime</a:t>
            </a:r>
            <a:endParaRPr/>
          </a:p>
          <a:p>
            <a:pPr indent="-171450" lvl="1" marL="514350" rtl="0" algn="l">
              <a:lnSpc>
                <a:spcPct val="100000"/>
              </a:lnSpc>
              <a:spcBef>
                <a:spcPts val="600"/>
              </a:spcBef>
              <a:spcAft>
                <a:spcPts val="0"/>
              </a:spcAft>
              <a:buClr>
                <a:srgbClr val="202124"/>
              </a:buClr>
              <a:buSzPts val="2000"/>
              <a:buChar char="•"/>
            </a:pPr>
            <a:r>
              <a:rPr lang="en-US">
                <a:solidFill>
                  <a:srgbClr val="202124"/>
                </a:solidFill>
                <a:latin typeface="Arial"/>
                <a:ea typeface="Arial"/>
                <a:cs typeface="Arial"/>
                <a:sym typeface="Arial"/>
              </a:rPr>
              <a:t> 44% of millennials have been victims of crime online in the last year.</a:t>
            </a:r>
            <a:endParaRPr/>
          </a:p>
          <a:p>
            <a:pPr indent="-171450" lvl="1" marL="514350" rtl="0" algn="l">
              <a:lnSpc>
                <a:spcPct val="100000"/>
              </a:lnSpc>
              <a:spcBef>
                <a:spcPts val="600"/>
              </a:spcBef>
              <a:spcAft>
                <a:spcPts val="0"/>
              </a:spcAft>
              <a:buClr>
                <a:srgbClr val="202124"/>
              </a:buClr>
              <a:buSzPts val="2000"/>
              <a:buChar char="•"/>
            </a:pPr>
            <a:r>
              <a:rPr lang="en-US">
                <a:solidFill>
                  <a:srgbClr val="202124"/>
                </a:solidFill>
                <a:latin typeface="Arial"/>
                <a:ea typeface="Arial"/>
                <a:cs typeface="Arial"/>
                <a:sym typeface="Arial"/>
              </a:rPr>
              <a:t>31% of millennials share passwords – the most of any age group.</a:t>
            </a:r>
            <a:endParaRPr/>
          </a:p>
          <a:p>
            <a:pPr indent="-171450" lvl="1" marL="514350" rtl="0" algn="l">
              <a:lnSpc>
                <a:spcPct val="100000"/>
              </a:lnSpc>
              <a:spcBef>
                <a:spcPts val="600"/>
              </a:spcBef>
              <a:spcAft>
                <a:spcPts val="0"/>
              </a:spcAft>
              <a:buClr>
                <a:srgbClr val="202124"/>
              </a:buClr>
              <a:buSzPts val="2000"/>
              <a:buChar char="•"/>
            </a:pPr>
            <a:r>
              <a:rPr lang="en-US">
                <a:solidFill>
                  <a:srgbClr val="202124"/>
                </a:solidFill>
                <a:latin typeface="Arial"/>
                <a:ea typeface="Arial"/>
                <a:cs typeface="Arial"/>
                <a:sym typeface="Arial"/>
              </a:rPr>
              <a:t>83% of millennials agree that cybersecurity awareness programs in school and at work is important.</a:t>
            </a:r>
            <a:endParaRPr/>
          </a:p>
          <a:p>
            <a:pPr indent="0" lvl="0" marL="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Cyberattacks increasing trend</a:t>
            </a:r>
            <a:endParaRPr/>
          </a:p>
        </p:txBody>
      </p:sp>
      <p:sp>
        <p:nvSpPr>
          <p:cNvPr id="173" name="Google Shape;17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33333"/>
              </a:buClr>
              <a:buSzPts val="2100"/>
              <a:buNone/>
            </a:pPr>
            <a:r>
              <a:rPr b="0" i="0" lang="en-US">
                <a:solidFill>
                  <a:srgbClr val="333333"/>
                </a:solidFill>
                <a:latin typeface="Calibri"/>
                <a:ea typeface="Calibri"/>
                <a:cs typeface="Calibri"/>
                <a:sym typeface="Calibri"/>
              </a:rPr>
              <a:t>According to Forbes report in 2021, the average number of cyberattacks and data breaches increased by 15.1% from the previous year. </a:t>
            </a:r>
            <a:endParaRPr/>
          </a:p>
          <a:p>
            <a:pPr indent="0" lvl="0" marL="0" rtl="0" algn="l">
              <a:lnSpc>
                <a:spcPct val="100000"/>
              </a:lnSpc>
              <a:spcBef>
                <a:spcPts val="1200"/>
              </a:spcBef>
              <a:spcAft>
                <a:spcPts val="0"/>
              </a:spcAft>
              <a:buClr>
                <a:srgbClr val="202124"/>
              </a:buClr>
              <a:buSzPts val="1500"/>
              <a:buNone/>
            </a:pPr>
            <a:r>
              <a:rPr lang="en-US" sz="1500">
                <a:solidFill>
                  <a:srgbClr val="202124"/>
                </a:solidFill>
                <a:latin typeface="Calibri"/>
                <a:ea typeface="Calibri"/>
                <a:cs typeface="Calibri"/>
                <a:sym typeface="Calibri"/>
              </a:rPr>
              <a:t>https://www.forbes.com/sites/chuckbrooks/2022/06/03/alarming-cyber-statistics-for-mid-year-2022-that-you-need-to-know/?sh=31ad94c97864</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10 Most Expensive Data Breaches and Its Cost</a:t>
            </a:r>
            <a:br>
              <a:rPr lang="en-US"/>
            </a:br>
            <a:r>
              <a:rPr lang="en-US"/>
              <a:t>Proxyrack 2004-2022 Study</a:t>
            </a:r>
            <a:endParaRPr/>
          </a:p>
        </p:txBody>
      </p:sp>
      <p:sp>
        <p:nvSpPr>
          <p:cNvPr id="179" name="Google Shape;17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02124"/>
              </a:buClr>
              <a:buSzPts val="1800"/>
              <a:buNone/>
            </a:pPr>
            <a:r>
              <a:rPr lang="en-US" sz="1800">
                <a:solidFill>
                  <a:srgbClr val="202124"/>
                </a:solidFill>
                <a:latin typeface="Calibri"/>
                <a:ea typeface="Calibri"/>
                <a:cs typeface="Calibri"/>
                <a:sym typeface="Calibri"/>
              </a:rPr>
              <a:t>1. Epsilon (2011) — $4 billion</a:t>
            </a:r>
            <a:br>
              <a:rPr lang="en-US" sz="1800">
                <a:solidFill>
                  <a:srgbClr val="202124"/>
                </a:solidFill>
                <a:latin typeface="Calibri"/>
                <a:ea typeface="Calibri"/>
                <a:cs typeface="Calibri"/>
                <a:sym typeface="Calibri"/>
              </a:rPr>
            </a:br>
            <a:r>
              <a:rPr lang="en-US" sz="1800">
                <a:solidFill>
                  <a:srgbClr val="202124"/>
                </a:solidFill>
                <a:latin typeface="Calibri"/>
                <a:ea typeface="Calibri"/>
                <a:cs typeface="Calibri"/>
                <a:sym typeface="Calibri"/>
              </a:rPr>
              <a:t>2. Equifax (2017) — $700 million</a:t>
            </a:r>
            <a:br>
              <a:rPr lang="en-US" sz="1800">
                <a:solidFill>
                  <a:srgbClr val="202124"/>
                </a:solidFill>
                <a:latin typeface="Calibri"/>
                <a:ea typeface="Calibri"/>
                <a:cs typeface="Calibri"/>
                <a:sym typeface="Calibri"/>
              </a:rPr>
            </a:br>
            <a:r>
              <a:rPr lang="en-US" sz="1800">
                <a:solidFill>
                  <a:srgbClr val="202124"/>
                </a:solidFill>
                <a:latin typeface="Calibri"/>
                <a:ea typeface="Calibri"/>
                <a:cs typeface="Calibri"/>
                <a:sym typeface="Calibri"/>
              </a:rPr>
              <a:t>3. U.S. Office of Personal Management (2015) — $500 million</a:t>
            </a:r>
            <a:br>
              <a:rPr lang="en-US" sz="1800">
                <a:solidFill>
                  <a:srgbClr val="202124"/>
                </a:solidFill>
                <a:latin typeface="Calibri"/>
                <a:ea typeface="Calibri"/>
                <a:cs typeface="Calibri"/>
                <a:sym typeface="Calibri"/>
              </a:rPr>
            </a:br>
            <a:r>
              <a:rPr lang="en-US" sz="1800">
                <a:solidFill>
                  <a:srgbClr val="202124"/>
                </a:solidFill>
                <a:latin typeface="Calibri"/>
                <a:ea typeface="Calibri"/>
                <a:cs typeface="Calibri"/>
                <a:sym typeface="Calibri"/>
              </a:rPr>
              <a:t>4. Veteran's Affairs (2006) — up to $500 million</a:t>
            </a:r>
            <a:br>
              <a:rPr lang="en-US" sz="1800">
                <a:solidFill>
                  <a:srgbClr val="202124"/>
                </a:solidFill>
                <a:latin typeface="Calibri"/>
                <a:ea typeface="Calibri"/>
                <a:cs typeface="Calibri"/>
                <a:sym typeface="Calibri"/>
              </a:rPr>
            </a:br>
            <a:r>
              <a:rPr lang="en-US" sz="1800">
                <a:solidFill>
                  <a:srgbClr val="202124"/>
                </a:solidFill>
                <a:latin typeface="Calibri"/>
                <a:ea typeface="Calibri"/>
                <a:cs typeface="Calibri"/>
                <a:sym typeface="Calibri"/>
              </a:rPr>
              <a:t>5. Yahoo (2013-2014) — $470 million</a:t>
            </a:r>
            <a:br>
              <a:rPr lang="en-US" sz="1800">
                <a:solidFill>
                  <a:srgbClr val="202124"/>
                </a:solidFill>
                <a:latin typeface="Calibri"/>
                <a:ea typeface="Calibri"/>
                <a:cs typeface="Calibri"/>
                <a:sym typeface="Calibri"/>
              </a:rPr>
            </a:br>
            <a:r>
              <a:rPr lang="en-US" sz="1800">
                <a:solidFill>
                  <a:srgbClr val="202124"/>
                </a:solidFill>
                <a:latin typeface="Calibri"/>
                <a:ea typeface="Calibri"/>
                <a:cs typeface="Calibri"/>
                <a:sym typeface="Calibri"/>
              </a:rPr>
              <a:t>6. Target (2013) — $300 million</a:t>
            </a:r>
            <a:br>
              <a:rPr lang="en-US" sz="1800">
                <a:solidFill>
                  <a:srgbClr val="202124"/>
                </a:solidFill>
                <a:latin typeface="Calibri"/>
                <a:ea typeface="Calibri"/>
                <a:cs typeface="Calibri"/>
                <a:sym typeface="Calibri"/>
              </a:rPr>
            </a:br>
            <a:r>
              <a:rPr lang="en-US" sz="1800">
                <a:solidFill>
                  <a:srgbClr val="202124"/>
                </a:solidFill>
                <a:latin typeface="Calibri"/>
                <a:ea typeface="Calibri"/>
                <a:cs typeface="Calibri"/>
                <a:sym typeface="Calibri"/>
              </a:rPr>
              <a:t>7. TJ Maxx (2007) — $256 million</a:t>
            </a:r>
            <a:br>
              <a:rPr lang="en-US" sz="1800">
                <a:solidFill>
                  <a:srgbClr val="202124"/>
                </a:solidFill>
                <a:latin typeface="Calibri"/>
                <a:ea typeface="Calibri"/>
                <a:cs typeface="Calibri"/>
                <a:sym typeface="Calibri"/>
              </a:rPr>
            </a:br>
            <a:r>
              <a:rPr lang="en-US" sz="1800">
                <a:solidFill>
                  <a:srgbClr val="202124"/>
                </a:solidFill>
                <a:latin typeface="Calibri"/>
                <a:ea typeface="Calibri"/>
                <a:cs typeface="Calibri"/>
                <a:sym typeface="Calibri"/>
              </a:rPr>
              <a:t>8. Marriott (2018) — $200 million</a:t>
            </a:r>
            <a:br>
              <a:rPr lang="en-US" sz="1800">
                <a:solidFill>
                  <a:srgbClr val="202124"/>
                </a:solidFill>
                <a:latin typeface="Calibri"/>
                <a:ea typeface="Calibri"/>
                <a:cs typeface="Calibri"/>
                <a:sym typeface="Calibri"/>
              </a:rPr>
            </a:br>
            <a:r>
              <a:rPr lang="en-US" sz="1800">
                <a:solidFill>
                  <a:srgbClr val="202124"/>
                </a:solidFill>
                <a:latin typeface="Calibri"/>
                <a:ea typeface="Calibri"/>
                <a:cs typeface="Calibri"/>
                <a:sym typeface="Calibri"/>
              </a:rPr>
              <a:t>9. Sony Playstation (2011) — $171 million</a:t>
            </a:r>
            <a:br>
              <a:rPr lang="en-US" sz="1800">
                <a:solidFill>
                  <a:srgbClr val="202124"/>
                </a:solidFill>
                <a:latin typeface="Calibri"/>
                <a:ea typeface="Calibri"/>
                <a:cs typeface="Calibri"/>
                <a:sym typeface="Calibri"/>
              </a:rPr>
            </a:br>
            <a:r>
              <a:rPr lang="en-US" sz="1800">
                <a:solidFill>
                  <a:srgbClr val="202124"/>
                </a:solidFill>
                <a:latin typeface="Calibri"/>
                <a:ea typeface="Calibri"/>
                <a:cs typeface="Calibri"/>
                <a:sym typeface="Calibri"/>
              </a:rPr>
              <a:t>10. Uber (2016) — $148 million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Basic Principles of Cybersecurity</a:t>
            </a:r>
            <a:endParaRPr/>
          </a:p>
        </p:txBody>
      </p:sp>
      <p:sp>
        <p:nvSpPr>
          <p:cNvPr id="185" name="Google Shape;185;p19"/>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US"/>
              <a:t>Acknowledgment</a:t>
            </a:r>
            <a:endParaRPr/>
          </a:p>
        </p:txBody>
      </p:sp>
      <p:sp>
        <p:nvSpPr>
          <p:cNvPr id="75" name="Google Shape;7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120000"/>
              </a:lnSpc>
              <a:spcBef>
                <a:spcPts val="0"/>
              </a:spcBef>
              <a:spcAft>
                <a:spcPts val="0"/>
              </a:spcAft>
              <a:buClr>
                <a:schemeClr val="dk1"/>
              </a:buClr>
              <a:buSzPct val="100000"/>
              <a:buNone/>
            </a:pPr>
            <a:br>
              <a:rPr lang="en-US" sz="3200"/>
            </a:br>
            <a:r>
              <a:rPr lang="en-US" sz="3200"/>
              <a:t>This course module is made possible through a grant from FM Global </a:t>
            </a:r>
            <a:endParaRPr/>
          </a:p>
          <a:p>
            <a:pPr indent="0" lvl="0" marL="0" rtl="0" algn="ctr">
              <a:lnSpc>
                <a:spcPct val="120000"/>
              </a:lnSpc>
              <a:spcBef>
                <a:spcPts val="600"/>
              </a:spcBef>
              <a:spcAft>
                <a:spcPts val="0"/>
              </a:spcAft>
              <a:buClr>
                <a:schemeClr val="dk1"/>
              </a:buClr>
              <a:buSzPct val="100000"/>
              <a:buNone/>
            </a:pPr>
            <a:r>
              <a:rPr lang="en-US" sz="3200"/>
              <a:t>through the Spencer Educational Foundation.</a:t>
            </a:r>
            <a:endParaRPr/>
          </a:p>
          <a:p>
            <a:pPr indent="0" lvl="0" marL="0" rtl="0" algn="l">
              <a:lnSpc>
                <a:spcPct val="120000"/>
              </a:lnSpc>
              <a:spcBef>
                <a:spcPts val="600"/>
              </a:spcBef>
              <a:spcAft>
                <a:spcPts val="0"/>
              </a:spcAft>
              <a:buClr>
                <a:schemeClr val="dk1"/>
              </a:buClr>
              <a:buSzPct val="100000"/>
              <a:buNone/>
            </a:pPr>
            <a:r>
              <a:t/>
            </a:r>
            <a:endParaRPr sz="2300"/>
          </a:p>
          <a:p>
            <a:pPr indent="0" lvl="0" marL="0" rtl="0" algn="l">
              <a:lnSpc>
                <a:spcPct val="120000"/>
              </a:lnSpc>
              <a:spcBef>
                <a:spcPts val="600"/>
              </a:spcBef>
              <a:spcAft>
                <a:spcPts val="0"/>
              </a:spcAft>
              <a:buClr>
                <a:schemeClr val="dk1"/>
              </a:buClr>
              <a:buSzPct val="100000"/>
              <a:buNone/>
            </a:pPr>
            <a:r>
              <a:rPr lang="en-US" sz="2300"/>
              <a:t>FM Global is one of the world’s largest business property insurers (</a:t>
            </a:r>
            <a:r>
              <a:rPr lang="en-US" sz="2300" u="sng">
                <a:solidFill>
                  <a:schemeClr val="hlink"/>
                </a:solidFill>
                <a:hlinkClick r:id="rId3"/>
              </a:rPr>
              <a:t>www.fmglobal.com</a:t>
            </a:r>
            <a:r>
              <a:rPr lang="en-US" sz="2300"/>
              <a:t>). Their clients include more than one out of every three FORTUNE 1000-size companies in more than 130 countries.  For nearly 200 years, clients have worked with FM Global to develop robust property insurance and engineering solutions to protect their business operations from fire, natural disasters, and other types of property risk.</a:t>
            </a:r>
            <a:endParaRPr/>
          </a:p>
          <a:p>
            <a:pPr indent="0" lvl="0" marL="0" rtl="0" algn="l">
              <a:lnSpc>
                <a:spcPct val="120000"/>
              </a:lnSpc>
              <a:spcBef>
                <a:spcPts val="600"/>
              </a:spcBef>
              <a:spcAft>
                <a:spcPts val="0"/>
              </a:spcAft>
              <a:buClr>
                <a:schemeClr val="dk1"/>
              </a:buClr>
              <a:buSzPct val="100000"/>
              <a:buNone/>
            </a:pPr>
            <a:r>
              <a:rPr lang="en-US" sz="2300"/>
              <a:t>The Spencer Educational Foundation is a 501(c)(3) nonprofit organization funding the education of tomorrow's risk management and insurance leaders through scholarships, grants, internship opportunities, on and off campus experiential learning, and support of risk management/insurance curricula. Since Spencer was founded in 1979, they have awarded over $9.5 million in scholarships and over $8 million in grants to universities and professional institutions impacting over 70,000 students through their programming. For more information, please visit</a:t>
            </a:r>
            <a:r>
              <a:rPr lang="en-US" sz="2300" u="sng">
                <a:solidFill>
                  <a:schemeClr val="hlink"/>
                </a:solidFill>
                <a:hlinkClick r:id="rId4"/>
              </a:rPr>
              <a:t>www.spencered.org</a:t>
            </a:r>
            <a:r>
              <a:rPr lang="en-US" sz="2300"/>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CIA – Confidentiality, Integrity, and Availability</a:t>
            </a:r>
            <a:endParaRPr/>
          </a:p>
        </p:txBody>
      </p:sp>
      <p:sp>
        <p:nvSpPr>
          <p:cNvPr id="192" name="Google Shape;19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Information (cyber) security includes three overarching characteristics:</a:t>
            </a:r>
            <a:endParaRPr/>
          </a:p>
          <a:p>
            <a:pPr indent="-457200" lvl="1" marL="800100" rtl="0" algn="l">
              <a:lnSpc>
                <a:spcPct val="100000"/>
              </a:lnSpc>
              <a:spcBef>
                <a:spcPts val="600"/>
              </a:spcBef>
              <a:spcAft>
                <a:spcPts val="0"/>
              </a:spcAft>
              <a:buClr>
                <a:schemeClr val="dk1"/>
              </a:buClr>
              <a:buSzPts val="2100"/>
              <a:buFont typeface="Calibri"/>
              <a:buAutoNum type="arabicPeriod"/>
            </a:pPr>
            <a:r>
              <a:rPr lang="en-US" sz="2100"/>
              <a:t>Confidentiality</a:t>
            </a:r>
            <a:endParaRPr/>
          </a:p>
          <a:p>
            <a:pPr indent="-457200" lvl="1" marL="800100" rtl="0" algn="l">
              <a:lnSpc>
                <a:spcPct val="100000"/>
              </a:lnSpc>
              <a:spcBef>
                <a:spcPts val="600"/>
              </a:spcBef>
              <a:spcAft>
                <a:spcPts val="0"/>
              </a:spcAft>
              <a:buClr>
                <a:schemeClr val="dk1"/>
              </a:buClr>
              <a:buSzPts val="2100"/>
              <a:buFont typeface="Calibri"/>
              <a:buAutoNum type="arabicPeriod"/>
            </a:pPr>
            <a:r>
              <a:rPr lang="en-US" sz="2100"/>
              <a:t>Integrity</a:t>
            </a:r>
            <a:endParaRPr/>
          </a:p>
          <a:p>
            <a:pPr indent="-457200" lvl="1" marL="800100" rtl="0" algn="l">
              <a:lnSpc>
                <a:spcPct val="100000"/>
              </a:lnSpc>
              <a:spcBef>
                <a:spcPts val="600"/>
              </a:spcBef>
              <a:spcAft>
                <a:spcPts val="0"/>
              </a:spcAft>
              <a:buClr>
                <a:schemeClr val="dk1"/>
              </a:buClr>
              <a:buSzPts val="2100"/>
              <a:buFont typeface="Calibri"/>
              <a:buAutoNum type="arabicPeriod"/>
            </a:pPr>
            <a:r>
              <a:rPr lang="en-US" sz="2100"/>
              <a:t>Availability</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Confidentiality</a:t>
            </a:r>
            <a:endParaRPr/>
          </a:p>
        </p:txBody>
      </p:sp>
      <p:sp>
        <p:nvSpPr>
          <p:cNvPr id="199" name="Google Shape;19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Illegitimate users cannot read sensitive information on a computer or while it moves across a network. Encryption techniques and tools provide confidentiality, thus, malefactors cannot read data or information.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Integrity</a:t>
            </a:r>
            <a:endParaRPr/>
          </a:p>
        </p:txBody>
      </p:sp>
      <p:sp>
        <p:nvSpPr>
          <p:cNvPr id="206" name="Google Shape;206;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Integrity ensures that malicious actors cannot adjust or destroy information, whether it is on a computer or traveling across a network. If information is changed or destroyed, the receiver can find out what has changed.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Availability</a:t>
            </a:r>
            <a:endParaRPr/>
          </a:p>
        </p:txBody>
      </p:sp>
      <p:sp>
        <p:nvSpPr>
          <p:cNvPr id="213" name="Google Shape;21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Availability ensures authorized people have access to needed information. Distributed Denial of Service attacks (DD0S) are a type of attack that prevents legitimate users from having access to a server, or file by compromising the availability of networks or systems.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2</a:t>
            </a:r>
            <a:endParaRPr/>
          </a:p>
        </p:txBody>
      </p:sp>
      <p:sp>
        <p:nvSpPr>
          <p:cNvPr id="220" name="Google Shape;22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Match each statement with the relevant term of confidentiality, integrity and availability.</a:t>
            </a:r>
            <a:endParaRPr/>
          </a:p>
          <a:p>
            <a:pPr indent="0" lvl="0" marL="0" rtl="0" algn="l">
              <a:lnSpc>
                <a:spcPct val="100000"/>
              </a:lnSpc>
              <a:spcBef>
                <a:spcPts val="600"/>
              </a:spcBef>
              <a:spcAft>
                <a:spcPts val="0"/>
              </a:spcAft>
              <a:buClr>
                <a:schemeClr val="dk1"/>
              </a:buClr>
              <a:buSzPts val="2100"/>
              <a:buNone/>
            </a:pPr>
            <a:r>
              <a:t/>
            </a:r>
            <a:endParaRPr/>
          </a:p>
          <a:p>
            <a:pPr indent="0" lvl="0" marL="0" rtl="0" algn="l">
              <a:lnSpc>
                <a:spcPct val="100000"/>
              </a:lnSpc>
              <a:spcBef>
                <a:spcPts val="600"/>
              </a:spcBef>
              <a:spcAft>
                <a:spcPts val="0"/>
              </a:spcAft>
              <a:buClr>
                <a:schemeClr val="dk1"/>
              </a:buClr>
              <a:buSzPts val="2100"/>
              <a:buNone/>
            </a:pPr>
            <a:r>
              <a:rPr b="1" lang="en-US"/>
              <a:t>1. I need to encrypt my emails to prevent unauthorized access.</a:t>
            </a:r>
            <a:endParaRPr/>
          </a:p>
          <a:p>
            <a:pPr indent="0" lvl="0" marL="0" rtl="0" algn="l">
              <a:lnSpc>
                <a:spcPct val="100000"/>
              </a:lnSpc>
              <a:spcBef>
                <a:spcPts val="600"/>
              </a:spcBef>
              <a:spcAft>
                <a:spcPts val="0"/>
              </a:spcAft>
              <a:buClr>
                <a:schemeClr val="dk1"/>
              </a:buClr>
              <a:buSzPts val="2100"/>
              <a:buNone/>
            </a:pPr>
            <a:r>
              <a:t/>
            </a:r>
            <a:endParaRPr/>
          </a:p>
          <a:p>
            <a:pPr indent="0" lvl="0" marL="0" rtl="0" algn="l">
              <a:lnSpc>
                <a:spcPct val="100000"/>
              </a:lnSpc>
              <a:spcBef>
                <a:spcPts val="600"/>
              </a:spcBef>
              <a:spcAft>
                <a:spcPts val="0"/>
              </a:spcAft>
              <a:buClr>
                <a:schemeClr val="dk1"/>
              </a:buClr>
              <a:buSzPts val="2100"/>
              <a:buNone/>
            </a:pPr>
            <a:r>
              <a:rPr b="1" lang="en-US"/>
              <a:t>2. Someone changed my Facebook profile photo without my knowledge.</a:t>
            </a:r>
            <a:endParaRPr/>
          </a:p>
          <a:p>
            <a:pPr indent="0" lvl="0" marL="0" rtl="0" algn="l">
              <a:lnSpc>
                <a:spcPct val="100000"/>
              </a:lnSpc>
              <a:spcBef>
                <a:spcPts val="600"/>
              </a:spcBef>
              <a:spcAft>
                <a:spcPts val="0"/>
              </a:spcAft>
              <a:buClr>
                <a:schemeClr val="dk1"/>
              </a:buClr>
              <a:buSzPts val="2100"/>
              <a:buNone/>
            </a:pPr>
            <a:r>
              <a:t/>
            </a:r>
            <a:endParaRPr/>
          </a:p>
          <a:p>
            <a:pPr indent="0" lvl="0" marL="0" rtl="0" algn="l">
              <a:lnSpc>
                <a:spcPct val="100000"/>
              </a:lnSpc>
              <a:spcBef>
                <a:spcPts val="600"/>
              </a:spcBef>
              <a:spcAft>
                <a:spcPts val="0"/>
              </a:spcAft>
              <a:buClr>
                <a:schemeClr val="dk1"/>
              </a:buClr>
              <a:buSzPts val="2100"/>
              <a:buNone/>
            </a:pPr>
            <a:r>
              <a:rPr b="1" lang="en-US"/>
              <a:t>3. I cannot print out my papers since I have no connection to the printer.</a:t>
            </a:r>
            <a:endParaRPr/>
          </a:p>
          <a:p>
            <a:pPr indent="0" lvl="0" marL="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a:p>
            <a:pPr indent="0" lvl="0" marL="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General Types of Cyber Insecurity</a:t>
            </a:r>
            <a:endParaRPr/>
          </a:p>
        </p:txBody>
      </p:sp>
      <p:sp>
        <p:nvSpPr>
          <p:cNvPr id="227" name="Google Shape;22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Malicious</a:t>
            </a:r>
            <a:endParaRPr/>
          </a:p>
          <a:p>
            <a:pPr indent="-171450" lvl="0" marL="171450" rtl="0" algn="l">
              <a:lnSpc>
                <a:spcPct val="100000"/>
              </a:lnSpc>
              <a:spcBef>
                <a:spcPts val="1200"/>
              </a:spcBef>
              <a:spcAft>
                <a:spcPts val="0"/>
              </a:spcAft>
              <a:buClr>
                <a:schemeClr val="dk1"/>
              </a:buClr>
              <a:buSzPts val="2100"/>
              <a:buChar char="•"/>
            </a:pPr>
            <a:r>
              <a:rPr lang="en-US"/>
              <a:t>Non-malicious</a:t>
            </a:r>
            <a:endParaRPr/>
          </a:p>
          <a:p>
            <a:pPr indent="-171450" lvl="0" marL="171450" rtl="0" algn="l">
              <a:lnSpc>
                <a:spcPct val="100000"/>
              </a:lnSpc>
              <a:spcBef>
                <a:spcPts val="1200"/>
              </a:spcBef>
              <a:spcAft>
                <a:spcPts val="0"/>
              </a:spcAft>
              <a:buClr>
                <a:schemeClr val="dk1"/>
              </a:buClr>
              <a:buSzPts val="2100"/>
              <a:buChar char="•"/>
            </a:pPr>
            <a:r>
              <a:rPr lang="en-US"/>
              <a:t>Sequence and combinations of both types of cyber insecurity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Physical Impacts of Cyber Attacks</a:t>
            </a:r>
            <a:endParaRPr/>
          </a:p>
        </p:txBody>
      </p:sp>
      <p:sp>
        <p:nvSpPr>
          <p:cNvPr id="234" name="Google Shape;234;p26"/>
          <p:cNvSpPr txBox="1"/>
          <p:nvPr>
            <p:ph idx="1" type="body"/>
          </p:nvPr>
        </p:nvSpPr>
        <p:spPr>
          <a:xfrm>
            <a:off x="638175" y="1568450"/>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Cyber-attacks can cause physical impacts such as </a:t>
            </a:r>
            <a:r>
              <a:rPr i="0" lang="en-US">
                <a:latin typeface="Calibri"/>
                <a:ea typeface="Calibri"/>
                <a:cs typeface="Calibri"/>
                <a:sym typeface="Calibri"/>
              </a:rPr>
              <a:t>Colonial Pipeline Ransomware Attack (May 2021) </a:t>
            </a:r>
            <a:endParaRPr/>
          </a:p>
          <a:p>
            <a:pPr indent="-171450" lvl="0" marL="171450" rtl="0" algn="l">
              <a:lnSpc>
                <a:spcPct val="100000"/>
              </a:lnSpc>
              <a:spcBef>
                <a:spcPts val="600"/>
              </a:spcBef>
              <a:spcAft>
                <a:spcPts val="0"/>
              </a:spcAft>
              <a:buClr>
                <a:schemeClr val="dk1"/>
              </a:buClr>
              <a:buSzPts val="2100"/>
              <a:buChar char="•"/>
            </a:pPr>
            <a:r>
              <a:rPr lang="en-US"/>
              <a:t>Increasing dependency, increasing risks</a:t>
            </a:r>
            <a:endParaRPr/>
          </a:p>
          <a:p>
            <a:pPr indent="-171450" lvl="0" marL="171450" rtl="0" algn="l">
              <a:lnSpc>
                <a:spcPct val="100000"/>
              </a:lnSpc>
              <a:spcBef>
                <a:spcPts val="600"/>
              </a:spcBef>
              <a:spcAft>
                <a:spcPts val="0"/>
              </a:spcAft>
              <a:buClr>
                <a:schemeClr val="dk1"/>
              </a:buClr>
              <a:buSzPts val="2100"/>
              <a:buChar char="•"/>
            </a:pPr>
            <a:r>
              <a:rPr lang="en-US"/>
              <a:t>Smart homes, smart cities and so on can make human life more comfortable but can also lead to a chaos. </a:t>
            </a:r>
            <a:endParaRPr/>
          </a:p>
          <a:p>
            <a:pPr indent="-171450" lvl="0" marL="171450" rtl="0" algn="l">
              <a:lnSpc>
                <a:spcPct val="100000"/>
              </a:lnSpc>
              <a:spcBef>
                <a:spcPts val="600"/>
              </a:spcBef>
              <a:spcAft>
                <a:spcPts val="0"/>
              </a:spcAft>
              <a:buClr>
                <a:schemeClr val="dk1"/>
              </a:buClr>
              <a:buSzPts val="2100"/>
              <a:buChar char="•"/>
            </a:pPr>
            <a:r>
              <a:rPr lang="en-US"/>
              <a:t>Stuxnet was the first case that a cyber-attack can cause a physical loss/damage/impact. </a:t>
            </a:r>
            <a:endParaRPr/>
          </a:p>
          <a:p>
            <a:pPr indent="-171450" lvl="0" marL="171450" rtl="0" algn="l">
              <a:lnSpc>
                <a:spcPct val="100000"/>
              </a:lnSpc>
              <a:spcBef>
                <a:spcPts val="600"/>
              </a:spcBef>
              <a:spcAft>
                <a:spcPts val="0"/>
              </a:spcAft>
              <a:buClr>
                <a:schemeClr val="dk1"/>
              </a:buClr>
              <a:buSzPts val="2100"/>
              <a:buChar char="•"/>
            </a:pPr>
            <a:r>
              <a:rPr lang="en-US"/>
              <a:t>Hardware loss through gaining control over Supervisory Control and Data Acquisition (SCADA) systems and Programmable Logic Controllers (PLCs).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Major Concepts of Cybersecurity</a:t>
            </a:r>
            <a:endParaRPr>
              <a:solidFill>
                <a:srgbClr val="FF0000"/>
              </a:solidFill>
            </a:endParaRPr>
          </a:p>
        </p:txBody>
      </p:sp>
      <p:sp>
        <p:nvSpPr>
          <p:cNvPr id="241" name="Google Shape;24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Vulnerabilities</a:t>
            </a:r>
            <a:endParaRPr/>
          </a:p>
          <a:p>
            <a:pPr indent="-171450" lvl="0" marL="171450" rtl="0" algn="l">
              <a:lnSpc>
                <a:spcPct val="100000"/>
              </a:lnSpc>
              <a:spcBef>
                <a:spcPts val="600"/>
              </a:spcBef>
              <a:spcAft>
                <a:spcPts val="0"/>
              </a:spcAft>
              <a:buClr>
                <a:schemeClr val="dk1"/>
              </a:buClr>
              <a:buSzPts val="2100"/>
              <a:buChar char="•"/>
            </a:pPr>
            <a:r>
              <a:rPr lang="en-US"/>
              <a:t>Actors </a:t>
            </a:r>
            <a:endParaRPr/>
          </a:p>
          <a:p>
            <a:pPr indent="-171450" lvl="0" marL="171450" rtl="0" algn="l">
              <a:lnSpc>
                <a:spcPct val="100000"/>
              </a:lnSpc>
              <a:spcBef>
                <a:spcPts val="600"/>
              </a:spcBef>
              <a:spcAft>
                <a:spcPts val="0"/>
              </a:spcAft>
              <a:buClr>
                <a:schemeClr val="dk1"/>
              </a:buClr>
              <a:buSzPts val="2100"/>
              <a:buChar char="•"/>
            </a:pPr>
            <a:r>
              <a:rPr lang="en-US"/>
              <a:t>Threats</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8"/>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Cyber Vulnerabilities</a:t>
            </a:r>
            <a:endParaRPr/>
          </a:p>
        </p:txBody>
      </p:sp>
      <p:sp>
        <p:nvSpPr>
          <p:cNvPr id="247" name="Google Shape;247;p28"/>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1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Vulnerability</a:t>
            </a:r>
            <a:endParaRPr/>
          </a:p>
        </p:txBody>
      </p:sp>
      <p:sp>
        <p:nvSpPr>
          <p:cNvPr id="253" name="Google Shape;25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t/>
            </a:r>
            <a:endParaRPr/>
          </a:p>
          <a:p>
            <a:pPr indent="0" lvl="0" marL="0" rtl="0" algn="l">
              <a:lnSpc>
                <a:spcPct val="100000"/>
              </a:lnSpc>
              <a:spcBef>
                <a:spcPts val="0"/>
              </a:spcBef>
              <a:spcAft>
                <a:spcPts val="0"/>
              </a:spcAft>
              <a:buClr>
                <a:schemeClr val="dk1"/>
              </a:buClr>
              <a:buSzPts val="2100"/>
              <a:buNone/>
            </a:pPr>
            <a:r>
              <a:t/>
            </a:r>
            <a:endParaRPr/>
          </a:p>
          <a:p>
            <a:pPr indent="0" lvl="0" marL="0" rtl="0" algn="l">
              <a:lnSpc>
                <a:spcPct val="100000"/>
              </a:lnSpc>
              <a:spcBef>
                <a:spcPts val="0"/>
              </a:spcBef>
              <a:spcAft>
                <a:spcPts val="0"/>
              </a:spcAft>
              <a:buClr>
                <a:schemeClr val="dk1"/>
              </a:buClr>
              <a:buSzPts val="2100"/>
              <a:buNone/>
            </a:pPr>
            <a:r>
              <a:rPr lang="en-US"/>
              <a:t>Weakness or flaw in a computer system, network, application, or any digital environment that could potentially be exploited by cyber attackers to compromise the confidentiality, integrity, or availability of data or resources. </a:t>
            </a:r>
            <a:endParaRPr/>
          </a:p>
          <a:p>
            <a:pPr indent="-38100" lvl="0" marL="171450" rtl="0" algn="l">
              <a:lnSpc>
                <a:spcPct val="100000"/>
              </a:lnSpc>
              <a:spcBef>
                <a:spcPts val="0"/>
              </a:spcBef>
              <a:spcAft>
                <a:spcPts val="0"/>
              </a:spcAft>
              <a:buClr>
                <a:schemeClr val="dk1"/>
              </a:buClr>
              <a:buSzPts val="2100"/>
              <a:buNone/>
            </a:pPr>
            <a:r>
              <a:t/>
            </a:r>
            <a:endParaRPr/>
          </a:p>
          <a:p>
            <a:pPr indent="0" lvl="0" marL="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US"/>
              <a:t>Acknowledgment</a:t>
            </a:r>
            <a:endParaRPr/>
          </a:p>
        </p:txBody>
      </p:sp>
      <p:sp>
        <p:nvSpPr>
          <p:cNvPr id="81" name="Google Shape;81;p3"/>
          <p:cNvSpPr txBox="1"/>
          <p:nvPr>
            <p:ph idx="1" type="body"/>
          </p:nvPr>
        </p:nvSpPr>
        <p:spPr>
          <a:xfrm>
            <a:off x="838200" y="1825625"/>
            <a:ext cx="10652760" cy="4351338"/>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dk1"/>
              </a:buClr>
              <a:buSzPts val="1800"/>
              <a:buNone/>
            </a:pPr>
            <a:r>
              <a:rPr lang="en-US" sz="1800"/>
              <a:t>Also supported by:</a:t>
            </a:r>
            <a:endParaRPr/>
          </a:p>
          <a:p>
            <a:pPr indent="0" lvl="0" marL="0" rtl="0" algn="ctr">
              <a:lnSpc>
                <a:spcPct val="120000"/>
              </a:lnSpc>
              <a:spcBef>
                <a:spcPts val="0"/>
              </a:spcBef>
              <a:spcAft>
                <a:spcPts val="0"/>
              </a:spcAft>
              <a:buClr>
                <a:schemeClr val="dk1"/>
              </a:buClr>
              <a:buSzPts val="1000"/>
              <a:buNone/>
            </a:pPr>
            <a:r>
              <a:t/>
            </a:r>
            <a:endParaRPr sz="1000"/>
          </a:p>
          <a:p>
            <a:pPr indent="0" lvl="0" marL="0" rtl="0" algn="ctr">
              <a:lnSpc>
                <a:spcPct val="120000"/>
              </a:lnSpc>
              <a:spcBef>
                <a:spcPts val="0"/>
              </a:spcBef>
              <a:spcAft>
                <a:spcPts val="0"/>
              </a:spcAft>
              <a:buClr>
                <a:schemeClr val="dk1"/>
              </a:buClr>
              <a:buSzPts val="1800"/>
              <a:buNone/>
            </a:pPr>
            <a:r>
              <a:rPr lang="en-US" sz="1800"/>
              <a:t>Insurance and Financial Services Center, </a:t>
            </a:r>
            <a:r>
              <a:rPr lang="en-US" sz="1800"/>
              <a:t>Strome College of Business</a:t>
            </a:r>
            <a:endParaRPr sz="1000"/>
          </a:p>
          <a:p>
            <a:pPr indent="0" lvl="0" marL="0" rtl="0" algn="ctr">
              <a:lnSpc>
                <a:spcPct val="120000"/>
              </a:lnSpc>
              <a:spcBef>
                <a:spcPts val="0"/>
              </a:spcBef>
              <a:spcAft>
                <a:spcPts val="0"/>
              </a:spcAft>
              <a:buClr>
                <a:schemeClr val="dk1"/>
              </a:buClr>
              <a:buSzPts val="1800"/>
              <a:buNone/>
            </a:pPr>
            <a:r>
              <a:rPr lang="en-US" sz="1800"/>
              <a:t>Department of Engineering Management &amp; Systems Engineering, Batten College of Engineering and Technology</a:t>
            </a:r>
            <a:endParaRPr/>
          </a:p>
          <a:p>
            <a:pPr indent="0" lvl="0" marL="0" rtl="0" algn="ctr">
              <a:lnSpc>
                <a:spcPct val="120000"/>
              </a:lnSpc>
              <a:spcBef>
                <a:spcPts val="0"/>
              </a:spcBef>
              <a:spcAft>
                <a:spcPts val="0"/>
              </a:spcAft>
              <a:buClr>
                <a:schemeClr val="dk1"/>
              </a:buClr>
              <a:buSzPts val="1800"/>
              <a:buNone/>
            </a:pPr>
            <a:r>
              <a:rPr lang="en-US" sz="1800"/>
              <a:t>Old Dominion University</a:t>
            </a:r>
            <a:endParaRPr/>
          </a:p>
          <a:p>
            <a:pPr indent="0" lvl="0" marL="0" rtl="0" algn="ctr">
              <a:lnSpc>
                <a:spcPct val="120000"/>
              </a:lnSpc>
              <a:spcBef>
                <a:spcPts val="0"/>
              </a:spcBef>
              <a:spcAft>
                <a:spcPts val="0"/>
              </a:spcAft>
              <a:buClr>
                <a:schemeClr val="dk1"/>
              </a:buClr>
              <a:buSzPts val="1000"/>
              <a:buNone/>
            </a:pPr>
            <a:r>
              <a:t/>
            </a:r>
            <a:endParaRPr sz="1000"/>
          </a:p>
          <a:p>
            <a:pPr indent="0" lvl="0" marL="0" rtl="0" algn="ctr">
              <a:lnSpc>
                <a:spcPct val="120000"/>
              </a:lnSpc>
              <a:spcBef>
                <a:spcPts val="0"/>
              </a:spcBef>
              <a:spcAft>
                <a:spcPts val="0"/>
              </a:spcAft>
              <a:buClr>
                <a:schemeClr val="dk1"/>
              </a:buClr>
              <a:buSzPts val="1800"/>
              <a:buNone/>
            </a:pPr>
            <a:r>
              <a:rPr lang="en-US" sz="1800"/>
              <a:t>College of Emergency Preparedness, Homeland Security, and Cybersecurity</a:t>
            </a:r>
            <a:br>
              <a:rPr lang="en-US" sz="1800"/>
            </a:br>
            <a:r>
              <a:rPr lang="en-US" sz="1800"/>
              <a:t>University at Albany</a:t>
            </a:r>
            <a:endParaRPr/>
          </a:p>
          <a:p>
            <a:pPr indent="0" lvl="0" marL="0" rtl="0" algn="ctr">
              <a:lnSpc>
                <a:spcPct val="120000"/>
              </a:lnSpc>
              <a:spcBef>
                <a:spcPts val="0"/>
              </a:spcBef>
              <a:spcAft>
                <a:spcPts val="0"/>
              </a:spcAft>
              <a:buClr>
                <a:schemeClr val="dk1"/>
              </a:buClr>
              <a:buSzPts val="1000"/>
              <a:buNone/>
            </a:pPr>
            <a:r>
              <a:t/>
            </a:r>
            <a:endParaRPr sz="1000"/>
          </a:p>
          <a:p>
            <a:pPr indent="0" lvl="0" marL="0" rtl="0" algn="ctr">
              <a:lnSpc>
                <a:spcPct val="120000"/>
              </a:lnSpc>
              <a:spcBef>
                <a:spcPts val="0"/>
              </a:spcBef>
              <a:spcAft>
                <a:spcPts val="0"/>
              </a:spcAft>
              <a:buClr>
                <a:schemeClr val="dk1"/>
              </a:buClr>
              <a:buSzPts val="1800"/>
              <a:buNone/>
            </a:pPr>
            <a:r>
              <a:rPr lang="en-US" sz="1800"/>
              <a:t>and</a:t>
            </a:r>
            <a:endParaRPr/>
          </a:p>
          <a:p>
            <a:pPr indent="0" lvl="0" marL="0" rtl="0" algn="ctr">
              <a:lnSpc>
                <a:spcPct val="120000"/>
              </a:lnSpc>
              <a:spcBef>
                <a:spcPts val="0"/>
              </a:spcBef>
              <a:spcAft>
                <a:spcPts val="0"/>
              </a:spcAft>
              <a:buClr>
                <a:schemeClr val="dk1"/>
              </a:buClr>
              <a:buSzPts val="1800"/>
              <a:buNone/>
            </a:pPr>
            <a:br>
              <a:rPr lang="en-US" sz="1800"/>
            </a:br>
            <a:r>
              <a:rPr lang="en-US" sz="1800"/>
              <a:t>Engineering and Technology Management Program, Voiland College of Engineering and Architecture</a:t>
            </a:r>
            <a:endParaRPr/>
          </a:p>
          <a:p>
            <a:pPr indent="0" lvl="0" marL="0" rtl="0" algn="ctr">
              <a:lnSpc>
                <a:spcPct val="120000"/>
              </a:lnSpc>
              <a:spcBef>
                <a:spcPts val="0"/>
              </a:spcBef>
              <a:spcAft>
                <a:spcPts val="0"/>
              </a:spcAft>
              <a:buClr>
                <a:schemeClr val="dk1"/>
              </a:buClr>
              <a:buSzPts val="1800"/>
              <a:buNone/>
            </a:pPr>
            <a:r>
              <a:rPr lang="en-US" sz="1800"/>
              <a:t>Washington State University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Basis of Vulnerabilities</a:t>
            </a:r>
            <a:endParaRPr/>
          </a:p>
        </p:txBody>
      </p:sp>
      <p:sp>
        <p:nvSpPr>
          <p:cNvPr id="260" name="Google Shape;260;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People</a:t>
            </a:r>
            <a:endParaRPr/>
          </a:p>
          <a:p>
            <a:pPr indent="-171450" lvl="0" marL="171450" rtl="0" algn="l">
              <a:lnSpc>
                <a:spcPct val="100000"/>
              </a:lnSpc>
              <a:spcBef>
                <a:spcPts val="1200"/>
              </a:spcBef>
              <a:spcAft>
                <a:spcPts val="0"/>
              </a:spcAft>
              <a:buClr>
                <a:schemeClr val="dk1"/>
              </a:buClr>
              <a:buSzPts val="2100"/>
              <a:buChar char="•"/>
            </a:pPr>
            <a:r>
              <a:rPr lang="en-US"/>
              <a:t>Process</a:t>
            </a:r>
            <a:endParaRPr/>
          </a:p>
          <a:p>
            <a:pPr indent="-171450" lvl="0" marL="171450" rtl="0" algn="l">
              <a:lnSpc>
                <a:spcPct val="100000"/>
              </a:lnSpc>
              <a:spcBef>
                <a:spcPts val="1200"/>
              </a:spcBef>
              <a:spcAft>
                <a:spcPts val="0"/>
              </a:spcAft>
              <a:buClr>
                <a:schemeClr val="dk1"/>
              </a:buClr>
              <a:buSzPts val="2100"/>
              <a:buChar char="•"/>
            </a:pPr>
            <a:r>
              <a:rPr lang="en-US"/>
              <a:t>Technology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Technology-Based Vulnerabilities</a:t>
            </a:r>
            <a:endParaRPr/>
          </a:p>
        </p:txBody>
      </p:sp>
      <p:sp>
        <p:nvSpPr>
          <p:cNvPr id="267" name="Google Shape;267;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Vulnerability is a flaw in a software that provides a means for malware to be installed and executed, often without signaling its presence</a:t>
            </a:r>
            <a:endParaRPr/>
          </a:p>
          <a:p>
            <a:pPr indent="-171450" lvl="0" marL="171450" rtl="0" algn="l">
              <a:lnSpc>
                <a:spcPct val="100000"/>
              </a:lnSpc>
              <a:spcBef>
                <a:spcPts val="600"/>
              </a:spcBef>
              <a:spcAft>
                <a:spcPts val="0"/>
              </a:spcAft>
              <a:buClr>
                <a:schemeClr val="dk1"/>
              </a:buClr>
              <a:buSzPts val="2100"/>
              <a:buChar char="•"/>
            </a:pPr>
            <a:r>
              <a:rPr lang="en-US"/>
              <a:t>Vulnerabilities pose exploits. A threat agent exploits a vulnerability by carrying out a threat. </a:t>
            </a:r>
            <a:endParaRPr/>
          </a:p>
          <a:p>
            <a:pPr indent="-171450" lvl="0" marL="171450" rtl="0" algn="l">
              <a:lnSpc>
                <a:spcPct val="100000"/>
              </a:lnSpc>
              <a:spcBef>
                <a:spcPts val="600"/>
              </a:spcBef>
              <a:spcAft>
                <a:spcPts val="0"/>
              </a:spcAft>
              <a:buClr>
                <a:schemeClr val="dk1"/>
              </a:buClr>
              <a:buSzPts val="2100"/>
              <a:buChar char="•"/>
            </a:pPr>
            <a:r>
              <a:rPr lang="en-US"/>
              <a:t>Hackers go after the low hanging fruits. </a:t>
            </a:r>
            <a:endParaRPr/>
          </a:p>
          <a:p>
            <a:pPr indent="-171450" lvl="1" marL="514350" rtl="0" algn="l">
              <a:lnSpc>
                <a:spcPct val="100000"/>
              </a:lnSpc>
              <a:spcBef>
                <a:spcPts val="600"/>
              </a:spcBef>
              <a:spcAft>
                <a:spcPts val="0"/>
              </a:spcAft>
              <a:buClr>
                <a:schemeClr val="dk1"/>
              </a:buClr>
              <a:buSzPts val="2000"/>
              <a:buChar char="•"/>
            </a:pPr>
            <a:r>
              <a:rPr lang="en-US"/>
              <a:t>Example: hacked smart toilets in Japan (IoT) Link: </a:t>
            </a:r>
            <a:r>
              <a:rPr lang="en-US" u="sng">
                <a:solidFill>
                  <a:schemeClr val="hlink"/>
                </a:solidFill>
                <a:hlinkClick r:id="rId3"/>
              </a:rPr>
              <a:t>https://www.youtube.com/watch?v=b0RlnXMZEPg</a:t>
            </a:r>
            <a:r>
              <a:rPr lang="en-US"/>
              <a:t> </a:t>
            </a:r>
            <a:endParaRPr/>
          </a:p>
          <a:p>
            <a:pPr indent="-171450" lvl="0" marL="171450" rtl="0" algn="l">
              <a:lnSpc>
                <a:spcPct val="100000"/>
              </a:lnSpc>
              <a:spcBef>
                <a:spcPts val="600"/>
              </a:spcBef>
              <a:spcAft>
                <a:spcPts val="0"/>
              </a:spcAft>
              <a:buClr>
                <a:schemeClr val="dk1"/>
              </a:buClr>
              <a:buSzPts val="2100"/>
              <a:buChar char="•"/>
            </a:pPr>
            <a:r>
              <a:rPr lang="en-US"/>
              <a:t>These easily hacked systems have in common poor or no authentication, and weak, default, or hard-coded passwords</a:t>
            </a:r>
            <a:endParaRPr/>
          </a:p>
          <a:p>
            <a:pPr indent="-171450" lvl="1" marL="514350" rtl="0" algn="l">
              <a:lnSpc>
                <a:spcPct val="100000"/>
              </a:lnSpc>
              <a:spcBef>
                <a:spcPts val="600"/>
              </a:spcBef>
              <a:spcAft>
                <a:spcPts val="0"/>
              </a:spcAft>
              <a:buClr>
                <a:schemeClr val="dk1"/>
              </a:buClr>
              <a:buSzPts val="2000"/>
              <a:buChar char="•"/>
            </a:pPr>
            <a:r>
              <a:rPr lang="en-US"/>
              <a:t>Example: Unsecure security cameras: insecam.org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3</a:t>
            </a:r>
            <a:endParaRPr/>
          </a:p>
        </p:txBody>
      </p:sp>
      <p:sp>
        <p:nvSpPr>
          <p:cNvPr id="273" name="Google Shape;273;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How often do you change your passwords?</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Periodically</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Rarely</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Never</a:t>
            </a:r>
            <a:endParaRPr/>
          </a:p>
          <a:p>
            <a:pPr indent="-38100" lvl="0" marL="171450" rtl="0" algn="l">
              <a:lnSpc>
                <a:spcPct val="100000"/>
              </a:lnSpc>
              <a:spcBef>
                <a:spcPts val="600"/>
              </a:spcBef>
              <a:spcAft>
                <a:spcPts val="0"/>
              </a:spcAft>
              <a:buClr>
                <a:schemeClr val="dk1"/>
              </a:buClr>
              <a:buSzPts val="2100"/>
              <a:buFont typeface="Noto Sans Symbols"/>
              <a:buNone/>
            </a:pPr>
            <a:r>
              <a:t/>
            </a:r>
            <a:endParaRPr/>
          </a:p>
          <a:p>
            <a:pPr indent="0" lvl="0" marL="0" rtl="0" algn="l">
              <a:lnSpc>
                <a:spcPct val="100000"/>
              </a:lnSpc>
              <a:spcBef>
                <a:spcPts val="600"/>
              </a:spcBef>
              <a:spcAft>
                <a:spcPts val="0"/>
              </a:spcAft>
              <a:buClr>
                <a:schemeClr val="dk1"/>
              </a:buClr>
              <a:buSzPts val="2100"/>
              <a:buNone/>
            </a:pPr>
            <a:r>
              <a:rPr lang="en-US"/>
              <a:t>How strong are your passwords?</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Very Strong (it includes numbers, symbols, upper-case and lower-case letters )</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Strong</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Fair</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Weak</a:t>
            </a:r>
            <a:endParaRPr/>
          </a:p>
          <a:p>
            <a:pPr indent="0" lvl="0" marL="0" rtl="0" algn="l">
              <a:lnSpc>
                <a:spcPct val="100000"/>
              </a:lnSpc>
              <a:spcBef>
                <a:spcPts val="600"/>
              </a:spcBef>
              <a:spcAft>
                <a:spcPts val="0"/>
              </a:spcAft>
              <a:buClr>
                <a:schemeClr val="dk1"/>
              </a:buClr>
              <a:buSzPts val="2800"/>
              <a:buNone/>
            </a:pPr>
            <a:r>
              <a:t/>
            </a:r>
            <a:endParaRPr sz="2800"/>
          </a:p>
          <a:p>
            <a:pPr indent="0" lvl="0" marL="0" rtl="0" algn="l">
              <a:lnSpc>
                <a:spcPct val="100000"/>
              </a:lnSpc>
              <a:spcBef>
                <a:spcPts val="600"/>
              </a:spcBef>
              <a:spcAft>
                <a:spcPts val="0"/>
              </a:spcAft>
              <a:buClr>
                <a:schemeClr val="dk1"/>
              </a:buClr>
              <a:buSzPts val="2800"/>
              <a:buNone/>
            </a:pPr>
            <a:r>
              <a:t/>
            </a:r>
            <a:endParaRPr sz="2800"/>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People-Based Vulnerabilities</a:t>
            </a:r>
            <a:endParaRPr/>
          </a:p>
        </p:txBody>
      </p:sp>
      <p:sp>
        <p:nvSpPr>
          <p:cNvPr id="280" name="Google Shape;280;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Are human weakest chain of the link?</a:t>
            </a:r>
            <a:endParaRPr/>
          </a:p>
          <a:p>
            <a:pPr indent="-171450" lvl="0" marL="171450" rtl="0" algn="l">
              <a:lnSpc>
                <a:spcPct val="100000"/>
              </a:lnSpc>
              <a:spcBef>
                <a:spcPts val="1200"/>
              </a:spcBef>
              <a:spcAft>
                <a:spcPts val="0"/>
              </a:spcAft>
              <a:buClr>
                <a:schemeClr val="dk1"/>
              </a:buClr>
              <a:buSzPts val="2100"/>
              <a:buChar char="•"/>
            </a:pPr>
            <a:r>
              <a:rPr lang="en-US"/>
              <a:t>Social Engineering: “any act that influences a person to take an action that may or may not be in their best interest.” </a:t>
            </a:r>
            <a:r>
              <a:rPr lang="en-US" u="sng">
                <a:solidFill>
                  <a:schemeClr val="hlink"/>
                </a:solidFill>
                <a:hlinkClick r:id="rId3"/>
              </a:rPr>
              <a:t>www.social-engineer.org</a:t>
            </a:r>
            <a:r>
              <a:rPr lang="en-US"/>
              <a:t>, 2017. </a:t>
            </a:r>
            <a:endParaRPr/>
          </a:p>
          <a:p>
            <a:pPr indent="-171450" lvl="0" marL="171450" rtl="0" algn="l">
              <a:lnSpc>
                <a:spcPct val="100000"/>
              </a:lnSpc>
              <a:spcBef>
                <a:spcPts val="1200"/>
              </a:spcBef>
              <a:spcAft>
                <a:spcPts val="0"/>
              </a:spcAft>
              <a:buClr>
                <a:schemeClr val="dk1"/>
              </a:buClr>
              <a:buSzPts val="2100"/>
              <a:buChar char="•"/>
            </a:pPr>
            <a:r>
              <a:rPr lang="en-US"/>
              <a:t>Based on the emotions of humans, social engineering means might cause more damage than other sophisticated attack types.  </a:t>
            </a:r>
            <a:endParaRPr/>
          </a:p>
          <a:p>
            <a:pPr indent="-171450" lvl="0" marL="171450" rtl="0" algn="l">
              <a:lnSpc>
                <a:spcPct val="100000"/>
              </a:lnSpc>
              <a:spcBef>
                <a:spcPts val="1200"/>
              </a:spcBef>
              <a:spcAft>
                <a:spcPts val="0"/>
              </a:spcAft>
              <a:buClr>
                <a:schemeClr val="dk1"/>
              </a:buClr>
              <a:buSzPts val="2100"/>
              <a:buChar char="•"/>
            </a:pPr>
            <a:r>
              <a:rPr lang="en-US"/>
              <a:t>They are different types of social engineering types in terms of cyber: b</a:t>
            </a:r>
            <a:r>
              <a:rPr lang="en-US" sz="2100"/>
              <a:t>aiting, smishing, vishing, phishing and spear phishing</a:t>
            </a:r>
            <a:endParaRPr sz="2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Social Engineering Types</a:t>
            </a:r>
            <a:endParaRPr/>
          </a:p>
        </p:txBody>
      </p:sp>
      <p:sp>
        <p:nvSpPr>
          <p:cNvPr id="287" name="Google Shape;28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b="1" lang="en-US"/>
              <a:t>Social engineering </a:t>
            </a:r>
            <a:r>
              <a:rPr lang="en-US"/>
              <a:t>is a very old trick apart from cybersecurity. Based on the feelings such as fear, ambition or anxiety; targets might fall into the trap. </a:t>
            </a:r>
            <a:endParaRPr/>
          </a:p>
          <a:p>
            <a:pPr indent="0" lvl="0" marL="0" rtl="0" algn="l">
              <a:lnSpc>
                <a:spcPct val="100000"/>
              </a:lnSpc>
              <a:spcBef>
                <a:spcPts val="600"/>
              </a:spcBef>
              <a:spcAft>
                <a:spcPts val="0"/>
              </a:spcAft>
              <a:buClr>
                <a:schemeClr val="dk1"/>
              </a:buClr>
              <a:buSzPts val="2100"/>
              <a:buNone/>
            </a:pPr>
            <a:r>
              <a:t/>
            </a:r>
            <a:endParaRPr/>
          </a:p>
          <a:p>
            <a:pPr indent="0" lvl="0" marL="0" rtl="0" algn="l">
              <a:lnSpc>
                <a:spcPct val="100000"/>
              </a:lnSpc>
              <a:spcBef>
                <a:spcPts val="600"/>
              </a:spcBef>
              <a:spcAft>
                <a:spcPts val="0"/>
              </a:spcAft>
              <a:buClr>
                <a:schemeClr val="dk1"/>
              </a:buClr>
              <a:buSzPts val="2100"/>
              <a:buNone/>
            </a:pPr>
            <a:r>
              <a:rPr lang="en-US"/>
              <a:t>Hackers use other tools to obtain the private information of targets: </a:t>
            </a:r>
            <a:endParaRPr/>
          </a:p>
          <a:p>
            <a:pPr indent="-171450" lvl="0" marL="171450" rtl="0" algn="l">
              <a:lnSpc>
                <a:spcPct val="100000"/>
              </a:lnSpc>
              <a:spcBef>
                <a:spcPts val="600"/>
              </a:spcBef>
              <a:spcAft>
                <a:spcPts val="0"/>
              </a:spcAft>
              <a:buClr>
                <a:schemeClr val="dk1"/>
              </a:buClr>
              <a:buSzPts val="2100"/>
              <a:buChar char="•"/>
            </a:pPr>
            <a:r>
              <a:rPr b="1" lang="en-US"/>
              <a:t>Baiting: </a:t>
            </a:r>
            <a:r>
              <a:rPr lang="en-US"/>
              <a:t>Social engineering threats do not have to be online. They can also occur offline. Another way to influence victim is giving USB stick which is already infected with a worm, Trojan etc. as  a gift or deliberately dropping it. When someone plug it into her computer, and open the files, then malware inject itself onto the computer. </a:t>
            </a:r>
            <a:endParaRPr b="1"/>
          </a:p>
          <a:p>
            <a:pPr indent="0" lvl="0" marL="0" rtl="0" algn="l">
              <a:lnSpc>
                <a:spcPct val="100000"/>
              </a:lnSpc>
              <a:spcBef>
                <a:spcPts val="600"/>
              </a:spcBef>
              <a:spcAft>
                <a:spcPts val="0"/>
              </a:spcAft>
              <a:buClr>
                <a:schemeClr val="dk1"/>
              </a:buClr>
              <a:buSzPts val="2100"/>
              <a:buNone/>
            </a:pPr>
            <a:r>
              <a:t/>
            </a:r>
            <a:endParaRPr/>
          </a:p>
          <a:p>
            <a:pPr indent="-44450" lvl="1" marL="514350" rtl="0" algn="l">
              <a:lnSpc>
                <a:spcPct val="100000"/>
              </a:lnSpc>
              <a:spcBef>
                <a:spcPts val="600"/>
              </a:spcBef>
              <a:spcAft>
                <a:spcPts val="0"/>
              </a:spcAft>
              <a:buClr>
                <a:schemeClr val="dk1"/>
              </a:buClr>
              <a:buSzPts val="2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Social Engineering</a:t>
            </a:r>
            <a:endParaRPr/>
          </a:p>
        </p:txBody>
      </p:sp>
      <p:sp>
        <p:nvSpPr>
          <p:cNvPr id="294" name="Google Shape;294;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b="1" lang="en-US"/>
              <a:t>Smishing: </a:t>
            </a:r>
            <a:r>
              <a:rPr lang="en-US"/>
              <a:t>it involves text messages instead of emails that occur in phishing. The goal is the same; retrieve the confidential information of the victim such as passwords, user name etc. </a:t>
            </a:r>
            <a:endParaRPr/>
          </a:p>
          <a:p>
            <a:pPr indent="-38100" lvl="0" marL="171450" rtl="0" algn="l">
              <a:lnSpc>
                <a:spcPct val="100000"/>
              </a:lnSpc>
              <a:spcBef>
                <a:spcPts val="1200"/>
              </a:spcBef>
              <a:spcAft>
                <a:spcPts val="0"/>
              </a:spcAft>
              <a:buClr>
                <a:schemeClr val="dk1"/>
              </a:buClr>
              <a:buSzPts val="2100"/>
              <a:buNone/>
            </a:pPr>
            <a:r>
              <a:t/>
            </a:r>
            <a:endParaRPr/>
          </a:p>
          <a:p>
            <a:pPr indent="0" lvl="0" marL="0" rtl="0" algn="l">
              <a:lnSpc>
                <a:spcPct val="100000"/>
              </a:lnSpc>
              <a:spcBef>
                <a:spcPts val="1200"/>
              </a:spcBef>
              <a:spcAft>
                <a:spcPts val="0"/>
              </a:spcAft>
              <a:buClr>
                <a:schemeClr val="dk1"/>
              </a:buClr>
              <a:buSzPts val="2100"/>
              <a:buNone/>
            </a:pPr>
            <a:r>
              <a:rPr b="1" lang="en-US"/>
              <a:t>Vishing: </a:t>
            </a:r>
            <a:r>
              <a:rPr lang="en-US"/>
              <a:t>is deceiving people over telephone.</a:t>
            </a:r>
            <a:endParaRPr/>
          </a:p>
          <a:p>
            <a:pPr indent="0" lvl="0" marL="0" rtl="0" algn="l">
              <a:lnSpc>
                <a:spcPct val="100000"/>
              </a:lnSpc>
              <a:spcBef>
                <a:spcPts val="600"/>
              </a:spcBef>
              <a:spcAft>
                <a:spcPts val="0"/>
              </a:spcAft>
              <a:buClr>
                <a:schemeClr val="dk1"/>
              </a:buClr>
              <a:buSzPts val="2100"/>
              <a:buNone/>
            </a:pPr>
            <a:r>
              <a:t/>
            </a:r>
            <a:endParaRPr/>
          </a:p>
          <a:p>
            <a:pPr indent="0" lvl="0" marL="0" rtl="0" algn="l">
              <a:lnSpc>
                <a:spcPct val="100000"/>
              </a:lnSpc>
              <a:spcBef>
                <a:spcPts val="600"/>
              </a:spcBef>
              <a:spcAft>
                <a:spcPts val="0"/>
              </a:spcAft>
              <a:buClr>
                <a:schemeClr val="dk1"/>
              </a:buClr>
              <a:buSzPts val="2100"/>
              <a:buNone/>
            </a:pPr>
            <a:r>
              <a:t/>
            </a:r>
            <a:endParaRPr/>
          </a:p>
          <a:p>
            <a:pPr indent="0" lvl="0" marL="0" rtl="0" algn="l">
              <a:lnSpc>
                <a:spcPct val="100000"/>
              </a:lnSpc>
              <a:spcBef>
                <a:spcPts val="600"/>
              </a:spcBef>
              <a:spcAft>
                <a:spcPts val="0"/>
              </a:spcAft>
              <a:buClr>
                <a:schemeClr val="dk1"/>
              </a:buClr>
              <a:buSzPts val="2100"/>
              <a:buNone/>
            </a:pPr>
            <a:r>
              <a:rPr lang="en-US"/>
              <a:t>Video: </a:t>
            </a:r>
            <a:r>
              <a:rPr lang="en-US" u="sng">
                <a:solidFill>
                  <a:schemeClr val="hlink"/>
                </a:solidFill>
                <a:hlinkClick r:id="rId3"/>
              </a:rPr>
              <a:t>https://www.youtube.com/watch?v=lc7scxvKQOo</a:t>
            </a:r>
            <a:r>
              <a:rPr lang="en-US"/>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Social Engineering (cont’d)</a:t>
            </a:r>
            <a:endParaRPr/>
          </a:p>
        </p:txBody>
      </p:sp>
      <p:sp>
        <p:nvSpPr>
          <p:cNvPr id="301" name="Google Shape;301;p36"/>
          <p:cNvSpPr txBox="1"/>
          <p:nvPr>
            <p:ph idx="1" type="body"/>
          </p:nvPr>
        </p:nvSpPr>
        <p:spPr>
          <a:xfrm>
            <a:off x="838199" y="1825625"/>
            <a:ext cx="10840453"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100"/>
              <a:buNone/>
            </a:pPr>
            <a:r>
              <a:rPr b="1" lang="en-US"/>
              <a:t>Phishing</a:t>
            </a:r>
            <a:r>
              <a:rPr lang="en-US"/>
              <a:t>: is sending emails, which appear to come from a legitimate and trustable source, to targets to influence them to click on the link or download a file. The emails are generally sent in bulk. It includes general information instead of specific information of targets. </a:t>
            </a:r>
            <a:endParaRPr/>
          </a:p>
          <a:p>
            <a:pPr indent="-50800" lvl="0" marL="171450" rtl="0" algn="l">
              <a:lnSpc>
                <a:spcPct val="90000"/>
              </a:lnSpc>
              <a:spcBef>
                <a:spcPts val="0"/>
              </a:spcBef>
              <a:spcAft>
                <a:spcPts val="0"/>
              </a:spcAft>
              <a:buClr>
                <a:schemeClr val="dk1"/>
              </a:buClr>
              <a:buSzPts val="1900"/>
              <a:buNone/>
            </a:pPr>
            <a:r>
              <a:t/>
            </a:r>
            <a:endParaRPr sz="1900"/>
          </a:p>
          <a:p>
            <a:pPr indent="0" lvl="0" marL="0" rtl="0" algn="l">
              <a:lnSpc>
                <a:spcPct val="90000"/>
              </a:lnSpc>
              <a:spcBef>
                <a:spcPts val="0"/>
              </a:spcBef>
              <a:spcAft>
                <a:spcPts val="0"/>
              </a:spcAft>
              <a:buClr>
                <a:schemeClr val="dk1"/>
              </a:buClr>
              <a:buSzPts val="2100"/>
              <a:buNone/>
            </a:pPr>
            <a:r>
              <a:rPr b="1" lang="en-US"/>
              <a:t>Spear-phishing</a:t>
            </a:r>
            <a:r>
              <a:rPr lang="en-US"/>
              <a:t>: if targets enter some of her/his personal information on phishing emails, then they are more vulnerable to specific phishing emails. Spear-phishing attacks are targeted at individuals or small groups of people. Spear-phishing emails contain more specific information about victims, which makes them more vulnerable to take the bait. </a:t>
            </a:r>
            <a:endParaRPr/>
          </a:p>
          <a:p>
            <a:pPr indent="-50800" lvl="0" marL="171450" rtl="0" algn="l">
              <a:lnSpc>
                <a:spcPct val="90000"/>
              </a:lnSpc>
              <a:spcBef>
                <a:spcPts val="0"/>
              </a:spcBef>
              <a:spcAft>
                <a:spcPts val="0"/>
              </a:spcAft>
              <a:buClr>
                <a:schemeClr val="dk1"/>
              </a:buClr>
              <a:buSzPts val="1900"/>
              <a:buNone/>
            </a:pPr>
            <a:r>
              <a:t/>
            </a:r>
            <a:endParaRPr sz="1900"/>
          </a:p>
          <a:p>
            <a:pPr indent="-38100" lvl="0" marL="171450" rtl="0" algn="l">
              <a:lnSpc>
                <a:spcPct val="90000"/>
              </a:lnSpc>
              <a:spcBef>
                <a:spcPts val="0"/>
              </a:spcBef>
              <a:spcAft>
                <a:spcPts val="0"/>
              </a:spcAft>
              <a:buClr>
                <a:schemeClr val="dk1"/>
              </a:buClr>
              <a:buSzPts val="21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Process-Based Vulnerabilities </a:t>
            </a:r>
            <a:endParaRPr/>
          </a:p>
        </p:txBody>
      </p:sp>
      <p:sp>
        <p:nvSpPr>
          <p:cNvPr id="308" name="Google Shape;308;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 “Security is a process, not a product.“</a:t>
            </a:r>
            <a:endParaRPr/>
          </a:p>
          <a:p>
            <a:pPr indent="-171450" lvl="0" marL="171450" rtl="0" algn="l">
              <a:lnSpc>
                <a:spcPct val="100000"/>
              </a:lnSpc>
              <a:spcBef>
                <a:spcPts val="1200"/>
              </a:spcBef>
              <a:spcAft>
                <a:spcPts val="0"/>
              </a:spcAft>
              <a:buClr>
                <a:schemeClr val="dk1"/>
              </a:buClr>
              <a:buSzPts val="2100"/>
              <a:buChar char="•"/>
            </a:pPr>
            <a:r>
              <a:rPr lang="en-US"/>
              <a:t>Hiring a security expert or purchasing a state of the art security does not solely solve the problems. The security process or design is maybe the most overlooked step for maintaining the security of enterprises. </a:t>
            </a:r>
            <a:endParaRPr/>
          </a:p>
          <a:p>
            <a:pPr indent="-171450" lvl="0" marL="171450" rtl="0" algn="l">
              <a:lnSpc>
                <a:spcPct val="100000"/>
              </a:lnSpc>
              <a:spcBef>
                <a:spcPts val="1200"/>
              </a:spcBef>
              <a:spcAft>
                <a:spcPts val="0"/>
              </a:spcAft>
              <a:buClr>
                <a:schemeClr val="dk1"/>
              </a:buClr>
              <a:buSzPts val="2100"/>
              <a:buChar char="•"/>
            </a:pPr>
            <a:r>
              <a:rPr lang="en-US"/>
              <a:t>A security process is the strategy the organization adopts to keep networks secure. There is no cost to design a security architecture/framework yet it has a greater cost, at the expense of organizations, in cases where the security design is inadequate.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8"/>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Cyber Actors</a:t>
            </a:r>
            <a:endParaRPr/>
          </a:p>
        </p:txBody>
      </p:sp>
      <p:sp>
        <p:nvSpPr>
          <p:cNvPr id="314" name="Google Shape;314;p38"/>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1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a:t>
            </a:r>
            <a:endParaRPr/>
          </a:p>
        </p:txBody>
      </p:sp>
      <p:sp>
        <p:nvSpPr>
          <p:cNvPr id="321" name="Google Shape;321;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Functional users</a:t>
            </a:r>
            <a:endParaRPr/>
          </a:p>
          <a:p>
            <a:pPr indent="-171450" lvl="0" marL="171450" rtl="0" algn="l">
              <a:lnSpc>
                <a:spcPct val="100000"/>
              </a:lnSpc>
              <a:spcBef>
                <a:spcPts val="600"/>
              </a:spcBef>
              <a:spcAft>
                <a:spcPts val="0"/>
              </a:spcAft>
              <a:buClr>
                <a:schemeClr val="dk1"/>
              </a:buClr>
              <a:buSzPts val="2100"/>
              <a:buChar char="•"/>
            </a:pPr>
            <a:r>
              <a:rPr lang="en-US"/>
              <a:t>Security Experts</a:t>
            </a:r>
            <a:endParaRPr/>
          </a:p>
          <a:p>
            <a:pPr indent="-171450" lvl="0" marL="171450" rtl="0" algn="l">
              <a:lnSpc>
                <a:spcPct val="100000"/>
              </a:lnSpc>
              <a:spcBef>
                <a:spcPts val="600"/>
              </a:spcBef>
              <a:spcAft>
                <a:spcPts val="0"/>
              </a:spcAft>
              <a:buClr>
                <a:schemeClr val="dk1"/>
              </a:buClr>
              <a:buSzPts val="2100"/>
              <a:buChar char="•"/>
            </a:pPr>
            <a:r>
              <a:rPr lang="en-US"/>
              <a:t>Insiders</a:t>
            </a:r>
            <a:endParaRPr/>
          </a:p>
          <a:p>
            <a:pPr indent="-171450" lvl="0" marL="171450" rtl="0" algn="l">
              <a:lnSpc>
                <a:spcPct val="100000"/>
              </a:lnSpc>
              <a:spcBef>
                <a:spcPts val="600"/>
              </a:spcBef>
              <a:spcAft>
                <a:spcPts val="0"/>
              </a:spcAft>
              <a:buClr>
                <a:schemeClr val="dk1"/>
              </a:buClr>
              <a:buSzPts val="2100"/>
              <a:buChar char="•"/>
            </a:pPr>
            <a:r>
              <a:rPr lang="en-US"/>
              <a:t>Hackers</a:t>
            </a:r>
            <a:endParaRPr/>
          </a:p>
          <a:p>
            <a:pPr indent="-171450" lvl="0" marL="171450" rtl="0" algn="l">
              <a:lnSpc>
                <a:spcPct val="100000"/>
              </a:lnSpc>
              <a:spcBef>
                <a:spcPts val="600"/>
              </a:spcBef>
              <a:spcAft>
                <a:spcPts val="0"/>
              </a:spcAft>
              <a:buClr>
                <a:schemeClr val="dk1"/>
              </a:buClr>
              <a:buSzPts val="2100"/>
              <a:buChar char="•"/>
            </a:pPr>
            <a:r>
              <a:rPr lang="en-US"/>
              <a:t>Penetration testers</a:t>
            </a:r>
            <a:endParaRPr/>
          </a:p>
          <a:p>
            <a:pPr indent="-171450" lvl="0" marL="171450" rtl="0" algn="l">
              <a:lnSpc>
                <a:spcPct val="100000"/>
              </a:lnSpc>
              <a:spcBef>
                <a:spcPts val="600"/>
              </a:spcBef>
              <a:spcAft>
                <a:spcPts val="0"/>
              </a:spcAft>
              <a:buClr>
                <a:schemeClr val="dk1"/>
              </a:buClr>
              <a:buSzPts val="2100"/>
              <a:buChar char="•"/>
            </a:pPr>
            <a:r>
              <a:rPr lang="en-US"/>
              <a:t>Organized crime</a:t>
            </a:r>
            <a:endParaRPr/>
          </a:p>
          <a:p>
            <a:pPr indent="-171450" lvl="0" marL="171450" rtl="0" algn="l">
              <a:lnSpc>
                <a:spcPct val="100000"/>
              </a:lnSpc>
              <a:spcBef>
                <a:spcPts val="600"/>
              </a:spcBef>
              <a:spcAft>
                <a:spcPts val="0"/>
              </a:spcAft>
              <a:buClr>
                <a:schemeClr val="dk1"/>
              </a:buClr>
              <a:buSzPts val="2100"/>
              <a:buChar char="•"/>
            </a:pPr>
            <a:r>
              <a:rPr lang="en-US"/>
              <a:t>Competitors</a:t>
            </a:r>
            <a:endParaRPr/>
          </a:p>
          <a:p>
            <a:pPr indent="-171450" lvl="0" marL="171450" rtl="0" algn="l">
              <a:lnSpc>
                <a:spcPct val="100000"/>
              </a:lnSpc>
              <a:spcBef>
                <a:spcPts val="600"/>
              </a:spcBef>
              <a:spcAft>
                <a:spcPts val="0"/>
              </a:spcAft>
              <a:buClr>
                <a:schemeClr val="dk1"/>
              </a:buClr>
              <a:buSzPts val="2100"/>
              <a:buChar char="•"/>
            </a:pPr>
            <a:r>
              <a:rPr lang="en-US"/>
              <a:t>Hacktivists and cyber-terrorists</a:t>
            </a:r>
            <a:endParaRPr/>
          </a:p>
          <a:p>
            <a:pPr indent="-171450" lvl="0" marL="171450" rtl="0" algn="l">
              <a:lnSpc>
                <a:spcPct val="100000"/>
              </a:lnSpc>
              <a:spcBef>
                <a:spcPts val="600"/>
              </a:spcBef>
              <a:spcAft>
                <a:spcPts val="0"/>
              </a:spcAft>
              <a:buClr>
                <a:schemeClr val="dk1"/>
              </a:buClr>
              <a:buSzPts val="2100"/>
              <a:buChar char="•"/>
            </a:pPr>
            <a:r>
              <a:rPr lang="en-US"/>
              <a:t>Law enforcement</a:t>
            </a:r>
            <a:endParaRPr/>
          </a:p>
          <a:p>
            <a:pPr indent="-171450" lvl="0" marL="171450" rtl="0" algn="l">
              <a:lnSpc>
                <a:spcPct val="100000"/>
              </a:lnSpc>
              <a:spcBef>
                <a:spcPts val="600"/>
              </a:spcBef>
              <a:spcAft>
                <a:spcPts val="0"/>
              </a:spcAft>
              <a:buClr>
                <a:schemeClr val="dk1"/>
              </a:buClr>
              <a:buSzPts val="2100"/>
              <a:buChar char="•"/>
            </a:pPr>
            <a:r>
              <a:rPr lang="en-US"/>
              <a:t>Nation states</a:t>
            </a:r>
            <a:endParaRPr/>
          </a:p>
          <a:p>
            <a:pPr indent="0" lvl="0" marL="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
        <p:nvSpPr>
          <p:cNvPr id="322" name="Google Shape;322;p39"/>
          <p:cNvSpPr txBox="1"/>
          <p:nvPr>
            <p:ph idx="2" type="body"/>
          </p:nvPr>
        </p:nvSpPr>
        <p:spPr>
          <a:xfrm>
            <a:off x="5783179" y="1825625"/>
            <a:ext cx="5570621" cy="298700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100"/>
              <a:buNone/>
            </a:pPr>
            <a:r>
              <a:rPr lang="en-US">
                <a:solidFill>
                  <a:srgbClr val="000000"/>
                </a:solidFill>
              </a:rPr>
              <a:t>“</a:t>
            </a:r>
            <a:r>
              <a:rPr i="1" lang="en-US">
                <a:solidFill>
                  <a:srgbClr val="000000"/>
                </a:solidFill>
              </a:rPr>
              <a:t>If you know your enemy and yourself, you need not fear the result of a hundred battles. If you know yourself but not the enemy, for every victory gained you will also suffer a defeat. If you know neither the enemy nor yourself, you will succumb in every battler.” </a:t>
            </a:r>
            <a:endParaRPr/>
          </a:p>
          <a:p>
            <a:pPr indent="0" lvl="0" marL="0" rtl="0" algn="r">
              <a:lnSpc>
                <a:spcPct val="100000"/>
              </a:lnSpc>
              <a:spcBef>
                <a:spcPts val="0"/>
              </a:spcBef>
              <a:spcAft>
                <a:spcPts val="0"/>
              </a:spcAft>
              <a:buClr>
                <a:srgbClr val="000000"/>
              </a:buClr>
              <a:buSzPts val="2100"/>
              <a:buNone/>
            </a:pPr>
            <a:r>
              <a:rPr lang="en-US">
                <a:solidFill>
                  <a:srgbClr val="000000"/>
                </a:solidFill>
              </a:rPr>
              <a:t>…Sun Tzu, The Art of the War</a:t>
            </a:r>
            <a:endParaRPr/>
          </a:p>
          <a:p>
            <a:pPr indent="0" lvl="0" marL="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Learning Outcomes</a:t>
            </a:r>
            <a:endParaRPr/>
          </a:p>
        </p:txBody>
      </p:sp>
      <p:sp>
        <p:nvSpPr>
          <p:cNvPr id="87" name="Google Shape;8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Upon completion of this micromodule, students will be able to:</a:t>
            </a:r>
            <a:endParaRPr/>
          </a:p>
          <a:p>
            <a:pPr indent="-171450" lvl="1" marL="514350" rtl="0" algn="l">
              <a:lnSpc>
                <a:spcPct val="100000"/>
              </a:lnSpc>
              <a:spcBef>
                <a:spcPts val="600"/>
              </a:spcBef>
              <a:spcAft>
                <a:spcPts val="0"/>
              </a:spcAft>
              <a:buClr>
                <a:schemeClr val="dk1"/>
              </a:buClr>
              <a:buSzPts val="2100"/>
              <a:buChar char="•"/>
            </a:pPr>
            <a:r>
              <a:rPr lang="en-US" sz="2100"/>
              <a:t>Recall significant historical events of cybersecurity</a:t>
            </a:r>
            <a:endParaRPr sz="2100"/>
          </a:p>
          <a:p>
            <a:pPr indent="-171450" lvl="1" marL="514350" rtl="0" algn="l">
              <a:lnSpc>
                <a:spcPct val="100000"/>
              </a:lnSpc>
              <a:spcBef>
                <a:spcPts val="600"/>
              </a:spcBef>
              <a:spcAft>
                <a:spcPts val="0"/>
              </a:spcAft>
              <a:buClr>
                <a:schemeClr val="dk1"/>
              </a:buClr>
              <a:buSzPts val="2100"/>
              <a:buChar char="•"/>
            </a:pPr>
            <a:r>
              <a:rPr lang="en-US" sz="2100"/>
              <a:t>Distinguish confidentiality, integrity, and availability concepts</a:t>
            </a:r>
            <a:endParaRPr sz="2100"/>
          </a:p>
          <a:p>
            <a:pPr indent="-171450" lvl="1" marL="514350" rtl="0" algn="l">
              <a:lnSpc>
                <a:spcPct val="100000"/>
              </a:lnSpc>
              <a:spcBef>
                <a:spcPts val="600"/>
              </a:spcBef>
              <a:spcAft>
                <a:spcPts val="0"/>
              </a:spcAft>
              <a:buClr>
                <a:schemeClr val="dk1"/>
              </a:buClr>
              <a:buSzPts val="2100"/>
              <a:buChar char="•"/>
            </a:pPr>
            <a:r>
              <a:rPr lang="en-US" sz="2100"/>
              <a:t>Recall the basic layers of cybersecurity</a:t>
            </a:r>
            <a:endParaRPr sz="2100"/>
          </a:p>
          <a:p>
            <a:pPr indent="-171450" lvl="1" marL="514350" rtl="0" algn="l">
              <a:lnSpc>
                <a:spcPct val="100000"/>
              </a:lnSpc>
              <a:spcBef>
                <a:spcPts val="600"/>
              </a:spcBef>
              <a:spcAft>
                <a:spcPts val="0"/>
              </a:spcAft>
              <a:buClr>
                <a:schemeClr val="dk1"/>
              </a:buClr>
              <a:buSzPts val="2100"/>
              <a:buChar char="•"/>
            </a:pPr>
            <a:r>
              <a:rPr lang="en-US" sz="2100"/>
              <a:t>Distinguish between various types of cyber threats</a:t>
            </a:r>
            <a:endParaRPr sz="2100"/>
          </a:p>
          <a:p>
            <a:pPr indent="-171450" lvl="1" marL="514350" rtl="0" algn="l">
              <a:lnSpc>
                <a:spcPct val="100000"/>
              </a:lnSpc>
              <a:spcBef>
                <a:spcPts val="600"/>
              </a:spcBef>
              <a:spcAft>
                <a:spcPts val="0"/>
              </a:spcAft>
              <a:buClr>
                <a:schemeClr val="dk1"/>
              </a:buClr>
              <a:buSzPts val="2100"/>
              <a:buChar char="•"/>
            </a:pPr>
            <a:r>
              <a:rPr lang="en-US" sz="2100"/>
              <a:t>Distinguish the difference between the common countermeasures used for risk management </a:t>
            </a:r>
            <a:endParaRPr sz="2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 Functional Users</a:t>
            </a:r>
            <a:endParaRPr/>
          </a:p>
        </p:txBody>
      </p:sp>
      <p:sp>
        <p:nvSpPr>
          <p:cNvPr id="329" name="Google Shape;329;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Individuals or organizations for whom the cyber system was meant to be functional</a:t>
            </a:r>
            <a:endParaRPr/>
          </a:p>
          <a:p>
            <a:pPr indent="-171450" lvl="0" marL="171450" rtl="0" algn="l">
              <a:lnSpc>
                <a:spcPct val="100000"/>
              </a:lnSpc>
              <a:spcBef>
                <a:spcPts val="600"/>
              </a:spcBef>
              <a:spcAft>
                <a:spcPts val="0"/>
              </a:spcAft>
              <a:buClr>
                <a:schemeClr val="dk1"/>
              </a:buClr>
              <a:buSzPts val="2100"/>
              <a:buChar char="•"/>
            </a:pPr>
            <a:r>
              <a:rPr lang="en-US"/>
              <a:t>Example: Bank depositor for ATM machines, Students for university’s email service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 Security Experts</a:t>
            </a:r>
            <a:endParaRPr/>
          </a:p>
        </p:txBody>
      </p:sp>
      <p:sp>
        <p:nvSpPr>
          <p:cNvPr id="335" name="Google Shape;335;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Individuals or organizations which generate strategies, defense tools, products and techniques against hackers and malware. </a:t>
            </a:r>
            <a:endParaRPr/>
          </a:p>
          <a:p>
            <a:pPr indent="-171450" lvl="0" marL="171450" rtl="0" algn="l">
              <a:lnSpc>
                <a:spcPct val="100000"/>
              </a:lnSpc>
              <a:spcBef>
                <a:spcPts val="600"/>
              </a:spcBef>
              <a:spcAft>
                <a:spcPts val="0"/>
              </a:spcAft>
              <a:buClr>
                <a:schemeClr val="dk1"/>
              </a:buClr>
              <a:buSzPts val="2100"/>
              <a:buChar char="•"/>
            </a:pPr>
            <a:r>
              <a:rPr lang="en-US"/>
              <a:t>Ex: CERT, McAfee, Bruce Scheiner</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4</a:t>
            </a:r>
            <a:endParaRPr/>
          </a:p>
        </p:txBody>
      </p:sp>
      <p:sp>
        <p:nvSpPr>
          <p:cNvPr id="342" name="Google Shape;342;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Support or refute:</a:t>
            </a:r>
            <a:endParaRPr/>
          </a:p>
          <a:p>
            <a:pPr indent="-171450" lvl="1" marL="514350" rtl="0" algn="l">
              <a:lnSpc>
                <a:spcPct val="100000"/>
              </a:lnSpc>
              <a:spcBef>
                <a:spcPts val="1200"/>
              </a:spcBef>
              <a:spcAft>
                <a:spcPts val="0"/>
              </a:spcAft>
              <a:buClr>
                <a:schemeClr val="dk1"/>
              </a:buClr>
              <a:buSzPts val="2100"/>
              <a:buChar char="•"/>
            </a:pPr>
            <a:r>
              <a:rPr lang="en-US" sz="2100" u="sng"/>
              <a:t>All</a:t>
            </a:r>
            <a:r>
              <a:rPr lang="en-US" sz="2100"/>
              <a:t> hackers are bad.</a:t>
            </a:r>
            <a:endParaRPr/>
          </a:p>
          <a:p>
            <a:pPr indent="-171450" lvl="1" marL="514350" rtl="0" algn="l">
              <a:lnSpc>
                <a:spcPct val="100000"/>
              </a:lnSpc>
              <a:spcBef>
                <a:spcPts val="1200"/>
              </a:spcBef>
              <a:spcAft>
                <a:spcPts val="0"/>
              </a:spcAft>
              <a:buClr>
                <a:schemeClr val="dk1"/>
              </a:buClr>
              <a:buSzPts val="2100"/>
              <a:buChar char="•"/>
            </a:pPr>
            <a:r>
              <a:rPr lang="en-US" sz="2100" u="sng"/>
              <a:t>Some </a:t>
            </a:r>
            <a:r>
              <a:rPr lang="en-US" sz="2100"/>
              <a:t>hackers are useful.</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 Hackers</a:t>
            </a:r>
            <a:endParaRPr/>
          </a:p>
        </p:txBody>
      </p:sp>
      <p:sp>
        <p:nvSpPr>
          <p:cNvPr id="349" name="Google Shape;349;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Black hat hackers</a:t>
            </a:r>
            <a:endParaRPr/>
          </a:p>
          <a:p>
            <a:pPr indent="-171450" lvl="0" marL="171450" rtl="0" algn="l">
              <a:lnSpc>
                <a:spcPct val="100000"/>
              </a:lnSpc>
              <a:spcBef>
                <a:spcPts val="1200"/>
              </a:spcBef>
              <a:spcAft>
                <a:spcPts val="0"/>
              </a:spcAft>
              <a:buClr>
                <a:schemeClr val="dk1"/>
              </a:buClr>
              <a:buSzPts val="2100"/>
              <a:buChar char="•"/>
            </a:pPr>
            <a:r>
              <a:rPr lang="en-US"/>
              <a:t>Grey hat hackers </a:t>
            </a:r>
            <a:endParaRPr/>
          </a:p>
          <a:p>
            <a:pPr indent="-171450" lvl="0" marL="171450" rtl="0" algn="l">
              <a:lnSpc>
                <a:spcPct val="100000"/>
              </a:lnSpc>
              <a:spcBef>
                <a:spcPts val="1200"/>
              </a:spcBef>
              <a:spcAft>
                <a:spcPts val="0"/>
              </a:spcAft>
              <a:buClr>
                <a:schemeClr val="dk1"/>
              </a:buClr>
              <a:buSzPts val="2100"/>
              <a:buChar char="•"/>
            </a:pPr>
            <a:r>
              <a:rPr lang="en-US"/>
              <a:t>Crackers</a:t>
            </a:r>
            <a:endParaRPr/>
          </a:p>
          <a:p>
            <a:pPr indent="-171450" lvl="0" marL="171450" rtl="0" algn="l">
              <a:lnSpc>
                <a:spcPct val="100000"/>
              </a:lnSpc>
              <a:spcBef>
                <a:spcPts val="1200"/>
              </a:spcBef>
              <a:spcAft>
                <a:spcPts val="0"/>
              </a:spcAft>
              <a:buClr>
                <a:schemeClr val="dk1"/>
              </a:buClr>
              <a:buSzPts val="2100"/>
              <a:buChar char="•"/>
            </a:pPr>
            <a:r>
              <a:rPr lang="en-US"/>
              <a:t>Script kiddies </a:t>
            </a:r>
            <a:endParaRPr/>
          </a:p>
          <a:p>
            <a:pPr indent="-171450" lvl="0" marL="171450" rtl="0" algn="l">
              <a:lnSpc>
                <a:spcPct val="100000"/>
              </a:lnSpc>
              <a:spcBef>
                <a:spcPts val="1200"/>
              </a:spcBef>
              <a:spcAft>
                <a:spcPts val="0"/>
              </a:spcAft>
              <a:buClr>
                <a:schemeClr val="dk1"/>
              </a:buClr>
              <a:buSzPts val="2100"/>
              <a:buChar char="•"/>
            </a:pPr>
            <a:r>
              <a:rPr lang="en-US"/>
              <a:t>White hat hackers</a:t>
            </a:r>
            <a:endParaRPr/>
          </a:p>
          <a:p>
            <a:pPr indent="0" lvl="0" marL="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Motivation for Hacking </a:t>
            </a:r>
            <a:endParaRPr/>
          </a:p>
        </p:txBody>
      </p:sp>
      <p:sp>
        <p:nvSpPr>
          <p:cNvPr id="356" name="Google Shape;356;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latin typeface="Calibri"/>
                <a:ea typeface="Calibri"/>
                <a:cs typeface="Calibri"/>
                <a:sym typeface="Calibri"/>
              </a:rPr>
              <a:t>According to Infosec Insights Hackers are motivated by:</a:t>
            </a:r>
            <a:endParaRPr/>
          </a:p>
          <a:p>
            <a:pPr indent="-457200" lvl="0" marL="457200" rtl="0" algn="l">
              <a:lnSpc>
                <a:spcPct val="100000"/>
              </a:lnSpc>
              <a:spcBef>
                <a:spcPts val="600"/>
              </a:spcBef>
              <a:spcAft>
                <a:spcPts val="0"/>
              </a:spcAft>
              <a:buClr>
                <a:schemeClr val="dk1"/>
              </a:buClr>
              <a:buSzPts val="2100"/>
              <a:buFont typeface="Calibri"/>
              <a:buAutoNum type="arabicPeriod"/>
            </a:pPr>
            <a:r>
              <a:rPr i="0" lang="en-US">
                <a:latin typeface="Calibri"/>
                <a:ea typeface="Calibri"/>
                <a:cs typeface="Calibri"/>
                <a:sym typeface="Calibri"/>
              </a:rPr>
              <a:t>Achieving Financial Gains </a:t>
            </a:r>
            <a:r>
              <a:rPr b="1" i="0" lang="en-US">
                <a:latin typeface="Calibri"/>
                <a:ea typeface="Calibri"/>
                <a:cs typeface="Calibri"/>
                <a:sym typeface="Calibri"/>
              </a:rPr>
              <a:t>- </a:t>
            </a:r>
            <a:r>
              <a:rPr b="0" i="0" lang="en-US" u="sng" strike="noStrike">
                <a:solidFill>
                  <a:schemeClr val="hlink"/>
                </a:solidFill>
                <a:latin typeface="Calibri"/>
                <a:ea typeface="Calibri"/>
                <a:cs typeface="Calibri"/>
                <a:sym typeface="Calibri"/>
                <a:hlinkClick r:id="rId3"/>
              </a:rPr>
              <a:t>Verizon’s 2020 Data Breach Investigations Report</a:t>
            </a:r>
            <a:r>
              <a:rPr b="0" i="0" lang="en-US">
                <a:latin typeface="Calibri"/>
                <a:ea typeface="Calibri"/>
                <a:cs typeface="Calibri"/>
                <a:sym typeface="Calibri"/>
              </a:rPr>
              <a:t> (DBIR) shares that 86% of the data breaches they analyzed were financially motivated.</a:t>
            </a:r>
            <a:r>
              <a:rPr b="0" i="0" lang="en-US">
                <a:solidFill>
                  <a:srgbClr val="000000"/>
                </a:solidFill>
                <a:latin typeface="Calibri"/>
                <a:ea typeface="Calibri"/>
                <a:cs typeface="Calibri"/>
                <a:sym typeface="Calibri"/>
              </a:rPr>
              <a:t> </a:t>
            </a:r>
            <a:endParaRPr b="1" i="0">
              <a:solidFill>
                <a:srgbClr val="00B373"/>
              </a:solidFill>
              <a:latin typeface="Calibri"/>
              <a:ea typeface="Calibri"/>
              <a:cs typeface="Calibri"/>
              <a:sym typeface="Calibri"/>
            </a:endParaRPr>
          </a:p>
          <a:p>
            <a:pPr indent="-171450" lvl="2" marL="857250" rtl="0" algn="l">
              <a:lnSpc>
                <a:spcPct val="100000"/>
              </a:lnSpc>
              <a:spcBef>
                <a:spcPts val="600"/>
              </a:spcBef>
              <a:spcAft>
                <a:spcPts val="0"/>
              </a:spcAft>
              <a:buClr>
                <a:srgbClr val="000000"/>
              </a:buClr>
              <a:buSzPts val="1300"/>
              <a:buChar char="•"/>
            </a:pPr>
            <a:r>
              <a:rPr b="0" i="0" lang="en-US" sz="1300">
                <a:solidFill>
                  <a:srgbClr val="000000"/>
                </a:solidFill>
                <a:latin typeface="Calibri"/>
                <a:ea typeface="Calibri"/>
                <a:cs typeface="Calibri"/>
                <a:sym typeface="Calibri"/>
              </a:rPr>
              <a:t>Misusing Data for example to </a:t>
            </a:r>
            <a:r>
              <a:rPr lang="en-US" sz="1300">
                <a:solidFill>
                  <a:srgbClr val="000000"/>
                </a:solidFill>
                <a:latin typeface="Calibri"/>
                <a:ea typeface="Calibri"/>
                <a:cs typeface="Calibri"/>
                <a:sym typeface="Calibri"/>
              </a:rPr>
              <a:t>a</a:t>
            </a:r>
            <a:r>
              <a:rPr b="0" i="0" lang="en-US" sz="1300">
                <a:solidFill>
                  <a:srgbClr val="000000"/>
                </a:solidFill>
                <a:latin typeface="Calibri"/>
                <a:ea typeface="Calibri"/>
                <a:cs typeface="Calibri"/>
                <a:sym typeface="Calibri"/>
              </a:rPr>
              <a:t>pply for a loan in your name, or </a:t>
            </a:r>
            <a:r>
              <a:rPr lang="en-US" sz="1300">
                <a:solidFill>
                  <a:srgbClr val="000000"/>
                </a:solidFill>
                <a:latin typeface="Calibri"/>
                <a:ea typeface="Calibri"/>
                <a:cs typeface="Calibri"/>
                <a:sym typeface="Calibri"/>
              </a:rPr>
              <a:t>m</a:t>
            </a:r>
            <a:r>
              <a:rPr b="0" i="0" lang="en-US" sz="1300">
                <a:solidFill>
                  <a:srgbClr val="000000"/>
                </a:solidFill>
                <a:latin typeface="Calibri"/>
                <a:ea typeface="Calibri"/>
                <a:cs typeface="Calibri"/>
                <a:sym typeface="Calibri"/>
              </a:rPr>
              <a:t>ake fake passport/immigration documents.</a:t>
            </a:r>
            <a:endParaRPr/>
          </a:p>
          <a:p>
            <a:pPr indent="-171450" lvl="2" marL="857250" rtl="0" algn="l">
              <a:lnSpc>
                <a:spcPct val="100000"/>
              </a:lnSpc>
              <a:spcBef>
                <a:spcPts val="600"/>
              </a:spcBef>
              <a:spcAft>
                <a:spcPts val="0"/>
              </a:spcAft>
              <a:buClr>
                <a:srgbClr val="000000"/>
              </a:buClr>
              <a:buSzPts val="1300"/>
              <a:buChar char="•"/>
            </a:pPr>
            <a:r>
              <a:rPr b="0" i="0" lang="en-US" sz="1300">
                <a:solidFill>
                  <a:srgbClr val="000000"/>
                </a:solidFill>
                <a:latin typeface="Calibri"/>
                <a:ea typeface="Calibri"/>
                <a:cs typeface="Calibri"/>
                <a:sym typeface="Calibri"/>
              </a:rPr>
              <a:t>Selling data on the dark web - this is an underground marketplace where hackers and other cybercriminals can engage in legal and illegal activities.</a:t>
            </a:r>
            <a:endParaRPr/>
          </a:p>
          <a:p>
            <a:pPr indent="-171450" lvl="2" marL="857250" rtl="0" algn="l">
              <a:lnSpc>
                <a:spcPct val="100000"/>
              </a:lnSpc>
              <a:spcBef>
                <a:spcPts val="600"/>
              </a:spcBef>
              <a:spcAft>
                <a:spcPts val="0"/>
              </a:spcAft>
              <a:buClr>
                <a:srgbClr val="000000"/>
              </a:buClr>
              <a:buSzPts val="1300"/>
              <a:buChar char="•"/>
            </a:pPr>
            <a:r>
              <a:rPr b="0" i="0" lang="en-US" sz="1300">
                <a:solidFill>
                  <a:srgbClr val="000000"/>
                </a:solidFill>
                <a:latin typeface="Calibri"/>
                <a:ea typeface="Calibri"/>
                <a:cs typeface="Calibri"/>
                <a:sym typeface="Calibri"/>
              </a:rPr>
              <a:t>Selling Malware - Some hackers are programmers who write the code for </a:t>
            </a:r>
            <a:r>
              <a:rPr lang="en-US" sz="1300">
                <a:solidFill>
                  <a:srgbClr val="000000"/>
                </a:solidFill>
                <a:latin typeface="Calibri"/>
                <a:ea typeface="Calibri"/>
                <a:cs typeface="Calibri"/>
                <a:sym typeface="Calibri"/>
              </a:rPr>
              <a:t>various types of malware, including </a:t>
            </a:r>
            <a:r>
              <a:rPr b="0" i="0" lang="en-US" sz="1300">
                <a:solidFill>
                  <a:srgbClr val="000000"/>
                </a:solidFill>
                <a:latin typeface="Calibri"/>
                <a:ea typeface="Calibri"/>
                <a:cs typeface="Calibri"/>
                <a:sym typeface="Calibri"/>
              </a:rPr>
              <a:t>worms, viruses, scareware, rootkits, etc. </a:t>
            </a:r>
            <a:r>
              <a:rPr lang="en-US" sz="1300">
                <a:solidFill>
                  <a:srgbClr val="000000"/>
                </a:solidFill>
                <a:latin typeface="Calibri"/>
                <a:ea typeface="Calibri"/>
                <a:cs typeface="Calibri"/>
                <a:sym typeface="Calibri"/>
              </a:rPr>
              <a:t>.</a:t>
            </a:r>
            <a:endParaRPr/>
          </a:p>
          <a:p>
            <a:pPr indent="-342900" lvl="0" marL="342900" rtl="0" algn="l">
              <a:lnSpc>
                <a:spcPct val="100000"/>
              </a:lnSpc>
              <a:spcBef>
                <a:spcPts val="600"/>
              </a:spcBef>
              <a:spcAft>
                <a:spcPts val="0"/>
              </a:spcAft>
              <a:buClr>
                <a:schemeClr val="dk1"/>
              </a:buClr>
              <a:buSzPts val="2100"/>
              <a:buFont typeface="Calibri"/>
              <a:buAutoNum type="arabicPeriod"/>
            </a:pPr>
            <a:r>
              <a:rPr lang="en-US">
                <a:latin typeface="Calibri"/>
                <a:ea typeface="Calibri"/>
                <a:cs typeface="Calibri"/>
                <a:sym typeface="Calibri"/>
              </a:rPr>
              <a:t>Carrying out political agendas</a:t>
            </a:r>
            <a:endParaRPr/>
          </a:p>
          <a:p>
            <a:pPr indent="-342900" lvl="0" marL="342900" rtl="0" algn="l">
              <a:lnSpc>
                <a:spcPct val="100000"/>
              </a:lnSpc>
              <a:spcBef>
                <a:spcPts val="600"/>
              </a:spcBef>
              <a:spcAft>
                <a:spcPts val="0"/>
              </a:spcAft>
              <a:buClr>
                <a:schemeClr val="dk1"/>
              </a:buClr>
              <a:buSzPts val="2100"/>
              <a:buFont typeface="Calibri"/>
              <a:buAutoNum type="arabicPeriod"/>
            </a:pPr>
            <a:r>
              <a:rPr lang="en-US">
                <a:latin typeface="Calibri"/>
                <a:ea typeface="Calibri"/>
                <a:cs typeface="Calibri"/>
                <a:sym typeface="Calibri"/>
              </a:rPr>
              <a:t>Performing Corporate Espionage</a:t>
            </a:r>
            <a:endParaRPr/>
          </a:p>
          <a:p>
            <a:pPr indent="-342900" lvl="0" marL="342900" rtl="0" algn="l">
              <a:lnSpc>
                <a:spcPct val="100000"/>
              </a:lnSpc>
              <a:spcBef>
                <a:spcPts val="600"/>
              </a:spcBef>
              <a:spcAft>
                <a:spcPts val="0"/>
              </a:spcAft>
              <a:buClr>
                <a:schemeClr val="dk1"/>
              </a:buClr>
              <a:buSzPts val="2100"/>
              <a:buFont typeface="Calibri"/>
              <a:buAutoNum type="arabicPeriod"/>
            </a:pPr>
            <a:r>
              <a:rPr lang="en-US">
                <a:latin typeface="Calibri"/>
                <a:ea typeface="Calibri"/>
                <a:cs typeface="Calibri"/>
                <a:sym typeface="Calibri"/>
              </a:rPr>
              <a:t>Proving a Point (Hacktivist)</a:t>
            </a:r>
            <a:endParaRPr/>
          </a:p>
          <a:p>
            <a:pPr indent="-342900" lvl="0" marL="342900" rtl="0" algn="l">
              <a:lnSpc>
                <a:spcPct val="100000"/>
              </a:lnSpc>
              <a:spcBef>
                <a:spcPts val="600"/>
              </a:spcBef>
              <a:spcAft>
                <a:spcPts val="0"/>
              </a:spcAft>
              <a:buClr>
                <a:schemeClr val="dk1"/>
              </a:buClr>
              <a:buSzPts val="2100"/>
              <a:buFont typeface="Calibri"/>
              <a:buAutoNum type="arabicPeriod"/>
            </a:pPr>
            <a:r>
              <a:rPr lang="en-US">
                <a:latin typeface="Calibri"/>
                <a:ea typeface="Calibri"/>
                <a:cs typeface="Calibri"/>
                <a:sym typeface="Calibri"/>
              </a:rPr>
              <a:t>Taking Personal Revenge</a:t>
            </a:r>
            <a:endParaRPr/>
          </a:p>
          <a:p>
            <a:pPr indent="-342900" lvl="0" marL="342900" rtl="0" algn="l">
              <a:lnSpc>
                <a:spcPct val="100000"/>
              </a:lnSpc>
              <a:spcBef>
                <a:spcPts val="600"/>
              </a:spcBef>
              <a:spcAft>
                <a:spcPts val="0"/>
              </a:spcAft>
              <a:buClr>
                <a:schemeClr val="dk1"/>
              </a:buClr>
              <a:buSzPts val="2100"/>
              <a:buFont typeface="Calibri"/>
              <a:buAutoNum type="arabicPeriod"/>
            </a:pPr>
            <a:r>
              <a:rPr lang="en-US">
                <a:latin typeface="Calibri"/>
                <a:ea typeface="Calibri"/>
                <a:cs typeface="Calibri"/>
                <a:sym typeface="Calibri"/>
              </a:rPr>
              <a:t>Causing Harm for Personal Enjoyment</a:t>
            </a:r>
            <a:endParaRPr/>
          </a:p>
          <a:p>
            <a:pPr indent="-209550" lvl="0" marL="342900" rtl="0" algn="l">
              <a:lnSpc>
                <a:spcPct val="100000"/>
              </a:lnSpc>
              <a:spcBef>
                <a:spcPts val="600"/>
              </a:spcBef>
              <a:spcAft>
                <a:spcPts val="0"/>
              </a:spcAft>
              <a:buClr>
                <a:schemeClr val="dk1"/>
              </a:buClr>
              <a:buSzPts val="2100"/>
              <a:buFont typeface="Calibri"/>
              <a:buNone/>
            </a:pPr>
            <a:r>
              <a:t/>
            </a:r>
            <a:endParaRPr>
              <a:latin typeface="Calibri"/>
              <a:ea typeface="Calibri"/>
              <a:cs typeface="Calibri"/>
              <a:sym typeface="Calibri"/>
            </a:endParaRPr>
          </a:p>
          <a:p>
            <a:pPr indent="-254000" lvl="0" marL="342900" rtl="0" algn="l">
              <a:lnSpc>
                <a:spcPct val="100000"/>
              </a:lnSpc>
              <a:spcBef>
                <a:spcPts val="600"/>
              </a:spcBef>
              <a:spcAft>
                <a:spcPts val="0"/>
              </a:spcAft>
              <a:buClr>
                <a:schemeClr val="dk1"/>
              </a:buClr>
              <a:buSzPts val="1400"/>
              <a:buFont typeface="Calibri"/>
              <a:buNone/>
            </a:pPr>
            <a:r>
              <a:t/>
            </a:r>
            <a:endParaRPr b="0" i="0" sz="1400">
              <a:solidFill>
                <a:srgbClr val="000000"/>
              </a:solidFill>
              <a:latin typeface="Calibri"/>
              <a:ea typeface="Calibri"/>
              <a:cs typeface="Calibri"/>
              <a:sym typeface="Calibri"/>
            </a:endParaRPr>
          </a:p>
          <a:p>
            <a:pPr indent="-38100" lvl="0" marL="171450" rtl="0" algn="l">
              <a:lnSpc>
                <a:spcPct val="100000"/>
              </a:lnSpc>
              <a:spcBef>
                <a:spcPts val="600"/>
              </a:spcBef>
              <a:spcAft>
                <a:spcPts val="0"/>
              </a:spcAft>
              <a:buClr>
                <a:schemeClr val="dk1"/>
              </a:buClr>
              <a:buSzPts val="2100"/>
              <a:buNone/>
            </a:pPr>
            <a:r>
              <a:t/>
            </a:r>
            <a:endParaRPr b="0" i="0">
              <a:solidFill>
                <a:srgbClr val="000000"/>
              </a:solidFill>
              <a:latin typeface="Arial"/>
              <a:ea typeface="Arial"/>
              <a:cs typeface="Arial"/>
              <a:sym typeface="Arial"/>
            </a:endParaRPr>
          </a:p>
          <a:p>
            <a:pPr indent="-38100" lvl="0" marL="171450" rtl="0" algn="l">
              <a:lnSpc>
                <a:spcPct val="100000"/>
              </a:lnSpc>
              <a:spcBef>
                <a:spcPts val="600"/>
              </a:spcBef>
              <a:spcAft>
                <a:spcPts val="0"/>
              </a:spcAft>
              <a:buClr>
                <a:schemeClr val="dk1"/>
              </a:buClr>
              <a:buSzPts val="2100"/>
              <a:buNone/>
            </a:pPr>
            <a:r>
              <a:t/>
            </a:r>
            <a:endParaRPr b="0" i="0">
              <a:solidFill>
                <a:srgbClr val="000000"/>
              </a:solidFill>
              <a:latin typeface="Arial"/>
              <a:ea typeface="Arial"/>
              <a:cs typeface="Arial"/>
              <a:sym typeface="Arial"/>
            </a:endParaRPr>
          </a:p>
          <a:p>
            <a:pPr indent="-38100" lvl="0" marL="171450" rtl="0" algn="l">
              <a:lnSpc>
                <a:spcPct val="100000"/>
              </a:lnSpc>
              <a:spcBef>
                <a:spcPts val="600"/>
              </a:spcBef>
              <a:spcAft>
                <a:spcPts val="0"/>
              </a:spcAft>
              <a:buClr>
                <a:schemeClr val="dk1"/>
              </a:buClr>
              <a:buSzPts val="2100"/>
              <a:buNone/>
            </a:pPr>
            <a:r>
              <a:t/>
            </a:r>
            <a:endParaRPr b="0" i="0">
              <a:solidFill>
                <a:srgbClr val="000000"/>
              </a:solidFill>
              <a:latin typeface="Arial"/>
              <a:ea typeface="Arial"/>
              <a:cs typeface="Arial"/>
              <a:sym typeface="Arial"/>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 Insiders</a:t>
            </a:r>
            <a:endParaRPr/>
          </a:p>
        </p:txBody>
      </p:sp>
      <p:sp>
        <p:nvSpPr>
          <p:cNvPr id="363" name="Google Shape;363;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Insiders are—</a:t>
            </a:r>
            <a:endParaRPr/>
          </a:p>
          <a:p>
            <a:pPr indent="-171450" lvl="1" marL="514350" rtl="0" algn="l">
              <a:lnSpc>
                <a:spcPct val="100000"/>
              </a:lnSpc>
              <a:spcBef>
                <a:spcPts val="1200"/>
              </a:spcBef>
              <a:spcAft>
                <a:spcPts val="0"/>
              </a:spcAft>
              <a:buClr>
                <a:schemeClr val="dk1"/>
              </a:buClr>
              <a:buSzPts val="2000"/>
              <a:buChar char="•"/>
            </a:pPr>
            <a:r>
              <a:rPr lang="en-US"/>
              <a:t>IT personnel of a company who may cause a great disturbance to organizations. S/he may sell confidential information or break into systems herself to destroy the organization. Since she would have the accessibility, it would be very easy to shut down the system.</a:t>
            </a:r>
            <a:endParaRPr/>
          </a:p>
          <a:p>
            <a:pPr indent="-171450" lvl="1" marL="514350" rtl="0" algn="l">
              <a:lnSpc>
                <a:spcPct val="100000"/>
              </a:lnSpc>
              <a:spcBef>
                <a:spcPts val="1200"/>
              </a:spcBef>
              <a:spcAft>
                <a:spcPts val="0"/>
              </a:spcAft>
              <a:buClr>
                <a:schemeClr val="dk1"/>
              </a:buClr>
              <a:buSzPts val="2000"/>
              <a:buChar char="•"/>
            </a:pPr>
            <a:r>
              <a:rPr lang="en-US"/>
              <a:t>A current or a former employee who may cause loss of money, reputation, hardware or software as an act of revenge. </a:t>
            </a:r>
            <a:endParaRPr/>
          </a:p>
          <a:p>
            <a:pPr indent="0" lvl="0" marL="0" rtl="0" algn="l">
              <a:lnSpc>
                <a:spcPct val="100000"/>
              </a:lnSpc>
              <a:spcBef>
                <a:spcPts val="1200"/>
              </a:spcBef>
              <a:spcAft>
                <a:spcPts val="0"/>
              </a:spcAft>
              <a:buClr>
                <a:schemeClr val="dk1"/>
              </a:buClr>
              <a:buSzPts val="2100"/>
              <a:buNone/>
            </a:pPr>
            <a:r>
              <a:rPr lang="en-US"/>
              <a:t>To mitigate the risks, security processes should be established, such as:</a:t>
            </a:r>
            <a:endParaRPr/>
          </a:p>
          <a:p>
            <a:pPr indent="-171450" lvl="1" marL="514350" rtl="0" algn="l">
              <a:lnSpc>
                <a:spcPct val="100000"/>
              </a:lnSpc>
              <a:spcBef>
                <a:spcPts val="600"/>
              </a:spcBef>
              <a:spcAft>
                <a:spcPts val="0"/>
              </a:spcAft>
              <a:buClr>
                <a:schemeClr val="dk1"/>
              </a:buClr>
              <a:buSzPts val="2000"/>
              <a:buChar char="•"/>
            </a:pPr>
            <a:r>
              <a:rPr lang="en-US"/>
              <a:t>Need to know principle </a:t>
            </a:r>
            <a:endParaRPr/>
          </a:p>
          <a:p>
            <a:pPr indent="-171450" lvl="1" marL="514350" rtl="0" algn="l">
              <a:lnSpc>
                <a:spcPct val="100000"/>
              </a:lnSpc>
              <a:spcBef>
                <a:spcPts val="600"/>
              </a:spcBef>
              <a:spcAft>
                <a:spcPts val="0"/>
              </a:spcAft>
              <a:buClr>
                <a:schemeClr val="dk1"/>
              </a:buClr>
              <a:buSzPts val="2000"/>
              <a:buChar char="•"/>
            </a:pPr>
            <a:r>
              <a:rPr lang="en-US"/>
              <a:t>Canceling former employees access </a:t>
            </a:r>
            <a:endParaRPr/>
          </a:p>
          <a:p>
            <a:pPr indent="-171450" lvl="1" marL="514350" rtl="0" algn="l">
              <a:lnSpc>
                <a:spcPct val="100000"/>
              </a:lnSpc>
              <a:spcBef>
                <a:spcPts val="600"/>
              </a:spcBef>
              <a:spcAft>
                <a:spcPts val="0"/>
              </a:spcAft>
              <a:buClr>
                <a:schemeClr val="dk1"/>
              </a:buClr>
              <a:buSzPts val="2000"/>
              <a:buChar char="•"/>
            </a:pPr>
            <a:r>
              <a:rPr lang="en-US"/>
              <a:t>Limiting current employees’ access </a:t>
            </a:r>
            <a:endParaRPr/>
          </a:p>
          <a:p>
            <a:pPr indent="-171450" lvl="1" marL="514350" rtl="0" algn="l">
              <a:lnSpc>
                <a:spcPct val="100000"/>
              </a:lnSpc>
              <a:spcBef>
                <a:spcPts val="600"/>
              </a:spcBef>
              <a:spcAft>
                <a:spcPts val="0"/>
              </a:spcAft>
              <a:buClr>
                <a:schemeClr val="dk1"/>
              </a:buClr>
              <a:buSzPts val="2000"/>
              <a:buChar char="•"/>
            </a:pPr>
            <a:r>
              <a:rPr lang="en-US"/>
              <a:t>Changing password periodically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3000"/>
              <a:t>A Case Study on Insider’s Threat</a:t>
            </a:r>
            <a:br>
              <a:rPr lang="en-US" sz="3000"/>
            </a:br>
            <a:r>
              <a:rPr b="1" i="0" lang="en-US" sz="3000" u="none" cap="none" strike="noStrike">
                <a:solidFill>
                  <a:srgbClr val="000000"/>
                </a:solidFill>
                <a:latin typeface="Calibri"/>
                <a:ea typeface="Calibri"/>
                <a:cs typeface="Calibri"/>
                <a:sym typeface="Calibri"/>
              </a:rPr>
              <a:t>Edward Snowden and the NSA Leaks (2013)</a:t>
            </a:r>
            <a:endParaRPr sz="3000">
              <a:latin typeface="Calibri"/>
              <a:ea typeface="Calibri"/>
              <a:cs typeface="Calibri"/>
              <a:sym typeface="Calibri"/>
            </a:endParaRPr>
          </a:p>
        </p:txBody>
      </p:sp>
      <p:sp>
        <p:nvSpPr>
          <p:cNvPr id="370" name="Google Shape;370;p46"/>
          <p:cNvSpPr txBox="1"/>
          <p:nvPr>
            <p:ph idx="1" type="body"/>
          </p:nvPr>
        </p:nvSpPr>
        <p:spPr>
          <a:xfrm>
            <a:off x="838200" y="1354162"/>
            <a:ext cx="10935410" cy="5294272"/>
          </a:xfrm>
          <a:prstGeom prst="rect">
            <a:avLst/>
          </a:prstGeom>
          <a:noFill/>
          <a:ln>
            <a:noFill/>
          </a:ln>
        </p:spPr>
        <p:txBody>
          <a:bodyPr anchorCtr="0" anchor="ctr" bIns="198375" lIns="0" spcFirstLastPara="1" rIns="0" wrap="square" tIns="1983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Edward Snowden was a former contractor for the National Security Agency (NSA) in the United States. </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Background:</a:t>
            </a:r>
            <a:r>
              <a:rPr b="0" i="0" lang="en-US" sz="1800" u="none" cap="none" strike="noStrike">
                <a:solidFill>
                  <a:srgbClr val="000000"/>
                </a:solidFill>
                <a:latin typeface="Calibri"/>
                <a:ea typeface="Calibri"/>
                <a:cs typeface="Calibri"/>
                <a:sym typeface="Calibri"/>
              </a:rPr>
              <a:t> Edward Snowden was employed by Booz Allen Hamilton</a:t>
            </a:r>
            <a:endParaRPr/>
          </a:p>
          <a:p>
            <a:pPr indent="-171450" lvl="1" marL="5143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Calibri"/>
                <a:ea typeface="Calibri"/>
                <a:cs typeface="Calibri"/>
                <a:sym typeface="Calibri"/>
              </a:rPr>
              <a:t>As a systems administrator, he had access to a vast amount of sensitive information due to his job responsibilities.</a:t>
            </a:r>
            <a:endParaRPr/>
          </a:p>
          <a:p>
            <a:pPr indent="-171450" lvl="1" marL="51435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Calibri"/>
                <a:ea typeface="Calibri"/>
                <a:cs typeface="Calibri"/>
                <a:sym typeface="Calibri"/>
              </a:rPr>
              <a:t> Concerned about what he perceived as excessive government surveillance and infringement on individuals' privacy Snowden decided to leak classified documents to journalists.</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Impact: </a:t>
            </a:r>
            <a:r>
              <a:rPr b="0" i="0" lang="en-US" sz="1800" u="none" cap="none" strike="noStrike">
                <a:solidFill>
                  <a:srgbClr val="000000"/>
                </a:solidFill>
                <a:latin typeface="Calibri"/>
                <a:ea typeface="Calibri"/>
                <a:cs typeface="Calibri"/>
                <a:sym typeface="Calibri"/>
              </a:rPr>
              <a:t>The Snowden leaks had significant repercussions:</a:t>
            </a:r>
            <a:endParaRPr/>
          </a:p>
          <a:p>
            <a:pPr indent="-114300" lvl="0" marL="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Calibri"/>
                <a:ea typeface="Calibri"/>
                <a:cs typeface="Calibri"/>
                <a:sym typeface="Calibri"/>
              </a:rPr>
              <a:t>Public Awareness and Debate: </a:t>
            </a:r>
            <a:endParaRPr/>
          </a:p>
          <a:p>
            <a:pPr indent="-114300" lvl="0" marL="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Calibri"/>
                <a:ea typeface="Calibri"/>
                <a:cs typeface="Calibri"/>
                <a:sym typeface="Calibri"/>
              </a:rPr>
              <a:t>Legal Changes</a:t>
            </a:r>
            <a:endParaRPr/>
          </a:p>
          <a:p>
            <a:pPr indent="-114300" lvl="0" marL="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Calibri"/>
                <a:ea typeface="Calibri"/>
                <a:cs typeface="Calibri"/>
                <a:sym typeface="Calibri"/>
              </a:rPr>
              <a:t>International Relations</a:t>
            </a:r>
            <a:endParaRPr/>
          </a:p>
          <a:p>
            <a:pPr indent="-114300" lvl="0" marL="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Calibri"/>
                <a:ea typeface="Calibri"/>
                <a:cs typeface="Calibri"/>
                <a:sym typeface="Calibri"/>
              </a:rPr>
              <a:t>Reform Efforts</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Lessons Learned: </a:t>
            </a:r>
            <a:r>
              <a:rPr b="0" i="0" lang="en-US" sz="1700" u="none" cap="none" strike="noStrike">
                <a:solidFill>
                  <a:srgbClr val="000000"/>
                </a:solidFill>
                <a:latin typeface="Calibri"/>
                <a:ea typeface="Calibri"/>
                <a:cs typeface="Calibri"/>
                <a:sym typeface="Calibri"/>
              </a:rPr>
              <a:t>The Edward Snowden case underscores the challenges posed by insider threats. </a:t>
            </a:r>
            <a:r>
              <a:rPr b="0" i="0" lang="en-US" sz="1600" u="none" cap="none" strike="noStrike">
                <a:solidFill>
                  <a:srgbClr val="000000"/>
                </a:solidFill>
                <a:latin typeface="Calibri"/>
                <a:ea typeface="Calibri"/>
                <a:cs typeface="Calibri"/>
                <a:sym typeface="Calibri"/>
              </a:rPr>
              <a:t>It highlights the need for organizations to implement robust security measures, including:</a:t>
            </a:r>
            <a:endParaRPr/>
          </a:p>
          <a:p>
            <a:pPr indent="-107950" lvl="1" marL="34290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Calibri"/>
                <a:ea typeface="Calibri"/>
                <a:cs typeface="Calibri"/>
                <a:sym typeface="Calibri"/>
              </a:rPr>
              <a:t>Access Controls</a:t>
            </a:r>
            <a:endParaRPr/>
          </a:p>
          <a:p>
            <a:pPr indent="-107950" lvl="1" marL="34290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Calibri"/>
                <a:ea typeface="Calibri"/>
                <a:cs typeface="Calibri"/>
                <a:sym typeface="Calibri"/>
              </a:rPr>
              <a:t>Monitoring </a:t>
            </a:r>
            <a:endParaRPr/>
          </a:p>
          <a:p>
            <a:pPr indent="-107950" lvl="1" marL="34290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Calibri"/>
                <a:ea typeface="Calibri"/>
                <a:cs typeface="Calibri"/>
                <a:sym typeface="Calibri"/>
              </a:rPr>
              <a:t>Whistleblower Mechanisms</a:t>
            </a:r>
            <a:endParaRPr/>
          </a:p>
          <a:p>
            <a:pPr indent="-107950" lvl="1" marL="342900" marR="0" rtl="0" algn="l">
              <a:lnSpc>
                <a:spcPct val="100000"/>
              </a:lnSpc>
              <a:spcBef>
                <a:spcPts val="0"/>
              </a:spcBef>
              <a:spcAft>
                <a:spcPts val="0"/>
              </a:spcAft>
              <a:buClr>
                <a:srgbClr val="000000"/>
              </a:buClr>
              <a:buSzPts val="1700"/>
              <a:buFont typeface="Arial"/>
              <a:buChar char="•"/>
            </a:pPr>
            <a:r>
              <a:rPr b="0" i="0" lang="en-US" sz="1700" u="none" cap="none" strike="noStrike">
                <a:solidFill>
                  <a:srgbClr val="000000"/>
                </a:solidFill>
                <a:latin typeface="Calibri"/>
                <a:ea typeface="Calibri"/>
                <a:cs typeface="Calibri"/>
                <a:sym typeface="Calibri"/>
              </a:rPr>
              <a:t>Data Loss Prevention</a:t>
            </a:r>
            <a:br>
              <a:rPr b="0" i="0" lang="en-US" sz="1700" u="none" cap="none" strike="noStrike">
                <a:solidFill>
                  <a:srgbClr val="000000"/>
                </a:solidFill>
                <a:latin typeface="Calibri"/>
                <a:ea typeface="Calibri"/>
                <a:cs typeface="Calibri"/>
                <a:sym typeface="Calibri"/>
              </a:rPr>
            </a:b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Penetration Testers</a:t>
            </a:r>
            <a:endParaRPr/>
          </a:p>
        </p:txBody>
      </p:sp>
      <p:sp>
        <p:nvSpPr>
          <p:cNvPr id="376" name="Google Shape;376;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200"/>
              <a:buChar char="•"/>
            </a:pPr>
            <a:r>
              <a:rPr lang="en-US" sz="2200"/>
              <a:t>Check security vulnerabilities of web-based applications, networks, and systems with the permission of that organization. </a:t>
            </a:r>
            <a:endParaRPr/>
          </a:p>
          <a:p>
            <a:pPr indent="-171450" lvl="0" marL="171450" rtl="0" algn="l">
              <a:lnSpc>
                <a:spcPct val="100000"/>
              </a:lnSpc>
              <a:spcBef>
                <a:spcPts val="1200"/>
              </a:spcBef>
              <a:spcAft>
                <a:spcPts val="0"/>
              </a:spcAft>
              <a:buClr>
                <a:schemeClr val="dk1"/>
              </a:buClr>
              <a:buSzPts val="2200"/>
              <a:buChar char="•"/>
            </a:pPr>
            <a:r>
              <a:rPr lang="en-US" sz="2200"/>
              <a:t>Could be a proactive way to find out vulnerabilities before they are exploited by a hacker.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Organized Crime </a:t>
            </a:r>
            <a:endParaRPr/>
          </a:p>
        </p:txBody>
      </p:sp>
      <p:sp>
        <p:nvSpPr>
          <p:cNvPr id="382" name="Google Shape;382;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200"/>
              <a:buChar char="•"/>
            </a:pPr>
            <a:r>
              <a:rPr lang="en-US" sz="2200"/>
              <a:t>A group of criminals that target victims to demand money, extort information. These groups may carry out for someone else who pays them to get confidential information, trade secrets or blueprints.</a:t>
            </a:r>
            <a:endParaRPr/>
          </a:p>
          <a:p>
            <a:pPr indent="-171450" lvl="0" marL="171450" rtl="0" algn="l">
              <a:lnSpc>
                <a:spcPct val="100000"/>
              </a:lnSpc>
              <a:spcBef>
                <a:spcPts val="600"/>
              </a:spcBef>
              <a:spcAft>
                <a:spcPts val="0"/>
              </a:spcAft>
              <a:buClr>
                <a:schemeClr val="dk1"/>
              </a:buClr>
              <a:buSzPts val="2200"/>
              <a:buChar char="•"/>
            </a:pPr>
            <a:r>
              <a:rPr lang="en-US" sz="2200"/>
              <a:t>Example: Ransomware attacks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Hacktivist</a:t>
            </a:r>
            <a:endParaRPr/>
          </a:p>
        </p:txBody>
      </p:sp>
      <p:sp>
        <p:nvSpPr>
          <p:cNvPr id="388" name="Google Shape;388;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An individual or a group that carries out cyberattack to draw attention to humanitarian or global problems such as global climate, freedom of speech, etc. </a:t>
            </a:r>
            <a:endParaRPr/>
          </a:p>
          <a:p>
            <a:pPr indent="-171450" lvl="0" marL="171450" rtl="0" algn="l">
              <a:lnSpc>
                <a:spcPct val="100000"/>
              </a:lnSpc>
              <a:spcBef>
                <a:spcPts val="600"/>
              </a:spcBef>
              <a:spcAft>
                <a:spcPts val="0"/>
              </a:spcAft>
              <a:buClr>
                <a:schemeClr val="dk1"/>
              </a:buClr>
              <a:buSzPts val="2100"/>
              <a:buChar char="•"/>
            </a:pPr>
            <a:r>
              <a:rPr lang="en-US"/>
              <a:t>Examples: </a:t>
            </a:r>
            <a:endParaRPr/>
          </a:p>
          <a:p>
            <a:pPr indent="-171450" lvl="1" marL="514350" rtl="0" algn="l">
              <a:lnSpc>
                <a:spcPct val="100000"/>
              </a:lnSpc>
              <a:spcBef>
                <a:spcPts val="600"/>
              </a:spcBef>
              <a:spcAft>
                <a:spcPts val="0"/>
              </a:spcAft>
              <a:buClr>
                <a:schemeClr val="dk1"/>
              </a:buClr>
              <a:buSzPts val="2100"/>
              <a:buChar char="•"/>
            </a:pPr>
            <a:r>
              <a:rPr lang="en-US" sz="2100"/>
              <a:t>Anonymous, conducted cyberattack to protest internet cut for Julian Assange. </a:t>
            </a:r>
            <a:endParaRPr/>
          </a:p>
          <a:p>
            <a:pPr indent="-171450" lvl="1" marL="514350" rtl="0" algn="l">
              <a:lnSpc>
                <a:spcPct val="100000"/>
              </a:lnSpc>
              <a:spcBef>
                <a:spcPts val="600"/>
              </a:spcBef>
              <a:spcAft>
                <a:spcPts val="0"/>
              </a:spcAft>
              <a:buClr>
                <a:schemeClr val="dk1"/>
              </a:buClr>
              <a:buSzPts val="2100"/>
              <a:buChar char="•"/>
            </a:pPr>
            <a:r>
              <a:rPr lang="en-US" sz="2100"/>
              <a:t>Telecomix provided Internet access using landlines to avoid state blockages of broadband networks during the Egyptian Revolution of 2011.</a:t>
            </a:r>
            <a:endParaRPr/>
          </a:p>
          <a:p>
            <a:pPr indent="-171450" lvl="1" marL="514350" rtl="0" algn="l">
              <a:lnSpc>
                <a:spcPct val="100000"/>
              </a:lnSpc>
              <a:spcBef>
                <a:spcPts val="600"/>
              </a:spcBef>
              <a:spcAft>
                <a:spcPts val="0"/>
              </a:spcAft>
              <a:buClr>
                <a:schemeClr val="dk1"/>
              </a:buClr>
              <a:buSzPts val="2100"/>
              <a:buChar char="•"/>
            </a:pPr>
            <a:r>
              <a:rPr lang="en-US" sz="2100"/>
              <a:t>LulzSec defaced PBS website and inserted a page included the title "FREE BRADLEY MANNING”.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Outline</a:t>
            </a:r>
            <a:endParaRPr/>
          </a:p>
        </p:txBody>
      </p:sp>
      <p:sp>
        <p:nvSpPr>
          <p:cNvPr id="93" name="Google Shape;9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Evolution of cyber</a:t>
            </a:r>
            <a:endParaRPr/>
          </a:p>
          <a:p>
            <a:pPr indent="-171450" lvl="0" marL="171450" rtl="0" algn="l">
              <a:lnSpc>
                <a:spcPct val="100000"/>
              </a:lnSpc>
              <a:spcBef>
                <a:spcPts val="600"/>
              </a:spcBef>
              <a:spcAft>
                <a:spcPts val="0"/>
              </a:spcAft>
              <a:buClr>
                <a:schemeClr val="dk1"/>
              </a:buClr>
              <a:buSzPts val="2100"/>
              <a:buChar char="•"/>
            </a:pPr>
            <a:r>
              <a:rPr lang="en-US"/>
              <a:t>Principles of cybersecurity</a:t>
            </a:r>
            <a:endParaRPr/>
          </a:p>
          <a:p>
            <a:pPr indent="-171450" lvl="0" marL="171450" rtl="0" algn="l">
              <a:lnSpc>
                <a:spcPct val="100000"/>
              </a:lnSpc>
              <a:spcBef>
                <a:spcPts val="600"/>
              </a:spcBef>
              <a:spcAft>
                <a:spcPts val="0"/>
              </a:spcAft>
              <a:buClr>
                <a:schemeClr val="dk1"/>
              </a:buClr>
              <a:buSzPts val="2100"/>
              <a:buChar char="•"/>
            </a:pPr>
            <a:r>
              <a:rPr lang="en-US"/>
              <a:t>Related concepts of cyber vulnerabilities, actors, and threats</a:t>
            </a:r>
            <a:endParaRPr/>
          </a:p>
          <a:p>
            <a:pPr indent="-171450" lvl="0" marL="171450" rtl="0" algn="l">
              <a:lnSpc>
                <a:spcPct val="100000"/>
              </a:lnSpc>
              <a:spcBef>
                <a:spcPts val="600"/>
              </a:spcBef>
              <a:spcAft>
                <a:spcPts val="0"/>
              </a:spcAft>
              <a:buClr>
                <a:schemeClr val="dk1"/>
              </a:buClr>
              <a:buSzPts val="2100"/>
              <a:buChar char="•"/>
            </a:pPr>
            <a:r>
              <a:rPr lang="en-US"/>
              <a:t>Cyber threat examples</a:t>
            </a:r>
            <a:endParaRPr/>
          </a:p>
          <a:p>
            <a:pPr indent="-171450" lvl="0" marL="171450" rtl="0" algn="l">
              <a:lnSpc>
                <a:spcPct val="100000"/>
              </a:lnSpc>
              <a:spcBef>
                <a:spcPts val="600"/>
              </a:spcBef>
              <a:spcAft>
                <a:spcPts val="0"/>
              </a:spcAft>
              <a:buClr>
                <a:schemeClr val="dk1"/>
              </a:buClr>
              <a:buSzPts val="2100"/>
              <a:buChar char="•"/>
            </a:pPr>
            <a:r>
              <a:rPr lang="en-US"/>
              <a:t>Countermeasures</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Cyber-Terrorists</a:t>
            </a:r>
            <a:endParaRPr/>
          </a:p>
        </p:txBody>
      </p:sp>
      <p:sp>
        <p:nvSpPr>
          <p:cNvPr id="394" name="Google Shape;394;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Group of hackers organize cyberattack to cause alarm, fear, or panic with a political ideology. </a:t>
            </a:r>
            <a:endParaRPr/>
          </a:p>
          <a:p>
            <a:pPr indent="-171450" lvl="0" marL="171450" rtl="0" algn="l">
              <a:lnSpc>
                <a:spcPct val="100000"/>
              </a:lnSpc>
              <a:spcBef>
                <a:spcPts val="1200"/>
              </a:spcBef>
              <a:spcAft>
                <a:spcPts val="0"/>
              </a:spcAft>
              <a:buClr>
                <a:schemeClr val="dk1"/>
              </a:buClr>
              <a:buSzPts val="2100"/>
              <a:buChar char="•"/>
            </a:pPr>
            <a:r>
              <a:rPr lang="en-US"/>
              <a:t>Attacks aim more severe and permanent damage than hacktivism.</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Competitors</a:t>
            </a:r>
            <a:endParaRPr/>
          </a:p>
        </p:txBody>
      </p:sp>
      <p:sp>
        <p:nvSpPr>
          <p:cNvPr id="401" name="Google Shape;40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200"/>
              <a:buChar char="•"/>
            </a:pPr>
            <a:r>
              <a:rPr lang="en-US" sz="2200"/>
              <a:t>Can be the sponsor of a cyberattack. </a:t>
            </a:r>
            <a:endParaRPr/>
          </a:p>
          <a:p>
            <a:pPr indent="-171450" lvl="0" marL="171450" rtl="0" algn="l">
              <a:lnSpc>
                <a:spcPct val="100000"/>
              </a:lnSpc>
              <a:spcBef>
                <a:spcPts val="1200"/>
              </a:spcBef>
              <a:spcAft>
                <a:spcPts val="0"/>
              </a:spcAft>
              <a:buClr>
                <a:schemeClr val="dk1"/>
              </a:buClr>
              <a:buSzPts val="2200"/>
              <a:buChar char="•"/>
            </a:pPr>
            <a:r>
              <a:rPr lang="en-US" sz="2200"/>
              <a:t>Could get competitive advantage of hacking other firms or slow down their service. </a:t>
            </a:r>
            <a:endParaRPr sz="2200"/>
          </a:p>
          <a:p>
            <a:pPr indent="-44450" lvl="1" marL="514350" rtl="0" algn="l">
              <a:lnSpc>
                <a:spcPct val="100000"/>
              </a:lnSpc>
              <a:spcBef>
                <a:spcPts val="1200"/>
              </a:spcBef>
              <a:spcAft>
                <a:spcPts val="0"/>
              </a:spcAft>
              <a:buClr>
                <a:schemeClr val="dk1"/>
              </a:buClr>
              <a:buSzPts val="20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Law Enforcement</a:t>
            </a:r>
            <a:endParaRPr/>
          </a:p>
        </p:txBody>
      </p:sp>
      <p:sp>
        <p:nvSpPr>
          <p:cNvPr id="407" name="Google Shape;407;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Organizations that monitor cybercrimes.</a:t>
            </a:r>
            <a:endParaRPr/>
          </a:p>
          <a:p>
            <a:pPr indent="-171450" lvl="0" marL="171450" rtl="0" algn="l">
              <a:lnSpc>
                <a:spcPct val="100000"/>
              </a:lnSpc>
              <a:spcBef>
                <a:spcPts val="600"/>
              </a:spcBef>
              <a:spcAft>
                <a:spcPts val="0"/>
              </a:spcAft>
              <a:buClr>
                <a:schemeClr val="dk1"/>
              </a:buClr>
              <a:buSzPts val="2100"/>
              <a:buChar char="•"/>
            </a:pPr>
            <a:r>
              <a:rPr lang="en-US"/>
              <a:t>Ex: INTERPOL, NSA,</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Actors: Nation States</a:t>
            </a:r>
            <a:endParaRPr/>
          </a:p>
        </p:txBody>
      </p:sp>
      <p:sp>
        <p:nvSpPr>
          <p:cNvPr id="414" name="Google Shape;414;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An attack carried out by state-sponsored hackers.</a:t>
            </a:r>
            <a:endParaRPr/>
          </a:p>
          <a:p>
            <a:pPr indent="-171450" lvl="0" marL="171450" rtl="0" algn="l">
              <a:lnSpc>
                <a:spcPct val="100000"/>
              </a:lnSpc>
              <a:spcBef>
                <a:spcPts val="600"/>
              </a:spcBef>
              <a:spcAft>
                <a:spcPts val="0"/>
              </a:spcAft>
              <a:buClr>
                <a:schemeClr val="dk1"/>
              </a:buClr>
              <a:buSzPts val="2100"/>
              <a:buChar char="•"/>
            </a:pPr>
            <a:r>
              <a:rPr lang="en-US"/>
              <a:t>Important actor: USA, Russia, China, Israel</a:t>
            </a:r>
            <a:endParaRPr/>
          </a:p>
          <a:p>
            <a:pPr indent="-171450" lvl="0" marL="171450" rtl="0" algn="l">
              <a:lnSpc>
                <a:spcPct val="100000"/>
              </a:lnSpc>
              <a:spcBef>
                <a:spcPts val="600"/>
              </a:spcBef>
              <a:spcAft>
                <a:spcPts val="0"/>
              </a:spcAft>
              <a:buClr>
                <a:schemeClr val="dk1"/>
              </a:buClr>
              <a:buSzPts val="2100"/>
              <a:buChar char="•"/>
            </a:pPr>
            <a:r>
              <a:rPr lang="en-US"/>
              <a:t>Example:</a:t>
            </a:r>
            <a:endParaRPr/>
          </a:p>
          <a:p>
            <a:pPr indent="-171450" lvl="1" marL="514350" rtl="0" algn="l">
              <a:lnSpc>
                <a:spcPct val="100000"/>
              </a:lnSpc>
              <a:spcBef>
                <a:spcPts val="600"/>
              </a:spcBef>
              <a:spcAft>
                <a:spcPts val="0"/>
              </a:spcAft>
              <a:buClr>
                <a:schemeClr val="dk1"/>
              </a:buClr>
              <a:buSzPts val="2000"/>
              <a:buChar char="•"/>
            </a:pPr>
            <a:r>
              <a:rPr lang="en-US"/>
              <a:t>Russians carried out a cyberattack to Georgia due to conflict between Russia and Georgia government. (DDoS attack to Georgian president’s website, 2008)</a:t>
            </a:r>
            <a:endParaRPr/>
          </a:p>
          <a:p>
            <a:pPr indent="-44450" lvl="1" marL="514350" rtl="0" algn="l">
              <a:lnSpc>
                <a:spcPct val="100000"/>
              </a:lnSpc>
              <a:spcBef>
                <a:spcPts val="600"/>
              </a:spcBef>
              <a:spcAft>
                <a:spcPts val="0"/>
              </a:spcAft>
              <a:buClr>
                <a:schemeClr val="dk1"/>
              </a:buClr>
              <a:buSzPts val="2000"/>
              <a:buNone/>
            </a:pPr>
            <a:r>
              <a:t/>
            </a:r>
            <a:endParaRPr/>
          </a:p>
          <a:p>
            <a:pPr indent="-44450" lvl="1" marL="514350" rtl="0" algn="l">
              <a:lnSpc>
                <a:spcPct val="100000"/>
              </a:lnSpc>
              <a:spcBef>
                <a:spcPts val="600"/>
              </a:spcBef>
              <a:spcAft>
                <a:spcPts val="0"/>
              </a:spcAft>
              <a:buClr>
                <a:schemeClr val="dk1"/>
              </a:buClr>
              <a:buSzPts val="20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Security Processes</a:t>
            </a:r>
            <a:endParaRPr/>
          </a:p>
        </p:txBody>
      </p:sp>
      <p:sp>
        <p:nvSpPr>
          <p:cNvPr id="421" name="Google Shape;421;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Principle of least privilege   </a:t>
            </a:r>
            <a:endParaRPr/>
          </a:p>
          <a:p>
            <a:pPr indent="-171450" lvl="0" marL="171450" rtl="0" algn="l">
              <a:lnSpc>
                <a:spcPct val="100000"/>
              </a:lnSpc>
              <a:spcBef>
                <a:spcPts val="600"/>
              </a:spcBef>
              <a:spcAft>
                <a:spcPts val="0"/>
              </a:spcAft>
              <a:buClr>
                <a:schemeClr val="dk1"/>
              </a:buClr>
              <a:buSzPts val="2100"/>
              <a:buChar char="•"/>
            </a:pPr>
            <a:r>
              <a:rPr lang="en-US"/>
              <a:t>Continuously monitoring the end-points</a:t>
            </a:r>
            <a:endParaRPr/>
          </a:p>
          <a:p>
            <a:pPr indent="-171450" lvl="0" marL="171450" rtl="0" algn="l">
              <a:lnSpc>
                <a:spcPct val="100000"/>
              </a:lnSpc>
              <a:spcBef>
                <a:spcPts val="600"/>
              </a:spcBef>
              <a:spcAft>
                <a:spcPts val="0"/>
              </a:spcAft>
              <a:buClr>
                <a:schemeClr val="dk1"/>
              </a:buClr>
              <a:buSzPts val="2100"/>
              <a:buChar char="•"/>
            </a:pPr>
            <a:r>
              <a:rPr lang="en-US"/>
              <a:t>Risk analysis</a:t>
            </a:r>
            <a:endParaRPr/>
          </a:p>
          <a:p>
            <a:pPr indent="-171450" lvl="0" marL="171450" rtl="0" algn="l">
              <a:lnSpc>
                <a:spcPct val="100000"/>
              </a:lnSpc>
              <a:spcBef>
                <a:spcPts val="600"/>
              </a:spcBef>
              <a:spcAft>
                <a:spcPts val="0"/>
              </a:spcAft>
              <a:buClr>
                <a:schemeClr val="dk1"/>
              </a:buClr>
              <a:buSzPts val="2100"/>
              <a:buChar char="•"/>
            </a:pPr>
            <a:r>
              <a:rPr lang="en-US"/>
              <a:t>Defense in depth </a:t>
            </a:r>
            <a:endParaRPr/>
          </a:p>
          <a:p>
            <a:pPr indent="-171450" lvl="0" marL="171450" rtl="0" algn="l">
              <a:lnSpc>
                <a:spcPct val="100000"/>
              </a:lnSpc>
              <a:spcBef>
                <a:spcPts val="600"/>
              </a:spcBef>
              <a:spcAft>
                <a:spcPts val="0"/>
              </a:spcAft>
              <a:buClr>
                <a:schemeClr val="dk1"/>
              </a:buClr>
              <a:buSzPts val="2100"/>
              <a:buChar char="•"/>
            </a:pPr>
            <a:r>
              <a:rPr lang="en-US"/>
              <a:t>Content filtering</a:t>
            </a:r>
            <a:endParaRPr/>
          </a:p>
          <a:p>
            <a:pPr indent="-171450" lvl="0" marL="171450" rtl="0" algn="l">
              <a:lnSpc>
                <a:spcPct val="100000"/>
              </a:lnSpc>
              <a:spcBef>
                <a:spcPts val="600"/>
              </a:spcBef>
              <a:spcAft>
                <a:spcPts val="0"/>
              </a:spcAft>
              <a:buClr>
                <a:schemeClr val="dk1"/>
              </a:buClr>
              <a:buSzPts val="2100"/>
              <a:buChar char="•"/>
            </a:pPr>
            <a:r>
              <a:rPr lang="en-US"/>
              <a:t>Employee training</a:t>
            </a:r>
            <a:endParaRPr/>
          </a:p>
          <a:p>
            <a:pPr indent="-171450" lvl="0" marL="171450" rtl="0" algn="l">
              <a:lnSpc>
                <a:spcPct val="100000"/>
              </a:lnSpc>
              <a:spcBef>
                <a:spcPts val="600"/>
              </a:spcBef>
              <a:spcAft>
                <a:spcPts val="0"/>
              </a:spcAft>
              <a:buClr>
                <a:schemeClr val="dk1"/>
              </a:buClr>
              <a:buSzPts val="2100"/>
              <a:buChar char="•"/>
            </a:pPr>
            <a:r>
              <a:rPr lang="en-US"/>
              <a:t>Set up a respond mechanism</a:t>
            </a:r>
            <a:endParaRPr/>
          </a:p>
          <a:p>
            <a:pPr indent="-171450" lvl="0" marL="171450" rtl="0" algn="l">
              <a:lnSpc>
                <a:spcPct val="100000"/>
              </a:lnSpc>
              <a:spcBef>
                <a:spcPts val="600"/>
              </a:spcBef>
              <a:spcAft>
                <a:spcPts val="0"/>
              </a:spcAft>
              <a:buClr>
                <a:schemeClr val="dk1"/>
              </a:buClr>
              <a:buSzPts val="2100"/>
              <a:buChar char="•"/>
            </a:pPr>
            <a:r>
              <a:rPr lang="en-US"/>
              <a:t>Pen testers or bounty hackers</a:t>
            </a:r>
            <a:endParaRPr/>
          </a:p>
          <a:p>
            <a:pPr indent="-171450" lvl="0" marL="171450" rtl="0" algn="l">
              <a:lnSpc>
                <a:spcPct val="100000"/>
              </a:lnSpc>
              <a:spcBef>
                <a:spcPts val="600"/>
              </a:spcBef>
              <a:spcAft>
                <a:spcPts val="0"/>
              </a:spcAft>
              <a:buClr>
                <a:schemeClr val="dk1"/>
              </a:buClr>
              <a:buSzPts val="2100"/>
              <a:buChar char="•"/>
            </a:pPr>
            <a:r>
              <a:rPr lang="en-US"/>
              <a:t>Watch the alerts</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Example of Technology-Based Vulnerability: Zer0-Day Vulnerabilities</a:t>
            </a:r>
            <a:endParaRPr/>
          </a:p>
        </p:txBody>
      </p:sp>
      <p:sp>
        <p:nvSpPr>
          <p:cNvPr id="428" name="Google Shape;428;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Zer0-day vulnerability: </a:t>
            </a:r>
            <a:r>
              <a:rPr lang="en-US"/>
              <a:t>it refers to a flaw in a program that is unknown to producer. </a:t>
            </a:r>
            <a:endParaRPr/>
          </a:p>
          <a:p>
            <a:pPr indent="-171450" lvl="0" marL="171450" rtl="0" algn="l">
              <a:lnSpc>
                <a:spcPct val="100000"/>
              </a:lnSpc>
              <a:spcBef>
                <a:spcPts val="1200"/>
              </a:spcBef>
              <a:spcAft>
                <a:spcPts val="0"/>
              </a:spcAft>
              <a:buClr>
                <a:schemeClr val="dk1"/>
              </a:buClr>
              <a:buSzPts val="2100"/>
              <a:buChar char="•"/>
            </a:pPr>
            <a:r>
              <a:rPr b="1" lang="en-US"/>
              <a:t>Zer0-day attack: </a:t>
            </a:r>
            <a:r>
              <a:rPr lang="en-US"/>
              <a:t>vulnerabilities of a software resolved by releasing updates or patches by the producer firm. A firewall or antivirus program can only stop attacks what it is designed for. A zer0-day attack is that exploits a vulnerability that is not discovered yet by a firewall or antivirus program. Therefore, software update or patches are very important to keep the cyber security.  </a:t>
            </a:r>
            <a:endParaRPr/>
          </a:p>
          <a:p>
            <a:pPr indent="0" lvl="0" marL="0" rtl="0" algn="l">
              <a:lnSpc>
                <a:spcPct val="100000"/>
              </a:lnSpc>
              <a:spcBef>
                <a:spcPts val="1200"/>
              </a:spcBef>
              <a:spcAft>
                <a:spcPts val="0"/>
              </a:spcAft>
              <a:buClr>
                <a:schemeClr val="dk1"/>
              </a:buClr>
              <a:buSzPts val="21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6"/>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Cyber Threats</a:t>
            </a:r>
            <a:endParaRPr/>
          </a:p>
        </p:txBody>
      </p:sp>
      <p:sp>
        <p:nvSpPr>
          <p:cNvPr id="434" name="Google Shape;434;p56"/>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1800"/>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5</a:t>
            </a:r>
            <a:endParaRPr/>
          </a:p>
        </p:txBody>
      </p:sp>
      <p:sp>
        <p:nvSpPr>
          <p:cNvPr id="440" name="Google Shape;440;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Name your top two security concerns when using the internet.</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Threat</a:t>
            </a:r>
            <a:endParaRPr/>
          </a:p>
        </p:txBody>
      </p:sp>
      <p:sp>
        <p:nvSpPr>
          <p:cNvPr id="446" name="Google Shape;446;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Generic description: </a:t>
            </a:r>
            <a:r>
              <a:rPr lang="en-US"/>
              <a:t>circumstance with the potential to adversely impact operations (including mission, functions, image, or reputation), organizational assets, individuals, other organizations</a:t>
            </a:r>
            <a:endParaRPr/>
          </a:p>
          <a:p>
            <a:pPr indent="-171450" lvl="0" marL="171450" rtl="0" algn="l">
              <a:lnSpc>
                <a:spcPct val="100000"/>
              </a:lnSpc>
              <a:spcBef>
                <a:spcPts val="1200"/>
              </a:spcBef>
              <a:spcAft>
                <a:spcPts val="0"/>
              </a:spcAft>
              <a:buClr>
                <a:schemeClr val="dk1"/>
              </a:buClr>
              <a:buSzPts val="2100"/>
              <a:buChar char="•"/>
            </a:pPr>
            <a:r>
              <a:rPr b="1" lang="en-US"/>
              <a:t>In the context of cybersecurity: </a:t>
            </a:r>
            <a:r>
              <a:rPr lang="en-US"/>
              <a:t>circumstance with the potential to adversely impact confidentiality, integrity, and availability of information</a:t>
            </a:r>
            <a:endParaRPr/>
          </a:p>
          <a:p>
            <a:pPr indent="-171450" lvl="0" marL="171450" rtl="0" algn="l">
              <a:lnSpc>
                <a:spcPct val="100000"/>
              </a:lnSpc>
              <a:spcBef>
                <a:spcPts val="1200"/>
              </a:spcBef>
              <a:spcAft>
                <a:spcPts val="0"/>
              </a:spcAft>
              <a:buClr>
                <a:schemeClr val="dk1"/>
              </a:buClr>
              <a:buSzPts val="2100"/>
              <a:buChar char="•"/>
            </a:pPr>
            <a:r>
              <a:rPr b="1" lang="en-US"/>
              <a:t>In the military context: </a:t>
            </a:r>
            <a:r>
              <a:rPr lang="en-US"/>
              <a:t>Threat= capability x intent </a:t>
            </a:r>
            <a:endParaRPr/>
          </a:p>
          <a:p>
            <a:pPr indent="-171450" lvl="0" marL="171450" rtl="0" algn="l">
              <a:lnSpc>
                <a:spcPct val="100000"/>
              </a:lnSpc>
              <a:spcBef>
                <a:spcPts val="1200"/>
              </a:spcBef>
              <a:spcAft>
                <a:spcPts val="0"/>
              </a:spcAft>
              <a:buClr>
                <a:schemeClr val="dk1"/>
              </a:buClr>
              <a:buSzPts val="2100"/>
              <a:buChar char="•"/>
            </a:pPr>
            <a:r>
              <a:rPr b="1" lang="en-US"/>
              <a:t>Example: </a:t>
            </a:r>
            <a:r>
              <a:rPr lang="en-US"/>
              <a:t>for an aircraft, intent is anticipated with the flight pattern or situation of its active sensors (trackers) and capability is its payload.</a:t>
            </a:r>
            <a:endParaRPr/>
          </a:p>
          <a:p>
            <a:pPr indent="-44450" lvl="1" marL="514350" rtl="0" algn="l">
              <a:lnSpc>
                <a:spcPct val="100000"/>
              </a:lnSpc>
              <a:spcBef>
                <a:spcPts val="600"/>
              </a:spcBef>
              <a:spcAft>
                <a:spcPts val="0"/>
              </a:spcAft>
              <a:buClr>
                <a:schemeClr val="dk1"/>
              </a:buClr>
              <a:buSzPts val="20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Threat Taxonomy</a:t>
            </a:r>
            <a:endParaRPr/>
          </a:p>
        </p:txBody>
      </p:sp>
      <p:sp>
        <p:nvSpPr>
          <p:cNvPr id="452" name="Google Shape;452;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Threats from:</a:t>
            </a:r>
            <a:endParaRPr/>
          </a:p>
          <a:p>
            <a:pPr indent="-171450" lvl="1" marL="514350" rtl="0" algn="l">
              <a:lnSpc>
                <a:spcPct val="100000"/>
              </a:lnSpc>
              <a:spcBef>
                <a:spcPts val="1200"/>
              </a:spcBef>
              <a:spcAft>
                <a:spcPts val="0"/>
              </a:spcAft>
              <a:buClr>
                <a:schemeClr val="dk1"/>
              </a:buClr>
              <a:buSzPts val="2100"/>
              <a:buChar char="•"/>
            </a:pPr>
            <a:r>
              <a:rPr b="1" lang="en-US" sz="2100"/>
              <a:t>Human:</a:t>
            </a:r>
            <a:r>
              <a:rPr lang="en-US" sz="2100"/>
              <a:t> </a:t>
            </a:r>
            <a:endParaRPr/>
          </a:p>
          <a:p>
            <a:pPr indent="-171450" lvl="2" marL="857250" rtl="0" algn="l">
              <a:lnSpc>
                <a:spcPct val="100000"/>
              </a:lnSpc>
              <a:spcBef>
                <a:spcPts val="1200"/>
              </a:spcBef>
              <a:spcAft>
                <a:spcPts val="0"/>
              </a:spcAft>
              <a:buClr>
                <a:schemeClr val="dk1"/>
              </a:buClr>
              <a:buSzPts val="2100"/>
              <a:buChar char="•"/>
            </a:pPr>
            <a:r>
              <a:rPr lang="en-US" sz="2100"/>
              <a:t>intentional or </a:t>
            </a:r>
            <a:endParaRPr/>
          </a:p>
          <a:p>
            <a:pPr indent="-171450" lvl="2" marL="857250" rtl="0" algn="l">
              <a:lnSpc>
                <a:spcPct val="100000"/>
              </a:lnSpc>
              <a:spcBef>
                <a:spcPts val="1200"/>
              </a:spcBef>
              <a:spcAft>
                <a:spcPts val="0"/>
              </a:spcAft>
              <a:buClr>
                <a:schemeClr val="dk1"/>
              </a:buClr>
              <a:buSzPts val="2100"/>
              <a:buChar char="•"/>
            </a:pPr>
            <a:r>
              <a:rPr lang="en-US" sz="2100"/>
              <a:t>unintentional</a:t>
            </a:r>
            <a:endParaRPr/>
          </a:p>
          <a:p>
            <a:pPr indent="-171450" lvl="1" marL="514350" rtl="0" algn="l">
              <a:lnSpc>
                <a:spcPct val="100000"/>
              </a:lnSpc>
              <a:spcBef>
                <a:spcPts val="1200"/>
              </a:spcBef>
              <a:spcAft>
                <a:spcPts val="0"/>
              </a:spcAft>
              <a:buClr>
                <a:schemeClr val="dk1"/>
              </a:buClr>
              <a:buSzPts val="2100"/>
              <a:buChar char="•"/>
            </a:pPr>
            <a:r>
              <a:rPr b="1" lang="en-US" sz="2100"/>
              <a:t>Natural Disasters</a:t>
            </a:r>
            <a:endParaRPr b="1" sz="2100"/>
          </a:p>
          <a:p>
            <a:pPr indent="-171450" lvl="1" marL="514350" rtl="0" algn="l">
              <a:lnSpc>
                <a:spcPct val="100000"/>
              </a:lnSpc>
              <a:spcBef>
                <a:spcPts val="1200"/>
              </a:spcBef>
              <a:spcAft>
                <a:spcPts val="0"/>
              </a:spcAft>
              <a:buClr>
                <a:schemeClr val="dk1"/>
              </a:buClr>
              <a:buSzPts val="2100"/>
              <a:buChar char="•"/>
            </a:pPr>
            <a:r>
              <a:rPr b="1" lang="en-US" sz="2100"/>
              <a:t>System Failures</a:t>
            </a:r>
            <a:endParaRPr b="1" sz="2100"/>
          </a:p>
          <a:p>
            <a:pPr indent="-44450" lvl="1" marL="514350" rtl="0" algn="l">
              <a:lnSpc>
                <a:spcPct val="100000"/>
              </a:lnSpc>
              <a:spcBef>
                <a:spcPts val="0"/>
              </a:spcBef>
              <a:spcAft>
                <a:spcPts val="0"/>
              </a:spcAft>
              <a:buClr>
                <a:schemeClr val="dk1"/>
              </a:buClr>
              <a:buSzPts val="2000"/>
              <a:buNone/>
            </a:pPr>
            <a:r>
              <a:t/>
            </a:r>
            <a:endParaRPr/>
          </a:p>
          <a:p>
            <a:pPr indent="-44450" lvl="1" marL="514350" rtl="0" algn="l">
              <a:lnSpc>
                <a:spcPct val="100000"/>
              </a:lnSpc>
              <a:spcBef>
                <a:spcPts val="0"/>
              </a:spcBef>
              <a:spcAft>
                <a:spcPts val="0"/>
              </a:spcAft>
              <a:buClr>
                <a:schemeClr val="dk1"/>
              </a:buClr>
              <a:buSzPts val="2000"/>
              <a:buNone/>
            </a:pPr>
            <a:r>
              <a:t/>
            </a:r>
            <a:endParaRPr/>
          </a:p>
          <a:p>
            <a:pPr indent="0" lvl="1" marL="342900" rtl="0" algn="l">
              <a:lnSpc>
                <a:spcPct val="100000"/>
              </a:lnSpc>
              <a:spcBef>
                <a:spcPts val="0"/>
              </a:spcBef>
              <a:spcAft>
                <a:spcPts val="0"/>
              </a:spcAft>
              <a:buClr>
                <a:schemeClr val="dk1"/>
              </a:buClr>
              <a:buSzPts val="2000"/>
              <a:buNone/>
            </a:pPr>
            <a:r>
              <a:t/>
            </a:r>
            <a:endParaRPr/>
          </a:p>
          <a:p>
            <a:pPr indent="-44450" lvl="1" marL="514350" rtl="0" algn="l">
              <a:lnSpc>
                <a:spcPct val="100000"/>
              </a:lnSpc>
              <a:spcBef>
                <a:spcPts val="0"/>
              </a:spcBef>
              <a:spcAft>
                <a:spcPts val="0"/>
              </a:spcAft>
              <a:buClr>
                <a:schemeClr val="dk1"/>
              </a:buClr>
              <a:buSzPts val="2000"/>
              <a:buNone/>
            </a:pPr>
            <a:r>
              <a:t/>
            </a:r>
            <a:endParaRPr/>
          </a:p>
          <a:p>
            <a:pPr indent="0" lvl="0" marL="0" rtl="0" algn="l">
              <a:lnSpc>
                <a:spcPct val="100000"/>
              </a:lnSpc>
              <a:spcBef>
                <a:spcPts val="0"/>
              </a:spcBef>
              <a:spcAft>
                <a:spcPts val="0"/>
              </a:spcAft>
              <a:buClr>
                <a:schemeClr val="dk1"/>
              </a:buClr>
              <a:buSzPts val="2100"/>
              <a:buNone/>
            </a:pPr>
            <a:r>
              <a:rPr lang="en-US"/>
              <a:t>(Adapted from ENISA Threat Taxonomy, 2016)</a:t>
            </a:r>
            <a:endParaRPr/>
          </a:p>
          <a:p>
            <a:pPr indent="0" lvl="0" marL="0" rtl="0" algn="l">
              <a:lnSpc>
                <a:spcPct val="100000"/>
              </a:lnSpc>
              <a:spcBef>
                <a:spcPts val="0"/>
              </a:spcBef>
              <a:spcAft>
                <a:spcPts val="0"/>
              </a:spcAft>
              <a:buClr>
                <a:schemeClr val="dk1"/>
              </a:buClr>
              <a:buSzPts val="21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Evolution of Cyber</a:t>
            </a:r>
            <a:endParaRPr/>
          </a:p>
        </p:txBody>
      </p:sp>
      <p:sp>
        <p:nvSpPr>
          <p:cNvPr id="100" name="Google Shape;100;p6"/>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1800"/>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Human Threats-Intentional</a:t>
            </a:r>
            <a:endParaRPr/>
          </a:p>
        </p:txBody>
      </p:sp>
      <p:sp>
        <p:nvSpPr>
          <p:cNvPr id="458" name="Google Shape;458;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Physical attacks: </a:t>
            </a:r>
            <a:r>
              <a:rPr lang="en-US"/>
              <a:t>sabotage, theft, vandalism, information leak, or terrorist attack</a:t>
            </a:r>
            <a:endParaRPr/>
          </a:p>
          <a:p>
            <a:pPr indent="0" lvl="0" marL="0" rtl="0" algn="l">
              <a:lnSpc>
                <a:spcPct val="100000"/>
              </a:lnSpc>
              <a:spcBef>
                <a:spcPts val="0"/>
              </a:spcBef>
              <a:spcAft>
                <a:spcPts val="0"/>
              </a:spcAft>
              <a:buClr>
                <a:schemeClr val="dk1"/>
              </a:buClr>
              <a:buSzPts val="2100"/>
              <a:buNone/>
            </a:pPr>
            <a:r>
              <a:rPr lang="en-US"/>
              <a:t>	</a:t>
            </a:r>
            <a:endParaRPr/>
          </a:p>
          <a:p>
            <a:pPr indent="-171450" lvl="0" marL="171450" rtl="0" algn="l">
              <a:lnSpc>
                <a:spcPct val="100000"/>
              </a:lnSpc>
              <a:spcBef>
                <a:spcPts val="0"/>
              </a:spcBef>
              <a:spcAft>
                <a:spcPts val="0"/>
              </a:spcAft>
              <a:buClr>
                <a:schemeClr val="dk1"/>
              </a:buClr>
              <a:buSzPts val="2100"/>
              <a:buChar char="•"/>
            </a:pPr>
            <a:r>
              <a:rPr lang="en-US"/>
              <a:t>Physical attacks may cause an important level of delay in service. Therefore, organizations should not overlook and should have a backup plan.</a:t>
            </a:r>
            <a:endParaRPr/>
          </a:p>
          <a:p>
            <a:pPr indent="0" lvl="0" marL="0" rtl="0" algn="l">
              <a:lnSpc>
                <a:spcPct val="100000"/>
              </a:lnSpc>
              <a:spcBef>
                <a:spcPts val="0"/>
              </a:spcBef>
              <a:spcAft>
                <a:spcPts val="0"/>
              </a:spcAft>
              <a:buClr>
                <a:schemeClr val="dk1"/>
              </a:buClr>
              <a:buSzPts val="2100"/>
              <a:buNone/>
            </a:pPr>
            <a:r>
              <a:t/>
            </a:r>
            <a:endParaRPr/>
          </a:p>
          <a:p>
            <a:pPr indent="-171450" lvl="0" marL="171450" rtl="0" algn="l">
              <a:lnSpc>
                <a:spcPct val="100000"/>
              </a:lnSpc>
              <a:spcBef>
                <a:spcPts val="0"/>
              </a:spcBef>
              <a:spcAft>
                <a:spcPts val="0"/>
              </a:spcAft>
              <a:buClr>
                <a:schemeClr val="dk1"/>
              </a:buClr>
              <a:buSzPts val="2100"/>
              <a:buChar char="•"/>
            </a:pPr>
            <a:r>
              <a:rPr b="1" lang="en-US"/>
              <a:t>Cyber crime: </a:t>
            </a:r>
            <a:r>
              <a:rPr lang="en-US"/>
              <a:t>denial of service, identity theft, malware injection, social engineering, manipulating  hardware or software, unauthorized activities, manipulating Domain Name System, remote control, Advanced Persistent Threat</a:t>
            </a:r>
            <a:endParaRPr/>
          </a:p>
          <a:p>
            <a:pPr indent="0" lvl="0" marL="0" rtl="0" algn="l">
              <a:lnSpc>
                <a:spcPct val="100000"/>
              </a:lnSpc>
              <a:spcBef>
                <a:spcPts val="0"/>
              </a:spcBef>
              <a:spcAft>
                <a:spcPts val="0"/>
              </a:spcAft>
              <a:buClr>
                <a:schemeClr val="dk1"/>
              </a:buClr>
              <a:buSzPts val="2100"/>
              <a:buNone/>
            </a:pPr>
            <a:r>
              <a:rPr lang="en-US"/>
              <a:t>	</a:t>
            </a:r>
            <a:endParaRPr/>
          </a:p>
          <a:p>
            <a:pPr indent="-171450" lvl="0" marL="171450" rtl="0" algn="l">
              <a:lnSpc>
                <a:spcPct val="100000"/>
              </a:lnSpc>
              <a:spcBef>
                <a:spcPts val="0"/>
              </a:spcBef>
              <a:spcAft>
                <a:spcPts val="0"/>
              </a:spcAft>
              <a:buClr>
                <a:schemeClr val="dk1"/>
              </a:buClr>
              <a:buSzPts val="2100"/>
              <a:buChar char="•"/>
            </a:pPr>
            <a:r>
              <a:rPr lang="en-US"/>
              <a:t>There are so many different type of cyberattacks. Attackers can employ any one of them but usually when they find a vulnerability they exploit it. Most of the attacks demand money (ransom), extortion of information or making websites unavailable due to protest of hacktivist. </a:t>
            </a:r>
            <a:endParaRPr/>
          </a:p>
          <a:p>
            <a:pPr indent="0" lvl="0" marL="0" rtl="0" algn="l">
              <a:lnSpc>
                <a:spcPct val="100000"/>
              </a:lnSpc>
              <a:spcBef>
                <a:spcPts val="0"/>
              </a:spcBef>
              <a:spcAft>
                <a:spcPts val="0"/>
              </a:spcAft>
              <a:buClr>
                <a:schemeClr val="dk1"/>
              </a:buClr>
              <a:buSzPts val="2100"/>
              <a:buNone/>
            </a:pPr>
            <a:r>
              <a:t/>
            </a:r>
            <a:endParaRPr/>
          </a:p>
          <a:p>
            <a:pPr indent="0" lvl="0" marL="0" rtl="0" algn="l">
              <a:lnSpc>
                <a:spcPct val="100000"/>
              </a:lnSpc>
              <a:spcBef>
                <a:spcPts val="0"/>
              </a:spcBef>
              <a:spcAft>
                <a:spcPts val="0"/>
              </a:spcAft>
              <a:buClr>
                <a:schemeClr val="dk1"/>
              </a:buClr>
              <a:buSzPts val="2100"/>
              <a:buNone/>
            </a:pPr>
            <a:r>
              <a:t/>
            </a:r>
            <a:endParaRPr/>
          </a:p>
          <a:p>
            <a:pPr indent="0" lvl="0" marL="0" rtl="0" algn="l">
              <a:lnSpc>
                <a:spcPct val="100000"/>
              </a:lnSpc>
              <a:spcBef>
                <a:spcPts val="0"/>
              </a:spcBef>
              <a:spcAft>
                <a:spcPts val="0"/>
              </a:spcAft>
              <a:buClr>
                <a:schemeClr val="dk1"/>
              </a:buClr>
              <a:buSzPts val="21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Human Threats-Intentional (2)</a:t>
            </a:r>
            <a:endParaRPr/>
          </a:p>
        </p:txBody>
      </p:sp>
      <p:sp>
        <p:nvSpPr>
          <p:cNvPr id="464" name="Google Shape;464;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Legal: </a:t>
            </a:r>
            <a:r>
              <a:rPr lang="en-US"/>
              <a:t> violation of laws or regulations, court order, abuse of personal data, failure to meet contractual requirements.</a:t>
            </a:r>
            <a:endParaRPr/>
          </a:p>
          <a:p>
            <a:pPr indent="0" lvl="0" marL="0" rtl="0" algn="l">
              <a:lnSpc>
                <a:spcPct val="100000"/>
              </a:lnSpc>
              <a:spcBef>
                <a:spcPts val="0"/>
              </a:spcBef>
              <a:spcAft>
                <a:spcPts val="0"/>
              </a:spcAft>
              <a:buClr>
                <a:schemeClr val="dk1"/>
              </a:buClr>
              <a:buSzPts val="2100"/>
              <a:buNone/>
            </a:pPr>
            <a:r>
              <a:rPr lang="en-US"/>
              <a:t>	</a:t>
            </a:r>
            <a:endParaRPr/>
          </a:p>
          <a:p>
            <a:pPr indent="-171450" lvl="0" marL="171450" rtl="0" algn="l">
              <a:lnSpc>
                <a:spcPct val="100000"/>
              </a:lnSpc>
              <a:spcBef>
                <a:spcPts val="0"/>
              </a:spcBef>
              <a:spcAft>
                <a:spcPts val="0"/>
              </a:spcAft>
              <a:buClr>
                <a:schemeClr val="dk1"/>
              </a:buClr>
              <a:buSzPts val="2100"/>
              <a:buChar char="•"/>
            </a:pPr>
            <a:r>
              <a:rPr lang="en-US"/>
              <a:t>Failure to protect confidential information of employees or customers may cause organization lose reputation, money and trust. Any rightful sue from a victim can cause this.</a:t>
            </a:r>
            <a:endParaRPr/>
          </a:p>
          <a:p>
            <a:pPr indent="0" lvl="0" marL="0" rtl="0" algn="l">
              <a:lnSpc>
                <a:spcPct val="100000"/>
              </a:lnSpc>
              <a:spcBef>
                <a:spcPts val="0"/>
              </a:spcBef>
              <a:spcAft>
                <a:spcPts val="0"/>
              </a:spcAft>
              <a:buClr>
                <a:schemeClr val="dk1"/>
              </a:buClr>
              <a:buSzPts val="2100"/>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Human Threats-Unintentional</a:t>
            </a:r>
            <a:endParaRPr/>
          </a:p>
        </p:txBody>
      </p:sp>
      <p:sp>
        <p:nvSpPr>
          <p:cNvPr id="470" name="Google Shape;470;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Unintentional Damages</a:t>
            </a:r>
            <a:r>
              <a:rPr lang="en-US"/>
              <a:t>: Using information from unreliable source, inadequate security design and planning, unintentional change of data in an information system, policy flaws, loss of information on cloud or on disks.</a:t>
            </a:r>
            <a:endParaRPr/>
          </a:p>
          <a:p>
            <a:pPr indent="0" lvl="0" marL="0" rtl="0" algn="l">
              <a:lnSpc>
                <a:spcPct val="100000"/>
              </a:lnSpc>
              <a:spcBef>
                <a:spcPts val="0"/>
              </a:spcBef>
              <a:spcAft>
                <a:spcPts val="0"/>
              </a:spcAft>
              <a:buClr>
                <a:schemeClr val="dk1"/>
              </a:buClr>
              <a:buSzPts val="2100"/>
              <a:buNone/>
            </a:pPr>
            <a:r>
              <a:t/>
            </a:r>
            <a:endParaRPr/>
          </a:p>
          <a:p>
            <a:pPr indent="-171450" lvl="0" marL="171450" rtl="0" algn="l">
              <a:lnSpc>
                <a:spcPct val="100000"/>
              </a:lnSpc>
              <a:spcBef>
                <a:spcPts val="0"/>
              </a:spcBef>
              <a:spcAft>
                <a:spcPts val="0"/>
              </a:spcAft>
              <a:buClr>
                <a:schemeClr val="dk1"/>
              </a:buClr>
              <a:buSzPts val="2100"/>
              <a:buChar char="•"/>
            </a:pPr>
            <a:r>
              <a:rPr lang="en-US"/>
              <a:t>According to the UK Information Commissioner’s Office, human errors caused 93% of cyber incidents that include lack of awareness, process design or unintentional damage. However, only 7% was caused of technical failures.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Natural Disasters</a:t>
            </a:r>
            <a:endParaRPr/>
          </a:p>
        </p:txBody>
      </p:sp>
      <p:sp>
        <p:nvSpPr>
          <p:cNvPr id="477" name="Google Shape;477;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Earthquakes</a:t>
            </a:r>
            <a:endParaRPr/>
          </a:p>
          <a:p>
            <a:pPr indent="-171450" lvl="0" marL="171450" rtl="0" algn="l">
              <a:lnSpc>
                <a:spcPct val="100000"/>
              </a:lnSpc>
              <a:spcBef>
                <a:spcPts val="600"/>
              </a:spcBef>
              <a:spcAft>
                <a:spcPts val="0"/>
              </a:spcAft>
              <a:buClr>
                <a:schemeClr val="dk1"/>
              </a:buClr>
              <a:buSzPts val="2100"/>
              <a:buChar char="•"/>
            </a:pPr>
            <a:r>
              <a:rPr lang="en-US"/>
              <a:t>Floods</a:t>
            </a:r>
            <a:endParaRPr/>
          </a:p>
          <a:p>
            <a:pPr indent="-171450" lvl="0" marL="171450" rtl="0" algn="l">
              <a:lnSpc>
                <a:spcPct val="100000"/>
              </a:lnSpc>
              <a:spcBef>
                <a:spcPts val="600"/>
              </a:spcBef>
              <a:spcAft>
                <a:spcPts val="0"/>
              </a:spcAft>
              <a:buClr>
                <a:schemeClr val="dk1"/>
              </a:buClr>
              <a:buSzPts val="2100"/>
              <a:buChar char="•"/>
            </a:pPr>
            <a:r>
              <a:rPr lang="en-US"/>
              <a:t>Landslides</a:t>
            </a:r>
            <a:endParaRPr/>
          </a:p>
          <a:p>
            <a:pPr indent="-171450" lvl="0" marL="171450" rtl="0" algn="l">
              <a:lnSpc>
                <a:spcPct val="100000"/>
              </a:lnSpc>
              <a:spcBef>
                <a:spcPts val="600"/>
              </a:spcBef>
              <a:spcAft>
                <a:spcPts val="0"/>
              </a:spcAft>
              <a:buClr>
                <a:schemeClr val="dk1"/>
              </a:buClr>
              <a:buSzPts val="2100"/>
              <a:buChar char="•"/>
            </a:pPr>
            <a:r>
              <a:rPr lang="en-US"/>
              <a:t>Heavy rains, snowfalls or winds</a:t>
            </a:r>
            <a:endParaRPr/>
          </a:p>
          <a:p>
            <a:pPr indent="-171450" lvl="0" marL="171450" rtl="0" algn="l">
              <a:lnSpc>
                <a:spcPct val="100000"/>
              </a:lnSpc>
              <a:spcBef>
                <a:spcPts val="600"/>
              </a:spcBef>
              <a:spcAft>
                <a:spcPts val="0"/>
              </a:spcAft>
              <a:buClr>
                <a:schemeClr val="dk1"/>
              </a:buClr>
              <a:buSzPts val="2100"/>
              <a:buChar char="•"/>
            </a:pPr>
            <a:r>
              <a:rPr lang="en-US"/>
              <a:t>Wildfire </a:t>
            </a:r>
            <a:endParaRPr/>
          </a:p>
          <a:p>
            <a:pPr indent="-171450" lvl="0" marL="171450" rtl="0" algn="l">
              <a:lnSpc>
                <a:spcPct val="100000"/>
              </a:lnSpc>
              <a:spcBef>
                <a:spcPts val="600"/>
              </a:spcBef>
              <a:spcAft>
                <a:spcPts val="0"/>
              </a:spcAft>
              <a:buClr>
                <a:schemeClr val="dk1"/>
              </a:buClr>
              <a:buSzPts val="2100"/>
              <a:buChar char="•"/>
            </a:pPr>
            <a:r>
              <a:rPr lang="en-US"/>
              <a:t>Radiation leaks</a:t>
            </a:r>
            <a:endParaRPr/>
          </a:p>
          <a:p>
            <a:pPr indent="-171450" lvl="0" marL="171450" rtl="0" algn="l">
              <a:lnSpc>
                <a:spcPct val="100000"/>
              </a:lnSpc>
              <a:spcBef>
                <a:spcPts val="600"/>
              </a:spcBef>
              <a:spcAft>
                <a:spcPts val="0"/>
              </a:spcAft>
              <a:buClr>
                <a:schemeClr val="dk1"/>
              </a:buClr>
              <a:buSzPts val="2100"/>
              <a:buChar char="•"/>
            </a:pPr>
            <a:r>
              <a:rPr lang="en-US"/>
              <a:t>Explosions </a:t>
            </a:r>
            <a:endParaRPr/>
          </a:p>
          <a:p>
            <a:pPr indent="-171450" lvl="0" marL="171450" rtl="0" algn="l">
              <a:lnSpc>
                <a:spcPct val="100000"/>
              </a:lnSpc>
              <a:spcBef>
                <a:spcPts val="600"/>
              </a:spcBef>
              <a:spcAft>
                <a:spcPts val="0"/>
              </a:spcAft>
              <a:buClr>
                <a:schemeClr val="dk1"/>
              </a:buClr>
              <a:buSzPts val="2100"/>
              <a:buChar char="•"/>
            </a:pPr>
            <a:r>
              <a:rPr lang="en-US"/>
              <a:t>Dust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System Failures</a:t>
            </a:r>
            <a:endParaRPr/>
          </a:p>
        </p:txBody>
      </p:sp>
      <p:sp>
        <p:nvSpPr>
          <p:cNvPr id="484" name="Google Shape;484;p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Absence of employee</a:t>
            </a:r>
            <a:endParaRPr/>
          </a:p>
          <a:p>
            <a:pPr indent="-171450" lvl="0" marL="171450" rtl="0" algn="l">
              <a:lnSpc>
                <a:spcPct val="100000"/>
              </a:lnSpc>
              <a:spcBef>
                <a:spcPts val="600"/>
              </a:spcBef>
              <a:spcAft>
                <a:spcPts val="0"/>
              </a:spcAft>
              <a:buClr>
                <a:schemeClr val="dk1"/>
              </a:buClr>
              <a:buSzPts val="2100"/>
              <a:buChar char="•"/>
            </a:pPr>
            <a:r>
              <a:rPr lang="en-US"/>
              <a:t>Power outage</a:t>
            </a:r>
            <a:endParaRPr/>
          </a:p>
          <a:p>
            <a:pPr indent="-171450" lvl="0" marL="171450" rtl="0" algn="l">
              <a:lnSpc>
                <a:spcPct val="100000"/>
              </a:lnSpc>
              <a:spcBef>
                <a:spcPts val="600"/>
              </a:spcBef>
              <a:spcAft>
                <a:spcPts val="0"/>
              </a:spcAft>
              <a:buClr>
                <a:schemeClr val="dk1"/>
              </a:buClr>
              <a:buSzPts val="2100"/>
              <a:buChar char="•"/>
            </a:pPr>
            <a:r>
              <a:rPr lang="en-US"/>
              <a:t>Internet outage</a:t>
            </a:r>
            <a:endParaRPr/>
          </a:p>
          <a:p>
            <a:pPr indent="-171450" lvl="0" marL="171450" rtl="0" algn="l">
              <a:lnSpc>
                <a:spcPct val="100000"/>
              </a:lnSpc>
              <a:spcBef>
                <a:spcPts val="600"/>
              </a:spcBef>
              <a:spcAft>
                <a:spcPts val="0"/>
              </a:spcAft>
              <a:buClr>
                <a:schemeClr val="dk1"/>
              </a:buClr>
              <a:buSzPts val="2100"/>
              <a:buChar char="•"/>
            </a:pPr>
            <a:r>
              <a:rPr lang="en-US"/>
              <a:t>Failure of hardware or software</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6a: Threat or Vulnerability? </a:t>
            </a:r>
            <a:endParaRPr/>
          </a:p>
        </p:txBody>
      </p:sp>
      <p:sp>
        <p:nvSpPr>
          <p:cNvPr id="491" name="Google Shape;491;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b="1" lang="en-US"/>
              <a:t>Cloud: </a:t>
            </a:r>
            <a:r>
              <a:rPr lang="en-US"/>
              <a:t>a single entry point that can be accessed from anywhere. This access can be abused in different ways:</a:t>
            </a:r>
            <a:endParaRPr/>
          </a:p>
          <a:p>
            <a:pPr indent="-171450" lvl="1" marL="514350" rtl="0" algn="l">
              <a:lnSpc>
                <a:spcPct val="100000"/>
              </a:lnSpc>
              <a:spcBef>
                <a:spcPts val="600"/>
              </a:spcBef>
              <a:spcAft>
                <a:spcPts val="0"/>
              </a:spcAft>
              <a:buClr>
                <a:schemeClr val="dk1"/>
              </a:buClr>
              <a:buSzPts val="2100"/>
              <a:buChar char="•"/>
            </a:pPr>
            <a:r>
              <a:rPr lang="en-US" sz="2100"/>
              <a:t>Theft or destruction of data</a:t>
            </a:r>
            <a:endParaRPr/>
          </a:p>
          <a:p>
            <a:pPr indent="-171450" lvl="1" marL="514350" rtl="0" algn="l">
              <a:lnSpc>
                <a:spcPct val="100000"/>
              </a:lnSpc>
              <a:spcBef>
                <a:spcPts val="600"/>
              </a:spcBef>
              <a:spcAft>
                <a:spcPts val="0"/>
              </a:spcAft>
              <a:buClr>
                <a:schemeClr val="dk1"/>
              </a:buClr>
              <a:buSzPts val="2100"/>
              <a:buChar char="•"/>
            </a:pPr>
            <a:r>
              <a:rPr lang="en-US" sz="2100"/>
              <a:t>DoS attacks</a:t>
            </a:r>
            <a:endParaRPr/>
          </a:p>
          <a:p>
            <a:pPr indent="-171450" lvl="1" marL="514350" rtl="0" algn="l">
              <a:lnSpc>
                <a:spcPct val="100000"/>
              </a:lnSpc>
              <a:spcBef>
                <a:spcPts val="600"/>
              </a:spcBef>
              <a:spcAft>
                <a:spcPts val="0"/>
              </a:spcAft>
              <a:buClr>
                <a:schemeClr val="dk1"/>
              </a:buClr>
              <a:buSzPts val="2100"/>
              <a:buChar char="•"/>
            </a:pPr>
            <a:r>
              <a:rPr lang="en-US" sz="2100"/>
              <a:t>Hijacking of cloud service traffic and redirecting it to other sources of malicious content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6b: Threat or Vulnerability? </a:t>
            </a:r>
            <a:endParaRPr/>
          </a:p>
        </p:txBody>
      </p:sp>
      <p:sp>
        <p:nvSpPr>
          <p:cNvPr id="498" name="Google Shape;498;p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b="1" lang="en-US"/>
              <a:t>Social Media: </a:t>
            </a:r>
            <a:r>
              <a:rPr lang="en-US"/>
              <a:t>could help hackers to gain information about victims and carry out social engineering attacks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6c: Threat or Vulnerability? </a:t>
            </a:r>
            <a:endParaRPr/>
          </a:p>
        </p:txBody>
      </p:sp>
      <p:sp>
        <p:nvSpPr>
          <p:cNvPr id="505" name="Google Shape;505;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b="1" lang="en-US"/>
              <a:t>Exploit Kits: </a:t>
            </a:r>
            <a:r>
              <a:rPr lang="en-US"/>
              <a:t>install malicious payload on attacked devices to exploit vulnerabilities. They are primary tools to install malware. They are developed not to be detected. Exploit kits are sold to people who have less technical knowledge (so-called script kiddies) in the underground market. </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8"/>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Types of Cyber Threats</a:t>
            </a:r>
            <a:endParaRPr/>
          </a:p>
        </p:txBody>
      </p:sp>
      <p:sp>
        <p:nvSpPr>
          <p:cNvPr id="511" name="Google Shape;511;p68"/>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1800"/>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7</a:t>
            </a:r>
            <a:endParaRPr/>
          </a:p>
        </p:txBody>
      </p:sp>
      <p:sp>
        <p:nvSpPr>
          <p:cNvPr id="517" name="Google Shape;517;p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What do you do when you receive a message from an unknown sender with a link to an article that seems interesting?</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Click on the link.</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Delete the email.</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Just ignore it.</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 Another action ?! Explain?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Evolution of Cybersecurity – First Uses</a:t>
            </a:r>
            <a:endParaRPr/>
          </a:p>
        </p:txBody>
      </p:sp>
      <p:sp>
        <p:nvSpPr>
          <p:cNvPr id="107" name="Google Shape;10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b="1" lang="en-US"/>
              <a:t>Cybernetics: </a:t>
            </a:r>
            <a:r>
              <a:rPr lang="en-US"/>
              <a:t>It was coined in the late of 1940s. Cybernetics is the field of communication and control systems in live beings and machine.  </a:t>
            </a:r>
            <a:endParaRPr/>
          </a:p>
          <a:p>
            <a:pPr indent="0" lvl="0" marL="0" rtl="0" algn="l">
              <a:lnSpc>
                <a:spcPct val="100000"/>
              </a:lnSpc>
              <a:spcBef>
                <a:spcPts val="1200"/>
              </a:spcBef>
              <a:spcAft>
                <a:spcPts val="0"/>
              </a:spcAft>
              <a:buClr>
                <a:schemeClr val="dk1"/>
              </a:buClr>
              <a:buSzPts val="2100"/>
              <a:buNone/>
            </a:pPr>
            <a:r>
              <a:rPr b="1" lang="en-US"/>
              <a:t>Cyberspace: </a:t>
            </a:r>
            <a:r>
              <a:rPr lang="en-US"/>
              <a:t>The term was first coined by William Gibson, a science fiction author, in his novel Neuromancer in 1984 [Carr, 2009]. </a:t>
            </a:r>
            <a:endParaRPr/>
          </a:p>
          <a:p>
            <a:pPr indent="-38100" lvl="0" marL="171450" rtl="0" algn="l">
              <a:lnSpc>
                <a:spcPct val="100000"/>
              </a:lnSpc>
              <a:spcBef>
                <a:spcPts val="600"/>
              </a:spcBef>
              <a:spcAft>
                <a:spcPts val="0"/>
              </a:spcAft>
              <a:buClr>
                <a:schemeClr val="dk1"/>
              </a:buClr>
              <a:buSzPts val="2100"/>
              <a:buNone/>
            </a:pPr>
            <a:r>
              <a:t/>
            </a:r>
            <a:endParaRPr/>
          </a:p>
          <a:p>
            <a:pPr indent="0" lvl="0" marL="0" rtl="0" algn="l">
              <a:lnSpc>
                <a:spcPct val="100000"/>
              </a:lnSpc>
              <a:spcBef>
                <a:spcPts val="600"/>
              </a:spcBef>
              <a:spcAft>
                <a:spcPts val="0"/>
              </a:spcAft>
              <a:buClr>
                <a:schemeClr val="dk1"/>
              </a:buClr>
              <a:buSzPts val="2100"/>
              <a:buNone/>
            </a:pPr>
            <a:r>
              <a:rPr lang="en-US"/>
              <a:t>What was cyberspace like back in 1990s?</a:t>
            </a:r>
            <a:endParaRPr/>
          </a:p>
          <a:p>
            <a:pPr indent="-171450" lvl="0" marL="171450" rtl="0" algn="l">
              <a:lnSpc>
                <a:spcPct val="100000"/>
              </a:lnSpc>
              <a:spcBef>
                <a:spcPts val="600"/>
              </a:spcBef>
              <a:spcAft>
                <a:spcPts val="0"/>
              </a:spcAft>
              <a:buClr>
                <a:schemeClr val="dk1"/>
              </a:buClr>
              <a:buSzPts val="2100"/>
              <a:buChar char="•"/>
            </a:pPr>
            <a:r>
              <a:rPr lang="en-US" u="sng">
                <a:solidFill>
                  <a:schemeClr val="hlink"/>
                </a:solidFill>
                <a:hlinkClick r:id="rId3"/>
              </a:rPr>
              <a:t>https://www.youtube.com/watch?v=4I-fMM9RESM </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Malware</a:t>
            </a:r>
            <a:endParaRPr/>
          </a:p>
        </p:txBody>
      </p:sp>
      <p:sp>
        <p:nvSpPr>
          <p:cNvPr id="524" name="Google Shape;524;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Generic term for malicious software</a:t>
            </a:r>
            <a:endParaRPr/>
          </a:p>
          <a:p>
            <a:pPr indent="-171450" lvl="0" marL="171450" rtl="0" algn="l">
              <a:lnSpc>
                <a:spcPct val="100000"/>
              </a:lnSpc>
              <a:spcBef>
                <a:spcPts val="600"/>
              </a:spcBef>
              <a:spcAft>
                <a:spcPts val="0"/>
              </a:spcAft>
              <a:buClr>
                <a:schemeClr val="dk1"/>
              </a:buClr>
              <a:buSzPts val="2100"/>
              <a:buChar char="•"/>
            </a:pPr>
            <a:r>
              <a:rPr lang="en-US"/>
              <a:t>Hides in some useful software, message, document or data as a mask to exploit a vulnerability in systems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Malware Types</a:t>
            </a:r>
            <a:endParaRPr/>
          </a:p>
        </p:txBody>
      </p:sp>
      <p:sp>
        <p:nvSpPr>
          <p:cNvPr id="531" name="Google Shape;531;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Viruses, Trojan horses, Spyware, and Rootkits need a host program to keep their tracks hidden. </a:t>
            </a:r>
            <a:endParaRPr/>
          </a:p>
          <a:p>
            <a:pPr indent="-171450" lvl="0" marL="171450" rtl="0" algn="l">
              <a:lnSpc>
                <a:spcPct val="100000"/>
              </a:lnSpc>
              <a:spcBef>
                <a:spcPts val="600"/>
              </a:spcBef>
              <a:spcAft>
                <a:spcPts val="0"/>
              </a:spcAft>
              <a:buClr>
                <a:schemeClr val="dk1"/>
              </a:buClr>
              <a:buSzPts val="2100"/>
              <a:buChar char="•"/>
            </a:pPr>
            <a:r>
              <a:rPr lang="en-US"/>
              <a:t>Worms, Automated viruses, and Zombies (Botnets) live and spread out independently.</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Virus</a:t>
            </a:r>
            <a:endParaRPr/>
          </a:p>
        </p:txBody>
      </p:sp>
      <p:sp>
        <p:nvSpPr>
          <p:cNvPr id="538" name="Google Shape;538;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 kind of malware that attaches itself to a legitimate program on a computer</a:t>
            </a:r>
            <a:endParaRPr/>
          </a:p>
          <a:p>
            <a:pPr indent="-171450" lvl="0" marL="171450" rtl="0" algn="l">
              <a:lnSpc>
                <a:spcPct val="100000"/>
              </a:lnSpc>
              <a:spcBef>
                <a:spcPts val="1200"/>
              </a:spcBef>
              <a:spcAft>
                <a:spcPts val="0"/>
              </a:spcAft>
              <a:buClr>
                <a:schemeClr val="dk1"/>
              </a:buClr>
              <a:buSzPts val="2100"/>
              <a:buChar char="•"/>
            </a:pPr>
            <a:r>
              <a:rPr lang="en-US"/>
              <a:t>When infected programs are transmitted to other computers, the virus will attach itself to programs on those computers</a:t>
            </a:r>
            <a:endParaRPr/>
          </a:p>
          <a:p>
            <a:pPr indent="-171450" lvl="0" marL="171450" rtl="0" algn="l">
              <a:lnSpc>
                <a:spcPct val="100000"/>
              </a:lnSpc>
              <a:spcBef>
                <a:spcPts val="1200"/>
              </a:spcBef>
              <a:spcAft>
                <a:spcPts val="0"/>
              </a:spcAft>
              <a:buClr>
                <a:schemeClr val="dk1"/>
              </a:buClr>
              <a:buSzPts val="2100"/>
              <a:buChar char="•"/>
            </a:pPr>
            <a:r>
              <a:rPr lang="en-US"/>
              <a:t>Can corrupt the computer’s system or damage the data</a:t>
            </a:r>
            <a:endParaRPr/>
          </a:p>
          <a:p>
            <a:pPr indent="-171450" lvl="0" marL="171450" rtl="0" algn="l">
              <a:lnSpc>
                <a:spcPct val="100000"/>
              </a:lnSpc>
              <a:spcBef>
                <a:spcPts val="1200"/>
              </a:spcBef>
              <a:spcAft>
                <a:spcPts val="0"/>
              </a:spcAft>
              <a:buClr>
                <a:schemeClr val="dk1"/>
              </a:buClr>
              <a:buSzPts val="2100"/>
              <a:buChar char="•"/>
            </a:pPr>
            <a:r>
              <a:rPr lang="en-US"/>
              <a:t>Payload: a piece of code within a virus that carries out the damage</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Trojan Horse </a:t>
            </a:r>
            <a:endParaRPr/>
          </a:p>
        </p:txBody>
      </p:sp>
      <p:sp>
        <p:nvSpPr>
          <p:cNvPr id="545" name="Google Shape;545;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Requires user interaction to launch</a:t>
            </a:r>
            <a:endParaRPr/>
          </a:p>
          <a:p>
            <a:pPr indent="-171450" lvl="0" marL="171450" rtl="0" algn="l">
              <a:lnSpc>
                <a:spcPct val="100000"/>
              </a:lnSpc>
              <a:spcBef>
                <a:spcPts val="600"/>
              </a:spcBef>
              <a:spcAft>
                <a:spcPts val="0"/>
              </a:spcAft>
              <a:buClr>
                <a:schemeClr val="dk1"/>
              </a:buClr>
              <a:buSzPts val="2100"/>
              <a:buChar char="•"/>
            </a:pPr>
            <a:r>
              <a:rPr lang="en-US"/>
              <a:t>Executable code embedded in an application; launches when the application is launched</a:t>
            </a:r>
            <a:endParaRPr/>
          </a:p>
          <a:p>
            <a:pPr indent="-171450" lvl="0" marL="171450" rtl="0" algn="l">
              <a:lnSpc>
                <a:spcPct val="100000"/>
              </a:lnSpc>
              <a:spcBef>
                <a:spcPts val="600"/>
              </a:spcBef>
              <a:spcAft>
                <a:spcPts val="0"/>
              </a:spcAft>
              <a:buClr>
                <a:schemeClr val="dk1"/>
              </a:buClr>
              <a:buSzPts val="2100"/>
              <a:buChar char="•"/>
            </a:pPr>
            <a:r>
              <a:rPr lang="en-US"/>
              <a:t>Example: a Trojan buried in a Word file attached to an email is launched when the Word file is opened </a:t>
            </a:r>
            <a:endParaRPr/>
          </a:p>
          <a:p>
            <a:pPr indent="-171450" lvl="0" marL="171450" rtl="0" algn="l">
              <a:lnSpc>
                <a:spcPct val="100000"/>
              </a:lnSpc>
              <a:spcBef>
                <a:spcPts val="600"/>
              </a:spcBef>
              <a:spcAft>
                <a:spcPts val="0"/>
              </a:spcAft>
              <a:buClr>
                <a:schemeClr val="dk1"/>
              </a:buClr>
              <a:buSzPts val="2100"/>
              <a:buChar char="•"/>
            </a:pPr>
            <a:r>
              <a:rPr lang="en-US"/>
              <a:t>May look like a legitimate system file, therefore, it is hard to detect </a:t>
            </a:r>
            <a:endParaRPr/>
          </a:p>
          <a:p>
            <a:pPr indent="-171450" lvl="0" marL="171450" rtl="0" algn="l">
              <a:lnSpc>
                <a:spcPct val="100000"/>
              </a:lnSpc>
              <a:spcBef>
                <a:spcPts val="600"/>
              </a:spcBef>
              <a:spcAft>
                <a:spcPts val="0"/>
              </a:spcAft>
              <a:buClr>
                <a:schemeClr val="dk1"/>
              </a:buClr>
              <a:buSzPts val="2100"/>
              <a:buChar char="•"/>
            </a:pPr>
            <a:r>
              <a:rPr lang="en-US"/>
              <a:t>Deletes a system file and takes on the name of the system file to hide itself </a:t>
            </a:r>
            <a:endParaRPr/>
          </a:p>
          <a:p>
            <a:pPr indent="-171450" lvl="0" marL="171450" rtl="0" algn="l">
              <a:lnSpc>
                <a:spcPct val="100000"/>
              </a:lnSpc>
              <a:spcBef>
                <a:spcPts val="600"/>
              </a:spcBef>
              <a:spcAft>
                <a:spcPts val="0"/>
              </a:spcAft>
              <a:buClr>
                <a:schemeClr val="dk1"/>
              </a:buClr>
              <a:buSzPts val="2100"/>
              <a:buChar char="•"/>
            </a:pPr>
            <a:r>
              <a:rPr lang="en-US"/>
              <a:t>Remote Access Trojans (RAT) give the hacker remote control of a victim’s computer</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Spyware</a:t>
            </a:r>
            <a:endParaRPr/>
          </a:p>
        </p:txBody>
      </p:sp>
      <p:sp>
        <p:nvSpPr>
          <p:cNvPr id="552" name="Google Shape;552;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Tracks how a user uses a computer and the Internet, and reports it to the spyware owner</a:t>
            </a:r>
            <a:endParaRPr/>
          </a:p>
          <a:p>
            <a:pPr indent="-171450" lvl="0" marL="171450" rtl="0" algn="l">
              <a:lnSpc>
                <a:spcPct val="100000"/>
              </a:lnSpc>
              <a:spcBef>
                <a:spcPts val="600"/>
              </a:spcBef>
              <a:spcAft>
                <a:spcPts val="0"/>
              </a:spcAft>
              <a:buClr>
                <a:schemeClr val="dk1"/>
              </a:buClr>
              <a:buSzPts val="2100"/>
              <a:buChar char="•"/>
            </a:pPr>
            <a:r>
              <a:rPr lang="en-US"/>
              <a:t>Can log keystrokes to capture sensitive ID/password combinations or credit card numbers</a:t>
            </a:r>
            <a:endParaRPr/>
          </a:p>
          <a:p>
            <a:pPr indent="-171450" lvl="0" marL="171450" rtl="0" algn="l">
              <a:lnSpc>
                <a:spcPct val="100000"/>
              </a:lnSpc>
              <a:spcBef>
                <a:spcPts val="600"/>
              </a:spcBef>
              <a:spcAft>
                <a:spcPts val="0"/>
              </a:spcAft>
              <a:buClr>
                <a:schemeClr val="dk1"/>
              </a:buClr>
              <a:buSzPts val="2100"/>
              <a:buChar char="•"/>
            </a:pPr>
            <a:r>
              <a:rPr lang="en-US"/>
              <a:t>Types of spyware:</a:t>
            </a:r>
            <a:endParaRPr/>
          </a:p>
          <a:p>
            <a:pPr indent="-171450" lvl="1" marL="514350" rtl="0" algn="l">
              <a:lnSpc>
                <a:spcPct val="100000"/>
              </a:lnSpc>
              <a:spcBef>
                <a:spcPts val="600"/>
              </a:spcBef>
              <a:spcAft>
                <a:spcPts val="0"/>
              </a:spcAft>
              <a:buClr>
                <a:schemeClr val="dk1"/>
              </a:buClr>
              <a:buSzPts val="2100"/>
              <a:buChar char="•"/>
            </a:pPr>
            <a:r>
              <a:rPr lang="en-US" sz="2100"/>
              <a:t>Cookies</a:t>
            </a:r>
            <a:endParaRPr/>
          </a:p>
          <a:p>
            <a:pPr indent="-171450" lvl="1" marL="514350" rtl="0" algn="l">
              <a:lnSpc>
                <a:spcPct val="100000"/>
              </a:lnSpc>
              <a:spcBef>
                <a:spcPts val="600"/>
              </a:spcBef>
              <a:spcAft>
                <a:spcPts val="0"/>
              </a:spcAft>
              <a:buClr>
                <a:schemeClr val="dk1"/>
              </a:buClr>
              <a:buSzPts val="2100"/>
              <a:buChar char="•"/>
            </a:pPr>
            <a:r>
              <a:rPr lang="en-US" sz="2100"/>
              <a:t>Keystroke loggers</a:t>
            </a:r>
            <a:endParaRPr/>
          </a:p>
          <a:p>
            <a:pPr indent="-171450" lvl="1" marL="514350" rtl="0" algn="l">
              <a:lnSpc>
                <a:spcPct val="100000"/>
              </a:lnSpc>
              <a:spcBef>
                <a:spcPts val="600"/>
              </a:spcBef>
              <a:spcAft>
                <a:spcPts val="0"/>
              </a:spcAft>
              <a:buClr>
                <a:schemeClr val="dk1"/>
              </a:buClr>
              <a:buSzPts val="2100"/>
              <a:buChar char="•"/>
            </a:pPr>
            <a:r>
              <a:rPr lang="en-US" sz="2100"/>
              <a:t>Password-stealing spyware</a:t>
            </a:r>
            <a:endParaRPr/>
          </a:p>
          <a:p>
            <a:pPr indent="-171450" lvl="1" marL="514350" rtl="0" algn="l">
              <a:lnSpc>
                <a:spcPct val="100000"/>
              </a:lnSpc>
              <a:spcBef>
                <a:spcPts val="600"/>
              </a:spcBef>
              <a:spcAft>
                <a:spcPts val="0"/>
              </a:spcAft>
              <a:buClr>
                <a:schemeClr val="dk1"/>
              </a:buClr>
              <a:buSzPts val="2100"/>
              <a:buChar char="•"/>
            </a:pPr>
            <a:r>
              <a:rPr lang="en-US" sz="2100"/>
              <a:t>Data mining spyware</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7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Rootkits</a:t>
            </a:r>
            <a:endParaRPr/>
          </a:p>
        </p:txBody>
      </p:sp>
      <p:sp>
        <p:nvSpPr>
          <p:cNvPr id="559" name="Google Shape;559;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 set of programs on a system that take control of the administrator by hiding from the file detection system </a:t>
            </a:r>
            <a:endParaRPr/>
          </a:p>
          <a:p>
            <a:pPr indent="-171450" lvl="0" marL="171450" rtl="0" algn="l">
              <a:lnSpc>
                <a:spcPct val="100000"/>
              </a:lnSpc>
              <a:spcBef>
                <a:spcPts val="600"/>
              </a:spcBef>
              <a:spcAft>
                <a:spcPts val="0"/>
              </a:spcAft>
              <a:buClr>
                <a:schemeClr val="dk1"/>
              </a:buClr>
              <a:buSzPts val="2100"/>
              <a:buChar char="•"/>
            </a:pPr>
            <a:r>
              <a:rPr lang="en-US"/>
              <a:t>Can lead to accessing all functions and services of the operating system</a:t>
            </a:r>
            <a:endParaRPr/>
          </a:p>
          <a:p>
            <a:pPr indent="-171450" lvl="0" marL="171450" rtl="0" algn="l">
              <a:lnSpc>
                <a:spcPct val="100000"/>
              </a:lnSpc>
              <a:spcBef>
                <a:spcPts val="600"/>
              </a:spcBef>
              <a:spcAft>
                <a:spcPts val="0"/>
              </a:spcAft>
              <a:buClr>
                <a:schemeClr val="dk1"/>
              </a:buClr>
              <a:buSzPts val="2100"/>
              <a:buChar char="•"/>
            </a:pPr>
            <a:r>
              <a:rPr lang="en-US"/>
              <a:t>Can allow actors to modify programs, delete files, or manage network traffic</a:t>
            </a:r>
            <a:endParaRPr/>
          </a:p>
          <a:p>
            <a:pPr indent="-171450" lvl="0" marL="171450" rtl="0" algn="l">
              <a:lnSpc>
                <a:spcPct val="100000"/>
              </a:lnSpc>
              <a:spcBef>
                <a:spcPts val="600"/>
              </a:spcBef>
              <a:spcAft>
                <a:spcPts val="0"/>
              </a:spcAft>
              <a:buClr>
                <a:schemeClr val="dk1"/>
              </a:buClr>
              <a:buSzPts val="2100"/>
              <a:buChar char="•"/>
            </a:pPr>
            <a:r>
              <a:rPr lang="en-US"/>
              <a:t>A rootkit can be categorized as (Stallings, Bauer, &amp; Hirsch, 2013):</a:t>
            </a:r>
            <a:endParaRPr/>
          </a:p>
          <a:p>
            <a:pPr indent="-171450" lvl="1" marL="514350" rtl="0" algn="l">
              <a:lnSpc>
                <a:spcPct val="100000"/>
              </a:lnSpc>
              <a:spcBef>
                <a:spcPts val="600"/>
              </a:spcBef>
              <a:spcAft>
                <a:spcPts val="0"/>
              </a:spcAft>
              <a:buClr>
                <a:schemeClr val="dk1"/>
              </a:buClr>
              <a:buSzPts val="2000"/>
              <a:buChar char="•"/>
            </a:pPr>
            <a:r>
              <a:rPr lang="en-US"/>
              <a:t>Persistent</a:t>
            </a:r>
            <a:endParaRPr/>
          </a:p>
          <a:p>
            <a:pPr indent="-171450" lvl="1" marL="514350" rtl="0" algn="l">
              <a:lnSpc>
                <a:spcPct val="100000"/>
              </a:lnSpc>
              <a:spcBef>
                <a:spcPts val="600"/>
              </a:spcBef>
              <a:spcAft>
                <a:spcPts val="0"/>
              </a:spcAft>
              <a:buClr>
                <a:schemeClr val="dk1"/>
              </a:buClr>
              <a:buSzPts val="2000"/>
              <a:buChar char="•"/>
            </a:pPr>
            <a:r>
              <a:rPr lang="en-US"/>
              <a:t>Memory based</a:t>
            </a:r>
            <a:endParaRPr/>
          </a:p>
          <a:p>
            <a:pPr indent="-171450" lvl="1" marL="514350" rtl="0" algn="l">
              <a:lnSpc>
                <a:spcPct val="100000"/>
              </a:lnSpc>
              <a:spcBef>
                <a:spcPts val="600"/>
              </a:spcBef>
              <a:spcAft>
                <a:spcPts val="0"/>
              </a:spcAft>
              <a:buClr>
                <a:schemeClr val="dk1"/>
              </a:buClr>
              <a:buSzPts val="2000"/>
              <a:buChar char="•"/>
            </a:pPr>
            <a:r>
              <a:rPr lang="en-US"/>
              <a:t>User mode</a:t>
            </a:r>
            <a:endParaRPr/>
          </a:p>
          <a:p>
            <a:pPr indent="-171450" lvl="1" marL="514350" rtl="0" algn="l">
              <a:lnSpc>
                <a:spcPct val="100000"/>
              </a:lnSpc>
              <a:spcBef>
                <a:spcPts val="600"/>
              </a:spcBef>
              <a:spcAft>
                <a:spcPts val="0"/>
              </a:spcAft>
              <a:buClr>
                <a:schemeClr val="dk1"/>
              </a:buClr>
              <a:buSzPts val="2000"/>
              <a:buChar char="•"/>
            </a:pPr>
            <a:r>
              <a:rPr lang="en-US"/>
              <a:t>Kernel mode</a:t>
            </a:r>
            <a:endParaRPr/>
          </a:p>
          <a:p>
            <a:pPr indent="-171450" lvl="1" marL="514350" rtl="0" algn="l">
              <a:lnSpc>
                <a:spcPct val="100000"/>
              </a:lnSpc>
              <a:spcBef>
                <a:spcPts val="600"/>
              </a:spcBef>
              <a:spcAft>
                <a:spcPts val="0"/>
              </a:spcAft>
              <a:buClr>
                <a:schemeClr val="dk1"/>
              </a:buClr>
              <a:buSzPts val="2000"/>
              <a:buChar char="•"/>
            </a:pPr>
            <a:r>
              <a:rPr lang="en-US"/>
              <a:t>Virtual machine based</a:t>
            </a:r>
            <a:endParaRPr/>
          </a:p>
          <a:p>
            <a:pPr indent="-171450" lvl="1" marL="514350" rtl="0" algn="l">
              <a:lnSpc>
                <a:spcPct val="100000"/>
              </a:lnSpc>
              <a:spcBef>
                <a:spcPts val="600"/>
              </a:spcBef>
              <a:spcAft>
                <a:spcPts val="0"/>
              </a:spcAft>
              <a:buClr>
                <a:schemeClr val="dk1"/>
              </a:buClr>
              <a:buSzPts val="2000"/>
              <a:buChar char="•"/>
            </a:pPr>
            <a:r>
              <a:rPr lang="en-US"/>
              <a:t>External mode</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Worms</a:t>
            </a:r>
            <a:endParaRPr/>
          </a:p>
        </p:txBody>
      </p:sp>
      <p:sp>
        <p:nvSpPr>
          <p:cNvPr id="566" name="Google Shape;566;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Spreads without user interaction</a:t>
            </a:r>
            <a:endParaRPr/>
          </a:p>
          <a:p>
            <a:pPr indent="-171450" lvl="0" marL="171450" rtl="0" algn="l">
              <a:lnSpc>
                <a:spcPct val="100000"/>
              </a:lnSpc>
              <a:spcBef>
                <a:spcPts val="600"/>
              </a:spcBef>
              <a:spcAft>
                <a:spcPts val="0"/>
              </a:spcAft>
              <a:buClr>
                <a:schemeClr val="dk1"/>
              </a:buClr>
              <a:buSzPts val="2100"/>
              <a:buChar char="•"/>
            </a:pPr>
            <a:r>
              <a:rPr lang="en-US"/>
              <a:t>Stand-alone programs that do not link themselves to other programs</a:t>
            </a:r>
            <a:endParaRPr/>
          </a:p>
          <a:p>
            <a:pPr indent="-171450" lvl="0" marL="171450" rtl="0" algn="l">
              <a:lnSpc>
                <a:spcPct val="100000"/>
              </a:lnSpc>
              <a:spcBef>
                <a:spcPts val="600"/>
              </a:spcBef>
              <a:spcAft>
                <a:spcPts val="0"/>
              </a:spcAft>
              <a:buClr>
                <a:schemeClr val="dk1"/>
              </a:buClr>
              <a:buSzPts val="2100"/>
              <a:buChar char="•"/>
            </a:pPr>
            <a:r>
              <a:rPr lang="en-US"/>
              <a:t>Direct-propagation worms jump directly to computers that have vulnerabilities; they then use these computers to jump other computers</a:t>
            </a:r>
            <a:endParaRPr/>
          </a:p>
          <a:p>
            <a:pPr indent="-38100" lvl="0" marL="17145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7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Adware</a:t>
            </a:r>
            <a:endParaRPr/>
          </a:p>
        </p:txBody>
      </p:sp>
      <p:sp>
        <p:nvSpPr>
          <p:cNvPr id="573" name="Google Shape;573;p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Programs with embedded advertising, often delivered as a browser pop-up ad </a:t>
            </a:r>
            <a:endParaRPr/>
          </a:p>
          <a:p>
            <a:pPr indent="-171450" lvl="0" marL="171450" rtl="0" algn="l">
              <a:lnSpc>
                <a:spcPct val="100000"/>
              </a:lnSpc>
              <a:spcBef>
                <a:spcPts val="600"/>
              </a:spcBef>
              <a:spcAft>
                <a:spcPts val="0"/>
              </a:spcAft>
              <a:buClr>
                <a:schemeClr val="dk1"/>
              </a:buClr>
              <a:buSzPts val="2100"/>
              <a:buChar char="•"/>
            </a:pPr>
            <a:r>
              <a:rPr lang="en-US"/>
              <a:t>Example: </a:t>
            </a:r>
            <a:endParaRPr/>
          </a:p>
          <a:p>
            <a:pPr indent="-171450" lvl="1" marL="514350" rtl="0" algn="l">
              <a:lnSpc>
                <a:spcPct val="100000"/>
              </a:lnSpc>
              <a:spcBef>
                <a:spcPts val="600"/>
              </a:spcBef>
              <a:spcAft>
                <a:spcPts val="0"/>
              </a:spcAft>
              <a:buClr>
                <a:schemeClr val="dk1"/>
              </a:buClr>
              <a:buSzPts val="2100"/>
              <a:buChar char="•"/>
            </a:pPr>
            <a:r>
              <a:rPr lang="en-US" sz="2100"/>
              <a:t>A malicious adware so-called Fireball infected 250 million computers worldwide. </a:t>
            </a:r>
            <a:endParaRPr/>
          </a:p>
          <a:p>
            <a:pPr indent="-171450" lvl="1" marL="514350" rtl="0" algn="l">
              <a:lnSpc>
                <a:spcPct val="100000"/>
              </a:lnSpc>
              <a:spcBef>
                <a:spcPts val="600"/>
              </a:spcBef>
              <a:spcAft>
                <a:spcPts val="0"/>
              </a:spcAft>
              <a:buClr>
                <a:schemeClr val="dk1"/>
              </a:buClr>
              <a:buSzPts val="2100"/>
              <a:buChar char="•"/>
            </a:pPr>
            <a:r>
              <a:rPr lang="en-US" sz="2100"/>
              <a:t>Employees of a China-based company, Rafotech, were arrested. The company was accused of not only distributing the adware but also of installing browser-hijacking malware on people’s systems to spy on them.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7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Denial of Service Attack (DoS)</a:t>
            </a:r>
            <a:endParaRPr/>
          </a:p>
        </p:txBody>
      </p:sp>
      <p:sp>
        <p:nvSpPr>
          <p:cNvPr id="580" name="Google Shape;580;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DoS occurs when an attacker tries to block a legitimate user’s access to information services via targeting the user’s computer and its network connections.</a:t>
            </a:r>
            <a:endParaRPr/>
          </a:p>
          <a:p>
            <a:pPr indent="-171450" lvl="0" marL="171450" rtl="0" algn="l">
              <a:lnSpc>
                <a:spcPct val="100000"/>
              </a:lnSpc>
              <a:spcBef>
                <a:spcPts val="600"/>
              </a:spcBef>
              <a:spcAft>
                <a:spcPts val="0"/>
              </a:spcAft>
              <a:buClr>
                <a:schemeClr val="dk1"/>
              </a:buClr>
              <a:buSzPts val="2100"/>
              <a:buChar char="•"/>
            </a:pPr>
            <a:r>
              <a:rPr lang="en-US"/>
              <a:t>Compromises the availability (principle). Thus, a legitimate user cannot access the website until the attack is mitigated (US-CERT, 2013).</a:t>
            </a:r>
            <a:endParaRPr/>
          </a:p>
          <a:p>
            <a:pPr indent="-171450" lvl="0" marL="171450" rtl="0" algn="l">
              <a:lnSpc>
                <a:spcPct val="100000"/>
              </a:lnSpc>
              <a:spcBef>
                <a:spcPts val="600"/>
              </a:spcBef>
              <a:spcAft>
                <a:spcPts val="0"/>
              </a:spcAft>
              <a:buClr>
                <a:schemeClr val="dk1"/>
              </a:buClr>
              <a:buSzPts val="2100"/>
              <a:buChar char="•"/>
            </a:pPr>
            <a:r>
              <a:rPr lang="en-US"/>
              <a:t>Example: An attacker can “flood” a Web server with too many fake requests. When those requests exceed the response capacity of the server, it would be unavailable to respond to legitimate users (Stallings&amp;Brown,2014).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7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Distributed Denial of Service (DDoS) Attacks</a:t>
            </a:r>
            <a:endParaRPr/>
          </a:p>
        </p:txBody>
      </p:sp>
      <p:sp>
        <p:nvSpPr>
          <p:cNvPr id="587" name="Google Shape;587;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Attacker takes control of other computers via a program called bots and becomes the botmaster and the other computers become botnets (Zombies).</a:t>
            </a:r>
            <a:endParaRPr/>
          </a:p>
          <a:p>
            <a:pPr indent="-171450" lvl="0" marL="171450" rtl="0" algn="l">
              <a:lnSpc>
                <a:spcPct val="100000"/>
              </a:lnSpc>
              <a:spcBef>
                <a:spcPts val="1200"/>
              </a:spcBef>
              <a:spcAft>
                <a:spcPts val="0"/>
              </a:spcAft>
              <a:buClr>
                <a:schemeClr val="dk1"/>
              </a:buClr>
              <a:buSzPts val="2100"/>
              <a:buChar char="•"/>
            </a:pPr>
            <a:r>
              <a:rPr lang="en-US"/>
              <a:t>A botmaster defines where botnets will send illegitimate requests and floods the server. </a:t>
            </a:r>
            <a:endParaRPr/>
          </a:p>
          <a:p>
            <a:pPr indent="-171450" lvl="0" marL="171450" rtl="0" algn="l">
              <a:lnSpc>
                <a:spcPct val="100000"/>
              </a:lnSpc>
              <a:spcBef>
                <a:spcPts val="1200"/>
              </a:spcBef>
              <a:spcAft>
                <a:spcPts val="0"/>
              </a:spcAft>
              <a:buClr>
                <a:schemeClr val="dk1"/>
              </a:buClr>
              <a:buSzPts val="2100"/>
              <a:buChar char="•"/>
            </a:pPr>
            <a:r>
              <a:rPr lang="en-US"/>
              <a:t>If the bandwidth of the server or network is not sufficient for responding to all of the requests, then the server/network will become unavailable and unable to respond to the requests of the valid users.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Current Importance of Cyber</a:t>
            </a:r>
            <a:endParaRPr/>
          </a:p>
        </p:txBody>
      </p:sp>
      <p:sp>
        <p:nvSpPr>
          <p:cNvPr id="114" name="Google Shape;114;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Business perspective</a:t>
            </a:r>
            <a:endParaRPr/>
          </a:p>
          <a:p>
            <a:pPr indent="-171450" lvl="1" marL="514350" rtl="0" algn="l">
              <a:lnSpc>
                <a:spcPct val="100000"/>
              </a:lnSpc>
              <a:spcBef>
                <a:spcPts val="600"/>
              </a:spcBef>
              <a:spcAft>
                <a:spcPts val="0"/>
              </a:spcAft>
              <a:buClr>
                <a:schemeClr val="dk1"/>
              </a:buClr>
              <a:buSzPts val="2100"/>
              <a:buChar char="•"/>
            </a:pPr>
            <a:r>
              <a:rPr lang="en-US" sz="2100"/>
              <a:t>Critical infrastructures, business continuity</a:t>
            </a:r>
            <a:endParaRPr/>
          </a:p>
          <a:p>
            <a:pPr indent="-171450" lvl="1" marL="514350" rtl="0" algn="l">
              <a:lnSpc>
                <a:spcPct val="100000"/>
              </a:lnSpc>
              <a:spcBef>
                <a:spcPts val="600"/>
              </a:spcBef>
              <a:spcAft>
                <a:spcPts val="0"/>
              </a:spcAft>
              <a:buClr>
                <a:schemeClr val="dk1"/>
              </a:buClr>
              <a:buSzPts val="2100"/>
              <a:buChar char="•"/>
            </a:pPr>
            <a:r>
              <a:rPr lang="en-US" sz="2100"/>
              <a:t>E-commerce</a:t>
            </a:r>
            <a:endParaRPr/>
          </a:p>
          <a:p>
            <a:pPr indent="-171450" lvl="1" marL="514350" rtl="0" algn="l">
              <a:lnSpc>
                <a:spcPct val="100000"/>
              </a:lnSpc>
              <a:spcBef>
                <a:spcPts val="600"/>
              </a:spcBef>
              <a:spcAft>
                <a:spcPts val="0"/>
              </a:spcAft>
              <a:buClr>
                <a:schemeClr val="dk1"/>
              </a:buClr>
              <a:buSzPts val="2100"/>
              <a:buChar char="•"/>
            </a:pPr>
            <a:r>
              <a:rPr lang="en-US" sz="2100"/>
              <a:t>Blue prints, digital assets, trade secrets</a:t>
            </a:r>
            <a:endParaRPr/>
          </a:p>
          <a:p>
            <a:pPr indent="-171450" lvl="1" marL="514350" rtl="0" algn="l">
              <a:lnSpc>
                <a:spcPct val="100000"/>
              </a:lnSpc>
              <a:spcBef>
                <a:spcPts val="600"/>
              </a:spcBef>
              <a:spcAft>
                <a:spcPts val="0"/>
              </a:spcAft>
              <a:buClr>
                <a:schemeClr val="dk1"/>
              </a:buClr>
              <a:buSzPts val="2100"/>
              <a:buChar char="•"/>
            </a:pPr>
            <a:r>
              <a:rPr lang="en-US" sz="2100"/>
              <a:t>Employee information</a:t>
            </a:r>
            <a:endParaRPr/>
          </a:p>
          <a:p>
            <a:pPr indent="-38100" lvl="1" marL="514350" rtl="0" algn="l">
              <a:lnSpc>
                <a:spcPct val="100000"/>
              </a:lnSpc>
              <a:spcBef>
                <a:spcPts val="0"/>
              </a:spcBef>
              <a:spcAft>
                <a:spcPts val="0"/>
              </a:spcAft>
              <a:buClr>
                <a:schemeClr val="dk1"/>
              </a:buClr>
              <a:buSzPts val="2100"/>
              <a:buNone/>
            </a:pPr>
            <a:r>
              <a:t/>
            </a:r>
            <a:endParaRPr sz="2100"/>
          </a:p>
          <a:p>
            <a:pPr indent="-171450" lvl="0" marL="171450" rtl="0" algn="l">
              <a:lnSpc>
                <a:spcPct val="100000"/>
              </a:lnSpc>
              <a:spcBef>
                <a:spcPts val="600"/>
              </a:spcBef>
              <a:spcAft>
                <a:spcPts val="0"/>
              </a:spcAft>
              <a:buClr>
                <a:schemeClr val="dk1"/>
              </a:buClr>
              <a:buSzPts val="2100"/>
              <a:buChar char="•"/>
            </a:pPr>
            <a:r>
              <a:rPr lang="en-US"/>
              <a:t>Individual perspective</a:t>
            </a:r>
            <a:endParaRPr/>
          </a:p>
          <a:p>
            <a:pPr indent="-171450" lvl="1" marL="514350" rtl="0" algn="l">
              <a:lnSpc>
                <a:spcPct val="100000"/>
              </a:lnSpc>
              <a:spcBef>
                <a:spcPts val="600"/>
              </a:spcBef>
              <a:spcAft>
                <a:spcPts val="0"/>
              </a:spcAft>
              <a:buClr>
                <a:schemeClr val="dk1"/>
              </a:buClr>
              <a:buSzPts val="2100"/>
              <a:buChar char="•"/>
            </a:pPr>
            <a:r>
              <a:rPr lang="en-US" sz="2100"/>
              <a:t>We have a digital persona that can shop, read, communicate, and work in the cyber domain. </a:t>
            </a:r>
            <a:endParaRPr/>
          </a:p>
          <a:p>
            <a:pPr indent="-171450" lvl="1" marL="514350" rtl="0" algn="l">
              <a:lnSpc>
                <a:spcPct val="100000"/>
              </a:lnSpc>
              <a:spcBef>
                <a:spcPts val="600"/>
              </a:spcBef>
              <a:spcAft>
                <a:spcPts val="0"/>
              </a:spcAft>
              <a:buClr>
                <a:schemeClr val="dk1"/>
              </a:buClr>
              <a:buSzPts val="2100"/>
              <a:buChar char="•"/>
            </a:pPr>
            <a:r>
              <a:rPr lang="en-US" sz="2100"/>
              <a:t>Bank accounts</a:t>
            </a:r>
            <a:endParaRPr/>
          </a:p>
          <a:p>
            <a:pPr indent="-171450" lvl="1" marL="514350" rtl="0" algn="l">
              <a:lnSpc>
                <a:spcPct val="100000"/>
              </a:lnSpc>
              <a:spcBef>
                <a:spcPts val="600"/>
              </a:spcBef>
              <a:spcAft>
                <a:spcPts val="0"/>
              </a:spcAft>
              <a:buClr>
                <a:schemeClr val="dk1"/>
              </a:buClr>
              <a:buSzPts val="2100"/>
              <a:buChar char="•"/>
            </a:pPr>
            <a:r>
              <a:rPr lang="en-US" sz="2100"/>
              <a:t>Privacy</a:t>
            </a:r>
            <a:endParaRPr/>
          </a:p>
          <a:p>
            <a:pPr indent="-44450" lvl="1" marL="514350" rtl="0" algn="l">
              <a:lnSpc>
                <a:spcPct val="100000"/>
              </a:lnSpc>
              <a:spcBef>
                <a:spcPts val="600"/>
              </a:spcBef>
              <a:spcAft>
                <a:spcPts val="0"/>
              </a:spcAft>
              <a:buClr>
                <a:schemeClr val="dk1"/>
              </a:buClr>
              <a:buSzPts val="2000"/>
              <a:buNone/>
            </a:pPr>
            <a:r>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Types of DDoS Attack(RMS, 2016)</a:t>
            </a:r>
            <a:endParaRPr/>
          </a:p>
        </p:txBody>
      </p:sp>
      <p:sp>
        <p:nvSpPr>
          <p:cNvPr id="594" name="Google Shape;594;p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Volumetric attacks</a:t>
            </a:r>
            <a:r>
              <a:rPr lang="en-US"/>
              <a:t>: attacks that flood a target network with data packets to cripple the network’s available bandwidth. The data packets result in a very high volume of traffic congestion and cause disruption of the service. Thus, legitimate users cannot access the server.</a:t>
            </a:r>
            <a:endParaRPr/>
          </a:p>
          <a:p>
            <a:pPr indent="-171450" lvl="0" marL="171450" rtl="0" algn="l">
              <a:lnSpc>
                <a:spcPct val="100000"/>
              </a:lnSpc>
              <a:spcBef>
                <a:spcPts val="1200"/>
              </a:spcBef>
              <a:spcAft>
                <a:spcPts val="0"/>
              </a:spcAft>
              <a:buClr>
                <a:schemeClr val="dk1"/>
              </a:buClr>
              <a:buSzPts val="2100"/>
              <a:buChar char="•"/>
            </a:pPr>
            <a:r>
              <a:rPr b="1" lang="en-US"/>
              <a:t>Application-based attacks</a:t>
            </a:r>
            <a:r>
              <a:rPr lang="en-US"/>
              <a:t> (aka Layer 7 attacks): attacks that use covert instructions to modify functions or specific features of a website in order to disable them.</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Types of DDoS Attacks (Cont.)</a:t>
            </a:r>
            <a:endParaRPr/>
          </a:p>
        </p:txBody>
      </p:sp>
      <p:sp>
        <p:nvSpPr>
          <p:cNvPr id="601" name="Google Shape;601;p8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Protocol-based (TCP Connection) attacks: </a:t>
            </a:r>
            <a:r>
              <a:rPr lang="en-US"/>
              <a:t>when an attacker sends numerous TCP SYN segments to a victim’s server.</a:t>
            </a:r>
            <a:endParaRPr/>
          </a:p>
          <a:p>
            <a:pPr indent="-171450" lvl="0" marL="171450" rtl="0" algn="l">
              <a:lnSpc>
                <a:spcPct val="100000"/>
              </a:lnSpc>
              <a:spcBef>
                <a:spcPts val="1200"/>
              </a:spcBef>
              <a:spcAft>
                <a:spcPts val="0"/>
              </a:spcAft>
              <a:buClr>
                <a:schemeClr val="dk1"/>
              </a:buClr>
              <a:buSzPts val="2100"/>
              <a:buChar char="•"/>
            </a:pPr>
            <a:r>
              <a:rPr b="1" lang="en-US"/>
              <a:t>Fragmentation attacks: </a:t>
            </a:r>
            <a:r>
              <a:rPr lang="en-US"/>
              <a:t>employs internet protocols for data re-aggregation as an attack vector in order to overload the processing power of a server.</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8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Cost of DDoS Attacks</a:t>
            </a:r>
            <a:endParaRPr/>
          </a:p>
        </p:txBody>
      </p:sp>
      <p:sp>
        <p:nvSpPr>
          <p:cNvPr id="608" name="Google Shape;608;p82"/>
          <p:cNvSpPr txBox="1"/>
          <p:nvPr/>
        </p:nvSpPr>
        <p:spPr>
          <a:xfrm>
            <a:off x="838200" y="1410128"/>
            <a:ext cx="10515168"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100" u="none" cap="none" strike="noStrike">
                <a:solidFill>
                  <a:schemeClr val="dk1"/>
                </a:solidFill>
                <a:latin typeface="Calibri"/>
                <a:ea typeface="Calibri"/>
                <a:cs typeface="Calibri"/>
                <a:sym typeface="Calibri"/>
              </a:rPr>
              <a:t>DDoS Intensity Scale and Vulnerability Thresholds (Source: RMS, 2016)</a:t>
            </a:r>
            <a:endParaRPr/>
          </a:p>
        </p:txBody>
      </p:sp>
      <p:graphicFrame>
        <p:nvGraphicFramePr>
          <p:cNvPr descr="A table listing volume, vulnerability threshold, global ranking, and daily attack rate for different levels of intensity of DDoS attacks" id="609" name="Google Shape;609;p82" title="Distributed Denial-of-Service (DDoS) Intensity Scale and Vulnerability Thresholds table"/>
          <p:cNvGraphicFramePr/>
          <p:nvPr/>
        </p:nvGraphicFramePr>
        <p:xfrm>
          <a:off x="398217" y="1914946"/>
          <a:ext cx="3000000" cy="3000000"/>
        </p:xfrm>
        <a:graphic>
          <a:graphicData uri="http://schemas.openxmlformats.org/drawingml/2006/table">
            <a:tbl>
              <a:tblPr bandRow="1" firstRow="1">
                <a:noFill/>
                <a:tableStyleId>{F79DEF9D-DCEC-4670-8BE9-ACE8FF891EA1}</a:tableStyleId>
              </a:tblPr>
              <a:tblGrid>
                <a:gridCol w="4221750"/>
                <a:gridCol w="1765075"/>
                <a:gridCol w="1961200"/>
                <a:gridCol w="1548325"/>
                <a:gridCol w="1898800"/>
              </a:tblGrid>
              <a:tr h="725975">
                <a:tc>
                  <a:txBody>
                    <a:bodyPr/>
                    <a:lstStyle/>
                    <a:p>
                      <a:pPr indent="0" lvl="0" marL="0" marR="0" rtl="0" algn="l">
                        <a:spcBef>
                          <a:spcPts val="0"/>
                        </a:spcBef>
                        <a:spcAft>
                          <a:spcPts val="0"/>
                        </a:spcAft>
                        <a:buNone/>
                      </a:pPr>
                      <a:r>
                        <a:rPr lang="en-US" sz="1900" u="none" cap="none" strike="noStrike">
                          <a:solidFill>
                            <a:schemeClr val="dk1"/>
                          </a:solidFill>
                        </a:rPr>
                        <a:t>Intensity Scale for DDoS Attack</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Significant Intensity DoS</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Moderately High Intensity DoS</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High Intensity DoS</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Very High Intensity DoS</a:t>
                      </a:r>
                      <a:endParaRPr/>
                    </a:p>
                  </a:txBody>
                  <a:tcPr marT="49550" marB="49550" marR="91875" marL="91875"/>
                </a:tc>
              </a:tr>
              <a:tr h="435400">
                <a:tc>
                  <a:txBody>
                    <a:bodyPr/>
                    <a:lstStyle/>
                    <a:p>
                      <a:pPr indent="0" lvl="0" marL="0" marR="0" rtl="0" algn="l">
                        <a:spcBef>
                          <a:spcPts val="0"/>
                        </a:spcBef>
                        <a:spcAft>
                          <a:spcPts val="0"/>
                        </a:spcAft>
                        <a:buNone/>
                      </a:pPr>
                      <a:r>
                        <a:rPr lang="en-US" sz="1900">
                          <a:solidFill>
                            <a:schemeClr val="dk1"/>
                          </a:solidFill>
                        </a:rPr>
                        <a:t>Volume (gigabits per second)</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1-10 Gbps</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10-50 Gbps</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50-100 Gbps</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100+ Gbps</a:t>
                      </a:r>
                      <a:endParaRPr/>
                    </a:p>
                  </a:txBody>
                  <a:tcPr marT="49550" marB="49550" marR="91875" marL="91875"/>
                </a:tc>
              </a:tr>
              <a:tr h="666225">
                <a:tc>
                  <a:txBody>
                    <a:bodyPr/>
                    <a:lstStyle/>
                    <a:p>
                      <a:pPr indent="0" lvl="0" marL="0" marR="0" rtl="0" algn="l">
                        <a:spcBef>
                          <a:spcPts val="0"/>
                        </a:spcBef>
                        <a:spcAft>
                          <a:spcPts val="0"/>
                        </a:spcAft>
                        <a:buNone/>
                      </a:pPr>
                      <a:r>
                        <a:rPr lang="en-US" sz="1900">
                          <a:solidFill>
                            <a:schemeClr val="dk1"/>
                          </a:solidFill>
                        </a:rPr>
                        <a:t>Website Vulnerability</a:t>
                      </a:r>
                      <a:r>
                        <a:rPr lang="en-US" sz="1900">
                          <a:solidFill>
                            <a:schemeClr val="dk1"/>
                          </a:solidFill>
                        </a:rPr>
                        <a:t> Threshold (number of visitors per month)</a:t>
                      </a:r>
                      <a:endParaRPr sz="1900">
                        <a:solidFill>
                          <a:schemeClr val="dk1"/>
                        </a:solidFill>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1 million</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10 million</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100 million</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1 billion</a:t>
                      </a:r>
                      <a:endParaRPr/>
                    </a:p>
                  </a:txBody>
                  <a:tcPr marT="49550" marB="49550" marR="91875" marL="91875"/>
                </a:tc>
              </a:tr>
              <a:tr h="666225">
                <a:tc>
                  <a:txBody>
                    <a:bodyPr/>
                    <a:lstStyle/>
                    <a:p>
                      <a:pPr indent="0" lvl="0" marL="0" marR="0" rtl="0" algn="l">
                        <a:spcBef>
                          <a:spcPts val="0"/>
                        </a:spcBef>
                        <a:spcAft>
                          <a:spcPts val="0"/>
                        </a:spcAft>
                        <a:buNone/>
                      </a:pPr>
                      <a:r>
                        <a:rPr lang="en-US" sz="1900">
                          <a:solidFill>
                            <a:schemeClr val="dk1"/>
                          </a:solidFill>
                        </a:rPr>
                        <a:t>Approximate global website ranking for vulnerability threshold</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Top 100,000</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Top 10,000</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Top 1,000</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Top 100</a:t>
                      </a:r>
                      <a:endParaRPr/>
                    </a:p>
                  </a:txBody>
                  <a:tcPr marT="49550" marB="49550" marR="91875" marL="91875"/>
                </a:tc>
              </a:tr>
              <a:tr h="382650">
                <a:tc>
                  <a:txBody>
                    <a:bodyPr/>
                    <a:lstStyle/>
                    <a:p>
                      <a:pPr indent="0" lvl="0" marL="0" marR="0" rtl="0" algn="l">
                        <a:spcBef>
                          <a:spcPts val="0"/>
                        </a:spcBef>
                        <a:spcAft>
                          <a:spcPts val="0"/>
                        </a:spcAft>
                        <a:buNone/>
                      </a:pPr>
                      <a:r>
                        <a:rPr lang="en-US" sz="1900">
                          <a:solidFill>
                            <a:schemeClr val="dk1"/>
                          </a:solidFill>
                        </a:rPr>
                        <a:t>Daily attack rate  (2014)</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962</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101</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3.53</a:t>
                      </a:r>
                      <a:endParaRPr/>
                    </a:p>
                  </a:txBody>
                  <a:tcPr marT="49550" marB="49550" marR="91875" marL="91875"/>
                </a:tc>
                <a:tc>
                  <a:txBody>
                    <a:bodyPr/>
                    <a:lstStyle/>
                    <a:p>
                      <a:pPr indent="0" lvl="0" marL="0" marR="0" rtl="0" algn="l">
                        <a:spcBef>
                          <a:spcPts val="0"/>
                        </a:spcBef>
                        <a:spcAft>
                          <a:spcPts val="0"/>
                        </a:spcAft>
                        <a:buNone/>
                      </a:pPr>
                      <a:r>
                        <a:rPr lang="en-US" sz="1900">
                          <a:solidFill>
                            <a:schemeClr val="dk1"/>
                          </a:solidFill>
                        </a:rPr>
                        <a:t>0.40</a:t>
                      </a:r>
                      <a:endParaRPr/>
                    </a:p>
                  </a:txBody>
                  <a:tcPr marT="49550" marB="49550" marR="91875" marL="91875"/>
                </a:tc>
              </a:tr>
            </a:tbl>
          </a:graphicData>
        </a:graphic>
      </p:graphicFrame>
      <p:sp>
        <p:nvSpPr>
          <p:cNvPr id="610" name="Google Shape;610;p82"/>
          <p:cNvSpPr/>
          <p:nvPr/>
        </p:nvSpPr>
        <p:spPr>
          <a:xfrm>
            <a:off x="10015530" y="4891774"/>
            <a:ext cx="168571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(Source: RMS, 2016)</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8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Attacks Map</a:t>
            </a:r>
            <a:endParaRPr/>
          </a:p>
        </p:txBody>
      </p:sp>
      <p:pic>
        <p:nvPicPr>
          <p:cNvPr descr="Cyber attacks are shown on a wold map for December 16,2016." id="617" name="Google Shape;617;p83" title="A screenshot of an attack map"/>
          <p:cNvPicPr preferRelativeResize="0"/>
          <p:nvPr>
            <p:ph idx="1" type="body"/>
          </p:nvPr>
        </p:nvPicPr>
        <p:blipFill rotWithShape="1">
          <a:blip r:embed="rId3">
            <a:alphaModFix/>
          </a:blip>
          <a:srcRect b="0" l="0" r="0" t="0"/>
          <a:stretch/>
        </p:blipFill>
        <p:spPr>
          <a:xfrm>
            <a:off x="1552975" y="1447800"/>
            <a:ext cx="7986320" cy="4656275"/>
          </a:xfrm>
          <a:prstGeom prst="rect">
            <a:avLst/>
          </a:prstGeom>
          <a:noFill/>
          <a:ln>
            <a:noFill/>
          </a:ln>
        </p:spPr>
      </p:pic>
      <p:sp>
        <p:nvSpPr>
          <p:cNvPr id="618" name="Google Shape;618;p83"/>
          <p:cNvSpPr/>
          <p:nvPr/>
        </p:nvSpPr>
        <p:spPr>
          <a:xfrm>
            <a:off x="7142805" y="6104075"/>
            <a:ext cx="28513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a:t>
            </a:r>
            <a:r>
              <a:rPr lang="en-US" sz="1200" u="sng">
                <a:solidFill>
                  <a:schemeClr val="dk1"/>
                </a:solidFill>
                <a:latin typeface="Calibri"/>
                <a:ea typeface="Calibri"/>
                <a:cs typeface="Calibri"/>
                <a:sym typeface="Calibri"/>
                <a:hlinkClick r:id="rId4">
                  <a:extLst>
                    <a:ext uri="{A12FA001-AC4F-418D-AE19-62706E023703}">
                      <ahyp:hlinkClr val="tx"/>
                    </a:ext>
                  </a:extLst>
                </a:hlinkClick>
              </a:rPr>
              <a:t>http://www.digitalattackmap.com</a:t>
            </a:r>
            <a:r>
              <a:rPr lang="en-US" sz="1200">
                <a:solidFill>
                  <a:schemeClr val="dk1"/>
                </a:solidFill>
                <a:latin typeface="Calibri"/>
                <a:ea typeface="Calibri"/>
                <a:cs typeface="Calibri"/>
                <a:sym typeface="Calibri"/>
              </a:rPr>
              <a:t>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8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Attacks Map </a:t>
            </a:r>
            <a:endParaRPr/>
          </a:p>
        </p:txBody>
      </p:sp>
      <p:pic>
        <p:nvPicPr>
          <p:cNvPr descr="attack map " id="625" name="Google Shape;625;p84" title="Attack map"/>
          <p:cNvPicPr preferRelativeResize="0"/>
          <p:nvPr>
            <p:ph idx="1" type="body"/>
          </p:nvPr>
        </p:nvPicPr>
        <p:blipFill rotWithShape="1">
          <a:blip r:embed="rId3">
            <a:alphaModFix/>
          </a:blip>
          <a:srcRect b="0" l="0" r="0" t="0"/>
          <a:stretch/>
        </p:blipFill>
        <p:spPr>
          <a:xfrm>
            <a:off x="2515248" y="1885950"/>
            <a:ext cx="7051805" cy="3458647"/>
          </a:xfrm>
          <a:prstGeom prst="rect">
            <a:avLst/>
          </a:prstGeom>
          <a:noFill/>
          <a:ln>
            <a:noFill/>
          </a:ln>
        </p:spPr>
      </p:pic>
      <p:sp>
        <p:nvSpPr>
          <p:cNvPr id="626" name="Google Shape;626;p84"/>
          <p:cNvSpPr/>
          <p:nvPr/>
        </p:nvSpPr>
        <p:spPr>
          <a:xfrm>
            <a:off x="7120270" y="5344597"/>
            <a:ext cx="6096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a:t>
            </a:r>
            <a:r>
              <a:rPr lang="en-US" sz="1200" u="sng">
                <a:solidFill>
                  <a:schemeClr val="dk1"/>
                </a:solidFill>
                <a:latin typeface="Calibri"/>
                <a:ea typeface="Calibri"/>
                <a:cs typeface="Calibri"/>
                <a:sym typeface="Calibri"/>
                <a:hlinkClick r:id="rId4">
                  <a:extLst>
                    <a:ext uri="{A12FA001-AC4F-418D-AE19-62706E023703}">
                      <ahyp:hlinkClr val="tx"/>
                    </a:ext>
                  </a:extLst>
                </a:hlinkClick>
              </a:rPr>
              <a:t>http://threatmap.fortiguard.com</a:t>
            </a:r>
            <a:r>
              <a:rPr lang="en-US" sz="1200">
                <a:solidFill>
                  <a:schemeClr val="dk1"/>
                </a:solidFill>
                <a:latin typeface="Calibri"/>
                <a:ea typeface="Calibri"/>
                <a:cs typeface="Calibri"/>
                <a:sym typeface="Calibri"/>
              </a:rPr>
              <a:t>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8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Attacks Map  </a:t>
            </a:r>
            <a:endParaRPr/>
          </a:p>
        </p:txBody>
      </p:sp>
      <p:pic>
        <p:nvPicPr>
          <p:cNvPr descr="attack map provided by the website of norsecorp" id="633" name="Google Shape;633;p85" title="Attack map"/>
          <p:cNvPicPr preferRelativeResize="0"/>
          <p:nvPr>
            <p:ph idx="1" type="body"/>
          </p:nvPr>
        </p:nvPicPr>
        <p:blipFill rotWithShape="1">
          <a:blip r:embed="rId3">
            <a:alphaModFix/>
          </a:blip>
          <a:srcRect b="0" l="0" r="0" t="0"/>
          <a:stretch/>
        </p:blipFill>
        <p:spPr>
          <a:xfrm>
            <a:off x="2019154" y="1708810"/>
            <a:ext cx="6796234" cy="3820453"/>
          </a:xfrm>
          <a:prstGeom prst="rect">
            <a:avLst/>
          </a:prstGeom>
          <a:noFill/>
          <a:ln>
            <a:noFill/>
          </a:ln>
        </p:spPr>
      </p:pic>
      <p:sp>
        <p:nvSpPr>
          <p:cNvPr id="634" name="Google Shape;634;p85"/>
          <p:cNvSpPr/>
          <p:nvPr/>
        </p:nvSpPr>
        <p:spPr>
          <a:xfrm>
            <a:off x="6655694" y="5547383"/>
            <a:ext cx="2360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a:t>
            </a:r>
            <a:r>
              <a:rPr lang="en-US" sz="1200" u="sng">
                <a:solidFill>
                  <a:schemeClr val="dk1"/>
                </a:solidFill>
                <a:latin typeface="Calibri"/>
                <a:ea typeface="Calibri"/>
                <a:cs typeface="Calibri"/>
                <a:sym typeface="Calibri"/>
                <a:hlinkClick r:id="rId4">
                  <a:extLst>
                    <a:ext uri="{A12FA001-AC4F-418D-AE19-62706E023703}">
                      <ahyp:hlinkClr val="tx"/>
                    </a:ext>
                  </a:extLst>
                </a:hlinkClick>
              </a:rPr>
              <a:t>http://map.norsecorp.com</a:t>
            </a:r>
            <a:endParaRPr sz="1200">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Ransomware</a:t>
            </a:r>
            <a:endParaRPr/>
          </a:p>
        </p:txBody>
      </p:sp>
      <p:sp>
        <p:nvSpPr>
          <p:cNvPr id="640" name="Google Shape;640;p8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 threat where information on a victim’s server or network is locked and encrypted when a victim clicks on a link or installs malware</a:t>
            </a:r>
            <a:endParaRPr/>
          </a:p>
          <a:p>
            <a:pPr indent="-171450" lvl="0" marL="171450" rtl="0" algn="l">
              <a:lnSpc>
                <a:spcPct val="100000"/>
              </a:lnSpc>
              <a:spcBef>
                <a:spcPts val="600"/>
              </a:spcBef>
              <a:spcAft>
                <a:spcPts val="0"/>
              </a:spcAft>
              <a:buClr>
                <a:schemeClr val="dk1"/>
              </a:buClr>
              <a:buSzPts val="2100"/>
              <a:buChar char="•"/>
            </a:pPr>
            <a:r>
              <a:rPr lang="en-US"/>
              <a:t>Hackers threaten the victim by requiring the victim to pay money to the hackers to decrypt the information and make it available again. If not paid, hackers might erase the information permanently. </a:t>
            </a:r>
            <a:endParaRPr/>
          </a:p>
          <a:p>
            <a:pPr indent="-171450" lvl="1" marL="514350" rtl="0" algn="l">
              <a:lnSpc>
                <a:spcPct val="100000"/>
              </a:lnSpc>
              <a:spcBef>
                <a:spcPts val="600"/>
              </a:spcBef>
              <a:spcAft>
                <a:spcPts val="0"/>
              </a:spcAft>
              <a:buClr>
                <a:schemeClr val="dk1"/>
              </a:buClr>
              <a:buSzPts val="2100"/>
              <a:buChar char="•"/>
            </a:pPr>
            <a:r>
              <a:rPr lang="en-US" sz="2100"/>
              <a:t>Hackers use Bitcoin to be paid for ransomware </a:t>
            </a:r>
            <a:endParaRPr/>
          </a:p>
          <a:p>
            <a:pPr indent="-171450" lvl="1" marL="514350" rtl="0" algn="l">
              <a:lnSpc>
                <a:spcPct val="100000"/>
              </a:lnSpc>
              <a:spcBef>
                <a:spcPts val="600"/>
              </a:spcBef>
              <a:spcAft>
                <a:spcPts val="0"/>
              </a:spcAft>
              <a:buClr>
                <a:schemeClr val="dk1"/>
              </a:buClr>
              <a:buSzPts val="2100"/>
              <a:buChar char="•"/>
            </a:pPr>
            <a:r>
              <a:rPr lang="en-US" sz="2100"/>
              <a:t>IBM study says more than 4,000 ransomware attacks were carried out each day of 2016. </a:t>
            </a:r>
            <a:endParaRPr/>
          </a:p>
          <a:p>
            <a:pPr indent="-171450" lvl="1" marL="514350" rtl="0" algn="l">
              <a:lnSpc>
                <a:spcPct val="100000"/>
              </a:lnSpc>
              <a:spcBef>
                <a:spcPts val="600"/>
              </a:spcBef>
              <a:spcAft>
                <a:spcPts val="0"/>
              </a:spcAft>
              <a:buClr>
                <a:schemeClr val="dk1"/>
              </a:buClr>
              <a:buSzPts val="2100"/>
              <a:buChar char="•"/>
            </a:pPr>
            <a:r>
              <a:rPr lang="en-US" sz="2100"/>
              <a:t>Wannacry ransomware attack</a:t>
            </a:r>
            <a:endParaRPr/>
          </a:p>
          <a:p>
            <a:pPr indent="-171450" lvl="1" marL="514350" rtl="0" algn="l">
              <a:lnSpc>
                <a:spcPct val="100000"/>
              </a:lnSpc>
              <a:spcBef>
                <a:spcPts val="600"/>
              </a:spcBef>
              <a:spcAft>
                <a:spcPts val="0"/>
              </a:spcAft>
              <a:buClr>
                <a:schemeClr val="dk1"/>
              </a:buClr>
              <a:buSzPts val="2100"/>
              <a:buChar char="•"/>
            </a:pPr>
            <a:r>
              <a:rPr lang="en-US" sz="2100"/>
              <a:t>Petya ransomware</a:t>
            </a:r>
            <a:endParaRPr/>
          </a:p>
          <a:p>
            <a:pPr indent="-171450" lvl="0" marL="171450" rtl="0" algn="l">
              <a:lnSpc>
                <a:spcPct val="100000"/>
              </a:lnSpc>
              <a:spcBef>
                <a:spcPts val="600"/>
              </a:spcBef>
              <a:spcAft>
                <a:spcPts val="0"/>
              </a:spcAft>
              <a:buClr>
                <a:schemeClr val="dk1"/>
              </a:buClr>
              <a:buSzPts val="2100"/>
              <a:buChar char="•"/>
            </a:pPr>
            <a:r>
              <a:rPr lang="en-US"/>
              <a:t>Social engineering attacks are the means for successful Ransomware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8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8: Threat and Security Failure</a:t>
            </a:r>
            <a:endParaRPr/>
          </a:p>
        </p:txBody>
      </p:sp>
      <p:sp>
        <p:nvSpPr>
          <p:cNvPr id="646" name="Google Shape;646;p87"/>
          <p:cNvSpPr txBox="1"/>
          <p:nvPr/>
        </p:nvSpPr>
        <p:spPr>
          <a:xfrm>
            <a:off x="838200" y="1825625"/>
            <a:ext cx="10515600"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Why are these threats to cybersecurity?</a:t>
            </a:r>
            <a:endParaRPr/>
          </a:p>
        </p:txBody>
      </p:sp>
      <p:graphicFrame>
        <p:nvGraphicFramePr>
          <p:cNvPr descr="Fill the Confidentiality, integrity, and availability columns for each type of threats that are virus, worm, trojan horse, adware, DDoS, and ransomware." id="647" name="Google Shape;647;p87" title="Exercise table"/>
          <p:cNvGraphicFramePr/>
          <p:nvPr/>
        </p:nvGraphicFramePr>
        <p:xfrm>
          <a:off x="838200" y="2241123"/>
          <a:ext cx="3000000" cy="3000000"/>
        </p:xfrm>
        <a:graphic>
          <a:graphicData uri="http://schemas.openxmlformats.org/drawingml/2006/table">
            <a:tbl>
              <a:tblPr bandRow="1" firstRow="1">
                <a:noFill/>
                <a:tableStyleId>{F79DEF9D-DCEC-4670-8BE9-ACE8FF891EA1}</a:tableStyleId>
              </a:tblPr>
              <a:tblGrid>
                <a:gridCol w="2628900"/>
                <a:gridCol w="2628900"/>
                <a:gridCol w="2628900"/>
                <a:gridCol w="2628900"/>
              </a:tblGrid>
              <a:tr h="540175">
                <a:tc>
                  <a:txBody>
                    <a:bodyPr/>
                    <a:lstStyle/>
                    <a:p>
                      <a:pPr indent="0" lvl="0" marL="0" marR="0" rtl="0" algn="l">
                        <a:spcBef>
                          <a:spcPts val="0"/>
                        </a:spcBef>
                        <a:spcAft>
                          <a:spcPts val="0"/>
                        </a:spcAft>
                        <a:buClr>
                          <a:schemeClr val="dk1"/>
                        </a:buClr>
                        <a:buSzPts val="2100"/>
                        <a:buFont typeface="Calibri"/>
                        <a:buNone/>
                      </a:pPr>
                      <a:r>
                        <a:rPr lang="en-US" sz="2100">
                          <a:solidFill>
                            <a:schemeClr val="dk1"/>
                          </a:solidFill>
                        </a:rPr>
                        <a:t>Threats</a:t>
                      </a:r>
                      <a:endParaRPr/>
                    </a:p>
                  </a:txBody>
                  <a:tcPr marT="45725" marB="45725" marR="91450" marL="91450"/>
                </a:tc>
                <a:tc>
                  <a:txBody>
                    <a:bodyPr/>
                    <a:lstStyle/>
                    <a:p>
                      <a:pPr indent="0" lvl="0" marL="0" marR="0" rtl="0" algn="l">
                        <a:spcBef>
                          <a:spcPts val="0"/>
                        </a:spcBef>
                        <a:spcAft>
                          <a:spcPts val="0"/>
                        </a:spcAft>
                        <a:buClr>
                          <a:schemeClr val="dk1"/>
                        </a:buClr>
                        <a:buSzPts val="2100"/>
                        <a:buFont typeface="Calibri"/>
                        <a:buNone/>
                      </a:pPr>
                      <a:r>
                        <a:rPr lang="en-US" sz="2100">
                          <a:solidFill>
                            <a:schemeClr val="dk1"/>
                          </a:solidFill>
                        </a:rPr>
                        <a:t>Confidentiality</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100"/>
                        <a:buFont typeface="Calibri"/>
                        <a:buNone/>
                      </a:pPr>
                      <a:r>
                        <a:rPr lang="en-US" sz="2100">
                          <a:solidFill>
                            <a:schemeClr val="dk1"/>
                          </a:solidFill>
                        </a:rPr>
                        <a:t>Integrity</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100"/>
                        <a:buFont typeface="Calibri"/>
                        <a:buNone/>
                      </a:pPr>
                      <a:r>
                        <a:rPr lang="en-US" sz="2100">
                          <a:solidFill>
                            <a:schemeClr val="dk1"/>
                          </a:solidFill>
                        </a:rPr>
                        <a:t>Availability</a:t>
                      </a:r>
                      <a:endParaRPr/>
                    </a:p>
                  </a:txBody>
                  <a:tcPr marT="45725" marB="45725" marR="91450" marL="91450"/>
                </a:tc>
              </a:tr>
              <a:tr h="370850">
                <a:tc>
                  <a:txBody>
                    <a:bodyPr/>
                    <a:lstStyle/>
                    <a:p>
                      <a:pPr indent="0" lvl="0" marL="0" marR="0" rtl="0" algn="l">
                        <a:spcBef>
                          <a:spcPts val="0"/>
                        </a:spcBef>
                        <a:spcAft>
                          <a:spcPts val="0"/>
                        </a:spcAft>
                        <a:buClr>
                          <a:schemeClr val="dk1"/>
                        </a:buClr>
                        <a:buSzPts val="2100"/>
                        <a:buFont typeface="Calibri"/>
                        <a:buNone/>
                      </a:pPr>
                      <a:r>
                        <a:rPr lang="en-US" sz="2100">
                          <a:solidFill>
                            <a:schemeClr val="dk1"/>
                          </a:solidFill>
                        </a:rPr>
                        <a:t>Virus</a:t>
                      </a:r>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r>
              <a:tr h="370850">
                <a:tc>
                  <a:txBody>
                    <a:bodyPr/>
                    <a:lstStyle/>
                    <a:p>
                      <a:pPr indent="0" lvl="0" marL="0" marR="0" rtl="0" algn="l">
                        <a:spcBef>
                          <a:spcPts val="0"/>
                        </a:spcBef>
                        <a:spcAft>
                          <a:spcPts val="0"/>
                        </a:spcAft>
                        <a:buClr>
                          <a:schemeClr val="dk1"/>
                        </a:buClr>
                        <a:buSzPts val="2100"/>
                        <a:buFont typeface="Calibri"/>
                        <a:buNone/>
                      </a:pPr>
                      <a:r>
                        <a:rPr lang="en-US" sz="2100">
                          <a:solidFill>
                            <a:schemeClr val="dk1"/>
                          </a:solidFill>
                        </a:rPr>
                        <a:t>Worm</a:t>
                      </a:r>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r>
              <a:tr h="370850">
                <a:tc>
                  <a:txBody>
                    <a:bodyPr/>
                    <a:lstStyle/>
                    <a:p>
                      <a:pPr indent="0" lvl="0" marL="0" marR="0" rtl="0" algn="l">
                        <a:spcBef>
                          <a:spcPts val="0"/>
                        </a:spcBef>
                        <a:spcAft>
                          <a:spcPts val="0"/>
                        </a:spcAft>
                        <a:buClr>
                          <a:schemeClr val="dk1"/>
                        </a:buClr>
                        <a:buSzPts val="2100"/>
                        <a:buFont typeface="Calibri"/>
                        <a:buNone/>
                      </a:pPr>
                      <a:r>
                        <a:rPr lang="en-US" sz="2100">
                          <a:solidFill>
                            <a:schemeClr val="dk1"/>
                          </a:solidFill>
                        </a:rPr>
                        <a:t>Trojan Horse</a:t>
                      </a:r>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r>
              <a:tr h="370850">
                <a:tc>
                  <a:txBody>
                    <a:bodyPr/>
                    <a:lstStyle/>
                    <a:p>
                      <a:pPr indent="0" lvl="0" marL="0" marR="0" rtl="0" algn="l">
                        <a:spcBef>
                          <a:spcPts val="0"/>
                        </a:spcBef>
                        <a:spcAft>
                          <a:spcPts val="0"/>
                        </a:spcAft>
                        <a:buClr>
                          <a:schemeClr val="dk1"/>
                        </a:buClr>
                        <a:buSzPts val="2100"/>
                        <a:buFont typeface="Calibri"/>
                        <a:buNone/>
                      </a:pPr>
                      <a:r>
                        <a:rPr lang="en-US" sz="2100">
                          <a:solidFill>
                            <a:schemeClr val="dk1"/>
                          </a:solidFill>
                        </a:rPr>
                        <a:t>Adware</a:t>
                      </a:r>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r>
              <a:tr h="370850">
                <a:tc>
                  <a:txBody>
                    <a:bodyPr/>
                    <a:lstStyle/>
                    <a:p>
                      <a:pPr indent="0" lvl="0" marL="0" marR="0" rtl="0" algn="l">
                        <a:spcBef>
                          <a:spcPts val="0"/>
                        </a:spcBef>
                        <a:spcAft>
                          <a:spcPts val="0"/>
                        </a:spcAft>
                        <a:buClr>
                          <a:schemeClr val="dk1"/>
                        </a:buClr>
                        <a:buSzPts val="2100"/>
                        <a:buFont typeface="Calibri"/>
                        <a:buNone/>
                      </a:pPr>
                      <a:r>
                        <a:rPr lang="en-US" sz="2100">
                          <a:solidFill>
                            <a:schemeClr val="dk1"/>
                          </a:solidFill>
                        </a:rPr>
                        <a:t>DDoS</a:t>
                      </a:r>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r>
              <a:tr h="370850">
                <a:tc>
                  <a:txBody>
                    <a:bodyPr/>
                    <a:lstStyle/>
                    <a:p>
                      <a:pPr indent="0" lvl="0" marL="0" marR="0" rtl="0" algn="l">
                        <a:spcBef>
                          <a:spcPts val="0"/>
                        </a:spcBef>
                        <a:spcAft>
                          <a:spcPts val="0"/>
                        </a:spcAft>
                        <a:buClr>
                          <a:schemeClr val="dk1"/>
                        </a:buClr>
                        <a:buSzPts val="2100"/>
                        <a:buFont typeface="Calibri"/>
                        <a:buNone/>
                      </a:pPr>
                      <a:r>
                        <a:rPr lang="en-US" sz="2100">
                          <a:solidFill>
                            <a:schemeClr val="dk1"/>
                          </a:solidFill>
                        </a:rPr>
                        <a:t>Ransomware</a:t>
                      </a:r>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2100">
                        <a:solidFill>
                          <a:schemeClr val="dk1"/>
                        </a:solidFill>
                      </a:endParaRPr>
                    </a:p>
                  </a:txBody>
                  <a:tcPr marT="45725" marB="45725" marR="91450" marL="91450"/>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88"/>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a:t>Countermeasures</a:t>
            </a:r>
            <a:endParaRPr/>
          </a:p>
        </p:txBody>
      </p:sp>
      <p:sp>
        <p:nvSpPr>
          <p:cNvPr id="653" name="Google Shape;653;p88"/>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1800"/>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8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Common Countermeasures</a:t>
            </a:r>
            <a:endParaRPr/>
          </a:p>
        </p:txBody>
      </p:sp>
      <p:sp>
        <p:nvSpPr>
          <p:cNvPr id="659" name="Google Shape;659;p8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Encryption</a:t>
            </a:r>
            <a:endParaRPr/>
          </a:p>
          <a:p>
            <a:pPr indent="-171450" lvl="0" marL="171450" rtl="0" algn="l">
              <a:lnSpc>
                <a:spcPct val="100000"/>
              </a:lnSpc>
              <a:spcBef>
                <a:spcPts val="1200"/>
              </a:spcBef>
              <a:spcAft>
                <a:spcPts val="0"/>
              </a:spcAft>
              <a:buClr>
                <a:schemeClr val="dk1"/>
              </a:buClr>
              <a:buSzPts val="2100"/>
              <a:buChar char="•"/>
            </a:pPr>
            <a:r>
              <a:rPr lang="en-US"/>
              <a:t>Hashing</a:t>
            </a:r>
            <a:endParaRPr/>
          </a:p>
          <a:p>
            <a:pPr indent="-171450" lvl="0" marL="171450" rtl="0" algn="l">
              <a:lnSpc>
                <a:spcPct val="100000"/>
              </a:lnSpc>
              <a:spcBef>
                <a:spcPts val="1200"/>
              </a:spcBef>
              <a:spcAft>
                <a:spcPts val="0"/>
              </a:spcAft>
              <a:buClr>
                <a:schemeClr val="dk1"/>
              </a:buClr>
              <a:buSzPts val="2100"/>
              <a:buChar char="•"/>
            </a:pPr>
            <a:r>
              <a:rPr lang="en-US"/>
              <a:t>Authentication</a:t>
            </a:r>
            <a:endParaRPr/>
          </a:p>
          <a:p>
            <a:pPr indent="-171450" lvl="0" marL="171450" rtl="0" algn="l">
              <a:lnSpc>
                <a:spcPct val="100000"/>
              </a:lnSpc>
              <a:spcBef>
                <a:spcPts val="1200"/>
              </a:spcBef>
              <a:spcAft>
                <a:spcPts val="0"/>
              </a:spcAft>
              <a:buClr>
                <a:schemeClr val="dk1"/>
              </a:buClr>
              <a:buSzPts val="2100"/>
              <a:buChar char="•"/>
            </a:pPr>
            <a:r>
              <a:rPr lang="en-US"/>
              <a:t>Authorization</a:t>
            </a:r>
            <a:endParaRPr/>
          </a:p>
          <a:p>
            <a:pPr indent="-171450" lvl="0" marL="171450" rtl="0" algn="l">
              <a:lnSpc>
                <a:spcPct val="100000"/>
              </a:lnSpc>
              <a:spcBef>
                <a:spcPts val="1200"/>
              </a:spcBef>
              <a:spcAft>
                <a:spcPts val="0"/>
              </a:spcAft>
              <a:buClr>
                <a:schemeClr val="dk1"/>
              </a:buClr>
              <a:buSzPts val="2100"/>
              <a:buChar char="•"/>
            </a:pPr>
            <a:r>
              <a:rPr lang="en-US"/>
              <a:t>Accounting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Current State of Cyber Security</a:t>
            </a:r>
            <a:endParaRPr/>
          </a:p>
        </p:txBody>
      </p:sp>
      <p:sp>
        <p:nvSpPr>
          <p:cNvPr id="121" name="Google Shape;12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2022 Global risks report states:</a:t>
            </a:r>
            <a:endParaRPr/>
          </a:p>
          <a:p>
            <a:pPr indent="-171450" lvl="0" marL="171450" rtl="0" algn="l">
              <a:lnSpc>
                <a:spcPct val="100000"/>
              </a:lnSpc>
              <a:spcBef>
                <a:spcPts val="600"/>
              </a:spcBef>
              <a:spcAft>
                <a:spcPts val="0"/>
              </a:spcAft>
              <a:buClr>
                <a:schemeClr val="dk1"/>
              </a:buClr>
              <a:buSzPts val="2100"/>
              <a:buChar char="•"/>
            </a:pPr>
            <a:r>
              <a:rPr lang="en-US"/>
              <a:t>Growing digital dependency will intensify cyber threats.</a:t>
            </a:r>
            <a:endParaRPr/>
          </a:p>
          <a:p>
            <a:pPr indent="-171450" lvl="0" marL="171450" rtl="0" algn="l">
              <a:lnSpc>
                <a:spcPct val="100000"/>
              </a:lnSpc>
              <a:spcBef>
                <a:spcPts val="600"/>
              </a:spcBef>
              <a:spcAft>
                <a:spcPts val="0"/>
              </a:spcAft>
              <a:buClr>
                <a:schemeClr val="dk1"/>
              </a:buClr>
              <a:buSzPts val="2100"/>
              <a:buChar char="•"/>
            </a:pPr>
            <a:r>
              <a:rPr lang="en-US"/>
              <a:t>Cybersecurity threats are growing—in 2020, malware and ransomware attacks increased by 358% and 435% respectively—and are outpacing societies’ ability to effectively prevent or respond to them.</a:t>
            </a:r>
            <a:endParaRPr/>
          </a:p>
          <a:p>
            <a:pPr indent="0" lvl="0" marL="0" rtl="0" algn="l">
              <a:lnSpc>
                <a:spcPct val="100000"/>
              </a:lnSpc>
              <a:spcBef>
                <a:spcPts val="600"/>
              </a:spcBef>
              <a:spcAft>
                <a:spcPts val="0"/>
              </a:spcAft>
              <a:buClr>
                <a:schemeClr val="dk1"/>
              </a:buClr>
              <a:buSzPts val="2100"/>
              <a:buNone/>
            </a:pPr>
            <a:r>
              <a:t/>
            </a:r>
            <a:endParaRPr/>
          </a:p>
          <a:p>
            <a:pPr indent="-38100" lvl="0" marL="17145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9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Encryption </a:t>
            </a:r>
            <a:endParaRPr/>
          </a:p>
        </p:txBody>
      </p:sp>
      <p:sp>
        <p:nvSpPr>
          <p:cNvPr id="666" name="Google Shape;666;p9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Cryptography</a:t>
            </a:r>
            <a:r>
              <a:rPr lang="en-US"/>
              <a:t> comes from the Greek words kryptos “hidden, secret” and graphein “writing” (www.etymonline.com)</a:t>
            </a:r>
            <a:endParaRPr/>
          </a:p>
          <a:p>
            <a:pPr indent="-171450" lvl="0" marL="171450" rtl="0" algn="l">
              <a:lnSpc>
                <a:spcPct val="100000"/>
              </a:lnSpc>
              <a:spcBef>
                <a:spcPts val="1200"/>
              </a:spcBef>
              <a:spcAft>
                <a:spcPts val="0"/>
              </a:spcAft>
              <a:buClr>
                <a:schemeClr val="dk1"/>
              </a:buClr>
              <a:buSzPts val="2100"/>
              <a:buChar char="•"/>
            </a:pPr>
            <a:r>
              <a:rPr lang="en-US"/>
              <a:t>The study of coding and patterns, includes cryptology and cryptanalysis. </a:t>
            </a:r>
            <a:endParaRPr/>
          </a:p>
          <a:p>
            <a:pPr indent="-171450" lvl="0" marL="171450" rtl="0" algn="l">
              <a:lnSpc>
                <a:spcPct val="100000"/>
              </a:lnSpc>
              <a:spcBef>
                <a:spcPts val="1200"/>
              </a:spcBef>
              <a:spcAft>
                <a:spcPts val="0"/>
              </a:spcAft>
              <a:buClr>
                <a:schemeClr val="dk1"/>
              </a:buClr>
              <a:buSzPts val="2100"/>
              <a:buChar char="•"/>
            </a:pPr>
            <a:r>
              <a:rPr lang="en-US"/>
              <a:t>A third party or adversaries cannot understand the communication between two parties.</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9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Encryption  (Cont.)</a:t>
            </a:r>
            <a:endParaRPr/>
          </a:p>
        </p:txBody>
      </p:sp>
      <p:sp>
        <p:nvSpPr>
          <p:cNvPr id="673" name="Google Shape;673;p9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Plaintext: </a:t>
            </a:r>
            <a:r>
              <a:rPr lang="en-US"/>
              <a:t>the original message that is sent. Algorithm or cipher converts the plaintext into meaningless form that is called ciphertext. </a:t>
            </a:r>
            <a:endParaRPr/>
          </a:p>
          <a:p>
            <a:pPr indent="-171450" lvl="1" marL="514350" rtl="0" algn="l">
              <a:lnSpc>
                <a:spcPct val="100000"/>
              </a:lnSpc>
              <a:spcBef>
                <a:spcPts val="600"/>
              </a:spcBef>
              <a:spcAft>
                <a:spcPts val="0"/>
              </a:spcAft>
              <a:buClr>
                <a:schemeClr val="dk1"/>
              </a:buClr>
              <a:buSzPts val="2000"/>
              <a:buChar char="•"/>
            </a:pPr>
            <a:r>
              <a:rPr lang="en-US"/>
              <a:t>Original text message: “Kevin can wait”</a:t>
            </a:r>
            <a:endParaRPr/>
          </a:p>
          <a:p>
            <a:pPr indent="-171450" lvl="0" marL="171450" rtl="0" algn="l">
              <a:lnSpc>
                <a:spcPct val="100000"/>
              </a:lnSpc>
              <a:spcBef>
                <a:spcPts val="600"/>
              </a:spcBef>
              <a:spcAft>
                <a:spcPts val="0"/>
              </a:spcAft>
              <a:buClr>
                <a:schemeClr val="dk1"/>
              </a:buClr>
              <a:buSzPts val="2100"/>
              <a:buChar char="•"/>
            </a:pPr>
            <a:r>
              <a:rPr b="1" lang="en-US"/>
              <a:t>Ciphertext: </a:t>
            </a:r>
            <a:r>
              <a:rPr lang="en-US"/>
              <a:t>converted form of original message according to algorithm or cipher. It can be read but cannot be understood.</a:t>
            </a:r>
            <a:endParaRPr/>
          </a:p>
          <a:p>
            <a:pPr indent="-171450" lvl="1" marL="511810" rtl="0" algn="l">
              <a:lnSpc>
                <a:spcPct val="100000"/>
              </a:lnSpc>
              <a:spcBef>
                <a:spcPts val="600"/>
              </a:spcBef>
              <a:spcAft>
                <a:spcPts val="0"/>
              </a:spcAft>
              <a:buClr>
                <a:schemeClr val="dk1"/>
              </a:buClr>
              <a:buSzPts val="2000"/>
              <a:buNone/>
            </a:pPr>
            <a:r>
              <a:rPr lang="en-US"/>
              <a:t>•After encrypted original text message with Enigma cipher, used by German during WWII, plaintext becomes “SDIELFDFRYBK”</a:t>
            </a:r>
            <a:endParaRPr/>
          </a:p>
          <a:p>
            <a:pPr indent="-171450" lvl="0" marL="171450" rtl="0" algn="l">
              <a:lnSpc>
                <a:spcPct val="100000"/>
              </a:lnSpc>
              <a:spcBef>
                <a:spcPts val="600"/>
              </a:spcBef>
              <a:spcAft>
                <a:spcPts val="0"/>
              </a:spcAft>
              <a:buClr>
                <a:schemeClr val="dk1"/>
              </a:buClr>
              <a:buSzPts val="2100"/>
              <a:buChar char="•"/>
            </a:pPr>
            <a:r>
              <a:rPr b="1" lang="en-US"/>
              <a:t>Key: </a:t>
            </a:r>
            <a:r>
              <a:rPr lang="en-US"/>
              <a:t>a string of ones and zeroes used as an input to the algorithm in addition to the plaintext. An algorithm is not enough. The secrecy is set in the key. Key is needed for decryption to convert the ciphertext into plaintext again.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9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Kerckhoffs’ Principle </a:t>
            </a:r>
            <a:endParaRPr/>
          </a:p>
        </p:txBody>
      </p:sp>
      <p:sp>
        <p:nvSpPr>
          <p:cNvPr id="680" name="Google Shape;680;p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Secrecy of the key enables security. This principle was shaped at the end of the 19</a:t>
            </a:r>
            <a:r>
              <a:rPr baseline="30000" lang="en-US"/>
              <a:t>th</a:t>
            </a:r>
            <a:r>
              <a:rPr lang="en-US"/>
              <a:t> century by Dutch cryptographer Auguste Kerckhoffs.</a:t>
            </a:r>
            <a:endParaRPr/>
          </a:p>
          <a:p>
            <a:pPr indent="-38100" lvl="0" marL="171450" rtl="0" algn="l">
              <a:lnSpc>
                <a:spcPct val="100000"/>
              </a:lnSpc>
              <a:spcBef>
                <a:spcPts val="0"/>
              </a:spcBef>
              <a:spcAft>
                <a:spcPts val="0"/>
              </a:spcAft>
              <a:buClr>
                <a:schemeClr val="dk1"/>
              </a:buClr>
              <a:buSzPts val="2100"/>
              <a:buNone/>
            </a:pPr>
            <a:r>
              <a:t/>
            </a:r>
            <a:endParaRPr/>
          </a:p>
          <a:p>
            <a:pPr indent="0" lvl="1" marL="342900" rtl="0" algn="l">
              <a:lnSpc>
                <a:spcPct val="100000"/>
              </a:lnSpc>
              <a:spcBef>
                <a:spcPts val="0"/>
              </a:spcBef>
              <a:spcAft>
                <a:spcPts val="0"/>
              </a:spcAft>
              <a:buClr>
                <a:schemeClr val="dk1"/>
              </a:buClr>
              <a:buSzPts val="2100"/>
              <a:buNone/>
            </a:pPr>
            <a:r>
              <a:rPr lang="en-US" sz="2100"/>
              <a:t>“ </a:t>
            </a:r>
            <a:r>
              <a:rPr i="1" lang="en-US" sz="2100"/>
              <a:t>A cryptographic system should be secure even if everything about the system, except the key, is public knowledge.”</a:t>
            </a:r>
            <a:r>
              <a:rPr lang="en-US" sz="2100"/>
              <a:t>  … from Kerckhoffs’ article “Le Journal des Sciences Militaires”</a:t>
            </a:r>
            <a:endParaRPr/>
          </a:p>
          <a:p>
            <a:pPr indent="0" lvl="1" marL="342900" rtl="0" algn="l">
              <a:lnSpc>
                <a:spcPct val="100000"/>
              </a:lnSpc>
              <a:spcBef>
                <a:spcPts val="0"/>
              </a:spcBef>
              <a:spcAft>
                <a:spcPts val="0"/>
              </a:spcAft>
              <a:buClr>
                <a:schemeClr val="dk1"/>
              </a:buClr>
              <a:buSzPts val="2100"/>
              <a:buNone/>
            </a:pPr>
            <a:r>
              <a:t/>
            </a:r>
            <a:endParaRPr i="1" sz="2100"/>
          </a:p>
          <a:p>
            <a:pPr indent="-171450" lvl="0" marL="171450" rtl="0" algn="l">
              <a:lnSpc>
                <a:spcPct val="100000"/>
              </a:lnSpc>
              <a:spcBef>
                <a:spcPts val="0"/>
              </a:spcBef>
              <a:spcAft>
                <a:spcPts val="0"/>
              </a:spcAft>
              <a:buClr>
                <a:schemeClr val="dk1"/>
              </a:buClr>
              <a:buSzPts val="2100"/>
              <a:buChar char="•"/>
            </a:pPr>
            <a:r>
              <a:rPr lang="en-US"/>
              <a:t>The concept is now applied in most encryption algorithms (DES, AES, etc.). The secrecy of the key is the provider of the security of the encrypted message.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9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Security Through Obscurity </a:t>
            </a:r>
            <a:endParaRPr/>
          </a:p>
        </p:txBody>
      </p:sp>
      <p:sp>
        <p:nvSpPr>
          <p:cNvPr id="687" name="Google Shape;687;p93"/>
          <p:cNvSpPr txBox="1"/>
          <p:nvPr>
            <p:ph idx="1" type="body"/>
          </p:nvPr>
        </p:nvSpPr>
        <p:spPr>
          <a:xfrm>
            <a:off x="838199" y="1825625"/>
            <a:ext cx="10663989"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Security through obscurity (STO) is the philosophy that keeping the design or implementation of the system secret to outsiders. An example of the STO concept is given by Bruce Schneier, in Beyond Fear: Thinking Sensibly About Security in Uncertain World pp. 211.</a:t>
            </a:r>
            <a:endParaRPr/>
          </a:p>
          <a:p>
            <a:pPr indent="0" lvl="1" marL="342900" rtl="0" algn="l">
              <a:lnSpc>
                <a:spcPct val="100000"/>
              </a:lnSpc>
              <a:spcBef>
                <a:spcPts val="600"/>
              </a:spcBef>
              <a:spcAft>
                <a:spcPts val="0"/>
              </a:spcAft>
              <a:buClr>
                <a:schemeClr val="dk1"/>
              </a:buClr>
              <a:buSzPts val="1800"/>
              <a:buNone/>
            </a:pPr>
            <a:r>
              <a:t/>
            </a:r>
            <a:endParaRPr i="1" sz="1800"/>
          </a:p>
          <a:p>
            <a:pPr indent="-171450" lvl="0" marL="171450" rtl="0" algn="l">
              <a:lnSpc>
                <a:spcPct val="100000"/>
              </a:lnSpc>
              <a:spcBef>
                <a:spcPts val="600"/>
              </a:spcBef>
              <a:spcAft>
                <a:spcPts val="0"/>
              </a:spcAft>
              <a:buClr>
                <a:schemeClr val="dk1"/>
              </a:buClr>
              <a:buSzPts val="2100"/>
              <a:buChar char="•"/>
            </a:pPr>
            <a:r>
              <a:rPr lang="en-US"/>
              <a:t>Systems can have so many vulnerabilities, if no one knows its flaw, based on the security through obscurity philosophy, then systems can be protected. However, this idea is not welcomed in today information security concepts.</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9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Symmetric and Asymmetric Encryption</a:t>
            </a:r>
            <a:endParaRPr/>
          </a:p>
        </p:txBody>
      </p:sp>
      <p:sp>
        <p:nvSpPr>
          <p:cNvPr id="694" name="Google Shape;694;p94"/>
          <p:cNvSpPr txBox="1"/>
          <p:nvPr>
            <p:ph idx="1" type="body"/>
          </p:nvPr>
        </p:nvSpPr>
        <p:spPr>
          <a:xfrm>
            <a:off x="814136" y="1825625"/>
            <a:ext cx="5181600" cy="3028883"/>
          </a:xfrm>
          <a:prstGeom prst="rect">
            <a:avLst/>
          </a:prstGeom>
          <a:noFill/>
          <a:ln>
            <a:noFill/>
          </a:ln>
        </p:spPr>
        <p:txBody>
          <a:bodyPr anchorCtr="0" anchor="t" bIns="45700" lIns="91425" spcFirstLastPara="1" rIns="91425" wrap="square" tIns="45700">
            <a:noAutofit/>
          </a:bodyPr>
          <a:lstStyle/>
          <a:p>
            <a:pPr indent="0" lvl="1" marL="342900" rtl="0" algn="ctr">
              <a:lnSpc>
                <a:spcPct val="100000"/>
              </a:lnSpc>
              <a:spcBef>
                <a:spcPts val="0"/>
              </a:spcBef>
              <a:spcAft>
                <a:spcPts val="0"/>
              </a:spcAft>
              <a:buClr>
                <a:schemeClr val="dk1"/>
              </a:buClr>
              <a:buSzPts val="2100"/>
              <a:buNone/>
            </a:pPr>
            <a:r>
              <a:rPr b="1" lang="en-US" sz="2100"/>
              <a:t>Symmetric Encryption</a:t>
            </a:r>
            <a:endParaRPr/>
          </a:p>
          <a:p>
            <a:pPr indent="-171450" lvl="1" marL="514350" rtl="0" algn="l">
              <a:lnSpc>
                <a:spcPct val="100000"/>
              </a:lnSpc>
              <a:spcBef>
                <a:spcPts val="600"/>
              </a:spcBef>
              <a:spcAft>
                <a:spcPts val="0"/>
              </a:spcAft>
              <a:buClr>
                <a:schemeClr val="dk1"/>
              </a:buClr>
              <a:buSzPts val="2100"/>
              <a:buChar char="•"/>
            </a:pPr>
            <a:r>
              <a:rPr lang="en-US" sz="2100"/>
              <a:t>Uses the same key for both encrypting and decrypting</a:t>
            </a:r>
            <a:endParaRPr/>
          </a:p>
          <a:p>
            <a:pPr indent="-171450" lvl="1" marL="514350" rtl="0" algn="l">
              <a:lnSpc>
                <a:spcPct val="100000"/>
              </a:lnSpc>
              <a:spcBef>
                <a:spcPts val="600"/>
              </a:spcBef>
              <a:spcAft>
                <a:spcPts val="0"/>
              </a:spcAft>
              <a:buClr>
                <a:schemeClr val="dk1"/>
              </a:buClr>
              <a:buSzPts val="2100"/>
              <a:buChar char="•"/>
            </a:pPr>
            <a:r>
              <a:rPr lang="en-US" sz="2100"/>
              <a:t>Fast but has security concern: key distribution problem. </a:t>
            </a:r>
            <a:endParaRPr/>
          </a:p>
          <a:p>
            <a:pPr indent="-171450" lvl="1" marL="514350" rtl="0" algn="l">
              <a:lnSpc>
                <a:spcPct val="100000"/>
              </a:lnSpc>
              <a:spcBef>
                <a:spcPts val="600"/>
              </a:spcBef>
              <a:spcAft>
                <a:spcPts val="0"/>
              </a:spcAft>
              <a:buClr>
                <a:schemeClr val="dk1"/>
              </a:buClr>
              <a:buSzPts val="2100"/>
              <a:buChar char="•"/>
            </a:pPr>
            <a:r>
              <a:rPr lang="en-US" sz="2100"/>
              <a:t>DES, 3DES, RC4 </a:t>
            </a:r>
            <a:endParaRPr/>
          </a:p>
          <a:p>
            <a:pPr indent="-171450" lvl="1" marL="514350" rtl="0" algn="l">
              <a:lnSpc>
                <a:spcPct val="100000"/>
              </a:lnSpc>
              <a:spcBef>
                <a:spcPts val="600"/>
              </a:spcBef>
              <a:spcAft>
                <a:spcPts val="0"/>
              </a:spcAft>
              <a:buClr>
                <a:schemeClr val="dk1"/>
              </a:buClr>
              <a:buSzPts val="2100"/>
              <a:buChar char="•"/>
            </a:pPr>
            <a:r>
              <a:rPr lang="en-US" sz="2100"/>
              <a:t>AES (Advanced Encryption Standard)</a:t>
            </a:r>
            <a:endParaRPr/>
          </a:p>
          <a:p>
            <a:pPr indent="-44450" lvl="1" marL="514350" rtl="0" algn="l">
              <a:lnSpc>
                <a:spcPct val="100000"/>
              </a:lnSpc>
              <a:spcBef>
                <a:spcPts val="600"/>
              </a:spcBef>
              <a:spcAft>
                <a:spcPts val="0"/>
              </a:spcAft>
              <a:buClr>
                <a:schemeClr val="dk1"/>
              </a:buClr>
              <a:buSzPts val="2000"/>
              <a:buNone/>
            </a:pPr>
            <a:r>
              <a:t/>
            </a:r>
            <a:endParaRPr/>
          </a:p>
        </p:txBody>
      </p:sp>
      <p:sp>
        <p:nvSpPr>
          <p:cNvPr id="695" name="Google Shape;695;p94"/>
          <p:cNvSpPr txBox="1"/>
          <p:nvPr>
            <p:ph idx="2" type="body"/>
          </p:nvPr>
        </p:nvSpPr>
        <p:spPr>
          <a:xfrm>
            <a:off x="6148136" y="1825625"/>
            <a:ext cx="5181600" cy="3384049"/>
          </a:xfrm>
          <a:prstGeom prst="rect">
            <a:avLst/>
          </a:prstGeom>
          <a:noFill/>
          <a:ln>
            <a:noFill/>
          </a:ln>
        </p:spPr>
        <p:txBody>
          <a:bodyPr anchorCtr="0" anchor="t" bIns="45700" lIns="91425" spcFirstLastPara="1" rIns="91425" wrap="square" tIns="45700">
            <a:noAutofit/>
          </a:bodyPr>
          <a:lstStyle/>
          <a:p>
            <a:pPr indent="0" lvl="1" marL="342900" rtl="0" algn="ctr">
              <a:lnSpc>
                <a:spcPct val="100000"/>
              </a:lnSpc>
              <a:spcBef>
                <a:spcPts val="0"/>
              </a:spcBef>
              <a:spcAft>
                <a:spcPts val="0"/>
              </a:spcAft>
              <a:buClr>
                <a:schemeClr val="dk1"/>
              </a:buClr>
              <a:buSzPts val="2100"/>
              <a:buNone/>
            </a:pPr>
            <a:r>
              <a:rPr b="1" lang="en-US" sz="2100"/>
              <a:t>Asymmetric Encryption </a:t>
            </a:r>
            <a:endParaRPr/>
          </a:p>
          <a:p>
            <a:pPr indent="-171450" lvl="1" marL="514350" rtl="0" algn="l">
              <a:lnSpc>
                <a:spcPct val="100000"/>
              </a:lnSpc>
              <a:spcBef>
                <a:spcPts val="600"/>
              </a:spcBef>
              <a:spcAft>
                <a:spcPts val="0"/>
              </a:spcAft>
              <a:buClr>
                <a:schemeClr val="dk1"/>
              </a:buClr>
              <a:buSzPts val="2100"/>
              <a:buChar char="•"/>
            </a:pPr>
            <a:r>
              <a:rPr lang="en-US" sz="2100"/>
              <a:t>Uses two keys; public and private</a:t>
            </a:r>
            <a:endParaRPr/>
          </a:p>
          <a:p>
            <a:pPr indent="-171450" lvl="1" marL="514350" rtl="0" algn="l">
              <a:lnSpc>
                <a:spcPct val="100000"/>
              </a:lnSpc>
              <a:spcBef>
                <a:spcPts val="600"/>
              </a:spcBef>
              <a:spcAft>
                <a:spcPts val="0"/>
              </a:spcAft>
              <a:buClr>
                <a:schemeClr val="dk1"/>
              </a:buClr>
              <a:buSzPts val="2100"/>
              <a:buChar char="•"/>
            </a:pPr>
            <a:r>
              <a:rPr lang="en-US" sz="2100"/>
              <a:t>No key distribution problem but slower than symmetric encryption</a:t>
            </a:r>
            <a:endParaRPr/>
          </a:p>
          <a:p>
            <a:pPr indent="-171450" lvl="1" marL="514350" rtl="0" algn="l">
              <a:lnSpc>
                <a:spcPct val="100000"/>
              </a:lnSpc>
              <a:spcBef>
                <a:spcPts val="600"/>
              </a:spcBef>
              <a:spcAft>
                <a:spcPts val="0"/>
              </a:spcAft>
              <a:buClr>
                <a:schemeClr val="dk1"/>
              </a:buClr>
              <a:buSzPts val="2100"/>
              <a:buChar char="•"/>
            </a:pPr>
            <a:r>
              <a:rPr lang="en-US" sz="2100"/>
              <a:t>Also known as Public Key Cryptography</a:t>
            </a:r>
            <a:endParaRPr/>
          </a:p>
          <a:p>
            <a:pPr indent="-171450" lvl="1" marL="514350" rtl="0" algn="l">
              <a:lnSpc>
                <a:spcPct val="100000"/>
              </a:lnSpc>
              <a:spcBef>
                <a:spcPts val="600"/>
              </a:spcBef>
              <a:spcAft>
                <a:spcPts val="0"/>
              </a:spcAft>
              <a:buClr>
                <a:schemeClr val="dk1"/>
              </a:buClr>
              <a:buSzPts val="2100"/>
              <a:buChar char="•"/>
            </a:pPr>
            <a:r>
              <a:rPr lang="en-US" sz="2100"/>
              <a:t>Pubic key is used to encrypt the message, and private key is used to decrypt the ciphertext. </a:t>
            </a:r>
            <a:endParaRPr/>
          </a:p>
          <a:p>
            <a:pPr indent="-171450" lvl="1" marL="514350" rtl="0" algn="l">
              <a:lnSpc>
                <a:spcPct val="100000"/>
              </a:lnSpc>
              <a:spcBef>
                <a:spcPts val="600"/>
              </a:spcBef>
              <a:spcAft>
                <a:spcPts val="0"/>
              </a:spcAft>
              <a:buClr>
                <a:schemeClr val="dk1"/>
              </a:buClr>
              <a:buSzPts val="2100"/>
              <a:buChar char="•"/>
            </a:pPr>
            <a:r>
              <a:rPr lang="en-US" sz="2100"/>
              <a:t>RSA: most popular employed</a:t>
            </a:r>
            <a:endParaRPr/>
          </a:p>
        </p:txBody>
      </p:sp>
      <p:sp>
        <p:nvSpPr>
          <p:cNvPr id="696" name="Google Shape;696;p94"/>
          <p:cNvSpPr txBox="1"/>
          <p:nvPr/>
        </p:nvSpPr>
        <p:spPr>
          <a:xfrm>
            <a:off x="838200" y="5260385"/>
            <a:ext cx="10515601" cy="98659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100"/>
              <a:buFont typeface="Arial"/>
              <a:buNone/>
            </a:pPr>
            <a:r>
              <a:rPr lang="en-US" sz="2100">
                <a:solidFill>
                  <a:schemeClr val="dk1"/>
                </a:solidFill>
                <a:latin typeface="Calibri"/>
                <a:ea typeface="Calibri"/>
                <a:cs typeface="Calibri"/>
                <a:sym typeface="Calibri"/>
              </a:rPr>
              <a:t>Both encryption methods can be combined. Public key encryption can be used to exchange keys, to encrypt communication and protect symmetric keys. Symmetric key encryption can be used when the performance is priority.</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9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Hashing</a:t>
            </a:r>
            <a:endParaRPr/>
          </a:p>
        </p:txBody>
      </p:sp>
      <p:sp>
        <p:nvSpPr>
          <p:cNvPr id="703" name="Google Shape;703;p95"/>
          <p:cNvSpPr txBox="1"/>
          <p:nvPr>
            <p:ph idx="1" type="body"/>
          </p:nvPr>
        </p:nvSpPr>
        <p:spPr>
          <a:xfrm>
            <a:off x="838199" y="1825625"/>
            <a:ext cx="10780299" cy="4351338"/>
          </a:xfrm>
          <a:prstGeom prst="rect">
            <a:avLst/>
          </a:prstGeom>
          <a:noFill/>
          <a:ln>
            <a:noFill/>
          </a:ln>
        </p:spPr>
        <p:txBody>
          <a:bodyPr anchorCtr="0" anchor="t" bIns="45700" lIns="91425" spcFirstLastPara="1" rIns="91425" wrap="square" tIns="45700">
            <a:normAutofit/>
          </a:bodyPr>
          <a:lstStyle/>
          <a:p>
            <a:pPr indent="-171450" lvl="0" marL="171450" rtl="0" algn="l">
              <a:lnSpc>
                <a:spcPct val="100000"/>
              </a:lnSpc>
              <a:spcBef>
                <a:spcPts val="0"/>
              </a:spcBef>
              <a:spcAft>
                <a:spcPts val="0"/>
              </a:spcAft>
              <a:buClr>
                <a:schemeClr val="dk1"/>
              </a:buClr>
              <a:buSzPts val="2000"/>
              <a:buChar char="•"/>
            </a:pPr>
            <a:r>
              <a:rPr lang="en-US" sz="2000"/>
              <a:t>Hashing is the principle that falls under Integrity. Integrity means that receivers get the exact message that senders transmit.</a:t>
            </a:r>
            <a:endParaRPr/>
          </a:p>
        </p:txBody>
      </p:sp>
      <p:grpSp>
        <p:nvGrpSpPr>
          <p:cNvPr descr="hashing for 2 inputs with different lengths. Hash results are in the same length." id="704" name="Google Shape;704;p95" title="Hashing example "/>
          <p:cNvGrpSpPr/>
          <p:nvPr/>
        </p:nvGrpSpPr>
        <p:grpSpPr>
          <a:xfrm>
            <a:off x="6436898" y="2273480"/>
            <a:ext cx="5181600" cy="2839898"/>
            <a:chOff x="6172200" y="2225352"/>
            <a:chExt cx="5181600" cy="2839898"/>
          </a:xfrm>
        </p:grpSpPr>
        <p:sp>
          <p:nvSpPr>
            <p:cNvPr id="705" name="Google Shape;705;p95"/>
            <p:cNvSpPr txBox="1"/>
            <p:nvPr/>
          </p:nvSpPr>
          <p:spPr>
            <a:xfrm>
              <a:off x="6586728" y="2225352"/>
              <a:ext cx="7071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706" name="Google Shape;706;p95"/>
            <p:cNvSpPr/>
            <p:nvPr/>
          </p:nvSpPr>
          <p:spPr>
            <a:xfrm>
              <a:off x="6172200" y="2873738"/>
              <a:ext cx="1536192" cy="731520"/>
            </a:xfrm>
            <a:prstGeom prst="roundRect">
              <a:avLst>
                <a:gd fmla="val 16667" name="adj"/>
              </a:avLst>
            </a:prstGeom>
            <a:solidFill>
              <a:srgbClr val="DDEAF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Calibri"/>
                  <a:ea typeface="Calibri"/>
                  <a:cs typeface="Calibri"/>
                  <a:sym typeface="Calibri"/>
                </a:rPr>
                <a:t>Luck</a:t>
              </a:r>
              <a:endParaRPr/>
            </a:p>
          </p:txBody>
        </p:sp>
        <p:sp>
          <p:nvSpPr>
            <p:cNvPr id="707" name="Google Shape;707;p95"/>
            <p:cNvSpPr/>
            <p:nvPr/>
          </p:nvSpPr>
          <p:spPr>
            <a:xfrm>
              <a:off x="6172200" y="4333730"/>
              <a:ext cx="1536192" cy="731520"/>
            </a:xfrm>
            <a:prstGeom prst="roundRect">
              <a:avLst>
                <a:gd fmla="val 16667" name="adj"/>
              </a:avLst>
            </a:prstGeom>
            <a:solidFill>
              <a:srgbClr val="DDEAF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Calibri"/>
                  <a:ea typeface="Calibri"/>
                  <a:cs typeface="Calibri"/>
                  <a:sym typeface="Calibri"/>
                </a:rPr>
                <a:t>Luck is for losers</a:t>
              </a:r>
              <a:endParaRPr/>
            </a:p>
          </p:txBody>
        </p:sp>
        <p:sp>
          <p:nvSpPr>
            <p:cNvPr id="708" name="Google Shape;708;p95"/>
            <p:cNvSpPr/>
            <p:nvPr/>
          </p:nvSpPr>
          <p:spPr>
            <a:xfrm>
              <a:off x="7994904" y="2873738"/>
              <a:ext cx="1536192" cy="73152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Hashing </a:t>
              </a:r>
              <a:endParaRPr/>
            </a:p>
          </p:txBody>
        </p:sp>
        <p:sp>
          <p:nvSpPr>
            <p:cNvPr id="709" name="Google Shape;709;p95"/>
            <p:cNvSpPr/>
            <p:nvPr/>
          </p:nvSpPr>
          <p:spPr>
            <a:xfrm>
              <a:off x="7994904" y="4333730"/>
              <a:ext cx="1536192" cy="73152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Hashing</a:t>
              </a:r>
              <a:endParaRPr/>
            </a:p>
          </p:txBody>
        </p:sp>
        <p:sp>
          <p:nvSpPr>
            <p:cNvPr id="710" name="Google Shape;710;p95"/>
            <p:cNvSpPr txBox="1"/>
            <p:nvPr/>
          </p:nvSpPr>
          <p:spPr>
            <a:xfrm>
              <a:off x="10058400" y="2225352"/>
              <a:ext cx="105460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711" name="Google Shape;711;p95"/>
            <p:cNvSpPr/>
            <p:nvPr/>
          </p:nvSpPr>
          <p:spPr>
            <a:xfrm>
              <a:off x="9817608" y="2873738"/>
              <a:ext cx="1536192" cy="73152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DEAS4556</a:t>
              </a:r>
              <a:endParaRPr/>
            </a:p>
          </p:txBody>
        </p:sp>
        <p:sp>
          <p:nvSpPr>
            <p:cNvPr id="712" name="Google Shape;712;p95"/>
            <p:cNvSpPr/>
            <p:nvPr/>
          </p:nvSpPr>
          <p:spPr>
            <a:xfrm>
              <a:off x="9817608" y="4324586"/>
              <a:ext cx="1536192" cy="731520"/>
            </a:xfrm>
            <a:prstGeom prst="roundRect">
              <a:avLst>
                <a:gd fmla="val 16667"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78KL789W</a:t>
              </a:r>
              <a:endParaRPr/>
            </a:p>
          </p:txBody>
        </p:sp>
      </p:grpSp>
      <p:sp>
        <p:nvSpPr>
          <p:cNvPr id="713" name="Google Shape;713;p95"/>
          <p:cNvSpPr txBox="1"/>
          <p:nvPr>
            <p:ph idx="1" type="body"/>
          </p:nvPr>
        </p:nvSpPr>
        <p:spPr>
          <a:xfrm>
            <a:off x="838199" y="2444692"/>
            <a:ext cx="5324856" cy="2668686"/>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000"/>
              <a:buChar char="•"/>
            </a:pPr>
            <a:r>
              <a:rPr lang="en-US" sz="2000"/>
              <a:t>Hashing provides that no bits are changed while messages are in transit. </a:t>
            </a:r>
            <a:endParaRPr/>
          </a:p>
          <a:p>
            <a:pPr indent="-171450" lvl="0" marL="171450" rtl="0" algn="l">
              <a:lnSpc>
                <a:spcPct val="100000"/>
              </a:lnSpc>
              <a:spcBef>
                <a:spcPts val="600"/>
              </a:spcBef>
              <a:spcAft>
                <a:spcPts val="0"/>
              </a:spcAft>
              <a:buClr>
                <a:schemeClr val="dk1"/>
              </a:buClr>
              <a:buSzPts val="2000"/>
              <a:buChar char="•"/>
            </a:pPr>
            <a:r>
              <a:rPr lang="en-US" sz="2000"/>
              <a:t>Hashing algorithms include: variable length input, fixed length output. </a:t>
            </a:r>
            <a:endParaRPr/>
          </a:p>
          <a:p>
            <a:pPr indent="-171450" lvl="0" marL="171450" rtl="0" algn="l">
              <a:lnSpc>
                <a:spcPct val="100000"/>
              </a:lnSpc>
              <a:spcBef>
                <a:spcPts val="600"/>
              </a:spcBef>
              <a:spcAft>
                <a:spcPts val="0"/>
              </a:spcAft>
              <a:buClr>
                <a:schemeClr val="dk1"/>
              </a:buClr>
              <a:buSzPts val="2000"/>
              <a:buChar char="•"/>
            </a:pPr>
            <a:r>
              <a:rPr lang="en-US" sz="2000"/>
              <a:t>Hashing is irreversible unlike encryption. </a:t>
            </a:r>
            <a:endParaRPr/>
          </a:p>
          <a:p>
            <a:pPr indent="-171450" lvl="0" marL="171450" rtl="0" algn="l">
              <a:lnSpc>
                <a:spcPct val="100000"/>
              </a:lnSpc>
              <a:spcBef>
                <a:spcPts val="600"/>
              </a:spcBef>
              <a:spcAft>
                <a:spcPts val="0"/>
              </a:spcAft>
              <a:buClr>
                <a:schemeClr val="dk1"/>
              </a:buClr>
              <a:buSzPts val="2000"/>
              <a:buChar char="•"/>
            </a:pPr>
            <a:r>
              <a:rPr lang="en-US" sz="2000"/>
              <a:t>A hashing algorithm is employed to a bit string of any length. Hash is the result of the calculation and all hashes have same length. </a:t>
            </a:r>
            <a:endParaRPr/>
          </a:p>
        </p:txBody>
      </p:sp>
      <p:sp>
        <p:nvSpPr>
          <p:cNvPr id="714" name="Google Shape;714;p95"/>
          <p:cNvSpPr txBox="1"/>
          <p:nvPr>
            <p:ph idx="1" type="body"/>
          </p:nvPr>
        </p:nvSpPr>
        <p:spPr>
          <a:xfrm>
            <a:off x="939111" y="5399729"/>
            <a:ext cx="10679387" cy="113689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t>Note: Confidential information like passwords should always be kept in databases in hashed format. Thus, illegitimate users are prevented from obtaining the passwords when they are stored or transmitted. </a:t>
            </a:r>
            <a:endParaRPr/>
          </a:p>
          <a:p>
            <a:pPr indent="-69850" lvl="0" marL="171450" rtl="0" algn="l">
              <a:lnSpc>
                <a:spcPct val="100000"/>
              </a:lnSpc>
              <a:spcBef>
                <a:spcPts val="600"/>
              </a:spcBef>
              <a:spcAft>
                <a:spcPts val="0"/>
              </a:spcAft>
              <a:buClr>
                <a:schemeClr val="dk1"/>
              </a:buClr>
              <a:buSzPts val="1600"/>
              <a:buNone/>
            </a:pPr>
            <a:r>
              <a:t/>
            </a:r>
            <a:endParaRPr sz="16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9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Hashing (Cont.)</a:t>
            </a:r>
            <a:endParaRPr/>
          </a:p>
        </p:txBody>
      </p:sp>
      <p:sp>
        <p:nvSpPr>
          <p:cNvPr id="721" name="Google Shape;721;p9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b="1" lang="en-US"/>
              <a:t>Paraphrase: </a:t>
            </a:r>
            <a:r>
              <a:rPr lang="en-US"/>
              <a:t>The weakness of hashing algorithm or when a hashing algorithm should be retired is when it becomes easy to find multiple inputs that produce the same output message digest. </a:t>
            </a:r>
            <a:endParaRPr/>
          </a:p>
          <a:p>
            <a:pPr indent="-171450" lvl="1" marL="514350" rtl="0" algn="l">
              <a:lnSpc>
                <a:spcPct val="100000"/>
              </a:lnSpc>
              <a:spcBef>
                <a:spcPts val="1200"/>
              </a:spcBef>
              <a:spcAft>
                <a:spcPts val="0"/>
              </a:spcAft>
              <a:buClr>
                <a:schemeClr val="dk1"/>
              </a:buClr>
              <a:buSzPts val="2000"/>
              <a:buChar char="•"/>
            </a:pPr>
            <a:r>
              <a:rPr lang="en-US"/>
              <a:t>MD5 and SHA-1 experienced this case</a:t>
            </a:r>
            <a:endParaRPr/>
          </a:p>
          <a:p>
            <a:pPr indent="-171450" lvl="0" marL="171450" rtl="0" algn="l">
              <a:lnSpc>
                <a:spcPct val="100000"/>
              </a:lnSpc>
              <a:spcBef>
                <a:spcPts val="1200"/>
              </a:spcBef>
              <a:spcAft>
                <a:spcPts val="0"/>
              </a:spcAft>
              <a:buClr>
                <a:schemeClr val="dk1"/>
              </a:buClr>
              <a:buSzPts val="2100"/>
              <a:buChar char="•"/>
            </a:pPr>
            <a:r>
              <a:rPr lang="en-US"/>
              <a:t>Widely used hashing algorithms:</a:t>
            </a:r>
            <a:endParaRPr/>
          </a:p>
          <a:p>
            <a:pPr indent="-171450" lvl="1" marL="514350" rtl="0" algn="l">
              <a:lnSpc>
                <a:spcPct val="100000"/>
              </a:lnSpc>
              <a:spcBef>
                <a:spcPts val="1200"/>
              </a:spcBef>
              <a:spcAft>
                <a:spcPts val="0"/>
              </a:spcAft>
              <a:buClr>
                <a:schemeClr val="dk1"/>
              </a:buClr>
              <a:buSzPts val="2000"/>
              <a:buChar char="•"/>
            </a:pPr>
            <a:r>
              <a:rPr lang="en-US"/>
              <a:t>MD5</a:t>
            </a:r>
            <a:endParaRPr/>
          </a:p>
          <a:p>
            <a:pPr indent="-171450" lvl="1" marL="514350" rtl="0" algn="l">
              <a:lnSpc>
                <a:spcPct val="100000"/>
              </a:lnSpc>
              <a:spcBef>
                <a:spcPts val="1200"/>
              </a:spcBef>
              <a:spcAft>
                <a:spcPts val="0"/>
              </a:spcAft>
              <a:buClr>
                <a:schemeClr val="dk1"/>
              </a:buClr>
              <a:buSzPts val="2000"/>
              <a:buChar char="•"/>
            </a:pPr>
            <a:r>
              <a:rPr lang="en-US"/>
              <a:t>SHA-1</a:t>
            </a:r>
            <a:endParaRPr/>
          </a:p>
          <a:p>
            <a:pPr indent="-171450" lvl="1" marL="514350" rtl="0" algn="l">
              <a:lnSpc>
                <a:spcPct val="100000"/>
              </a:lnSpc>
              <a:spcBef>
                <a:spcPts val="1200"/>
              </a:spcBef>
              <a:spcAft>
                <a:spcPts val="0"/>
              </a:spcAft>
              <a:buClr>
                <a:schemeClr val="dk1"/>
              </a:buClr>
              <a:buSzPts val="2000"/>
              <a:buChar char="•"/>
            </a:pPr>
            <a:r>
              <a:rPr lang="en-US"/>
              <a:t>SHA-256 or SHA-2</a:t>
            </a:r>
            <a:endParaRPr/>
          </a:p>
          <a:p>
            <a:pPr indent="-171450" lvl="0" marL="171450" rtl="0" algn="l">
              <a:lnSpc>
                <a:spcPct val="100000"/>
              </a:lnSpc>
              <a:spcBef>
                <a:spcPts val="1200"/>
              </a:spcBef>
              <a:spcAft>
                <a:spcPts val="0"/>
              </a:spcAft>
              <a:buClr>
                <a:schemeClr val="dk1"/>
              </a:buClr>
              <a:buSzPts val="2100"/>
              <a:buChar char="•"/>
            </a:pPr>
            <a:r>
              <a:rPr lang="en-US"/>
              <a:t>SHA-2 is more common today which is more secure than SHA-1</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9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Authentication</a:t>
            </a:r>
            <a:endParaRPr/>
          </a:p>
        </p:txBody>
      </p:sp>
      <p:sp>
        <p:nvSpPr>
          <p:cNvPr id="728" name="Google Shape;728;p9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Authentication means users prove their identity to log in a system. </a:t>
            </a:r>
            <a:endParaRPr/>
          </a:p>
          <a:p>
            <a:pPr indent="-171450" lvl="0" marL="171450" rtl="0" algn="l">
              <a:lnSpc>
                <a:spcPct val="100000"/>
              </a:lnSpc>
              <a:spcBef>
                <a:spcPts val="1200"/>
              </a:spcBef>
              <a:spcAft>
                <a:spcPts val="0"/>
              </a:spcAft>
              <a:buClr>
                <a:schemeClr val="dk1"/>
              </a:buClr>
              <a:buSzPts val="2100"/>
              <a:buChar char="•"/>
            </a:pPr>
            <a:r>
              <a:rPr lang="en-US"/>
              <a:t>Users need to type their password, use finger prints, retina scan (biometrics), or key fobs. </a:t>
            </a:r>
            <a:endParaRPr/>
          </a:p>
          <a:p>
            <a:pPr indent="-171450" lvl="0" marL="171450" rtl="0" algn="l">
              <a:lnSpc>
                <a:spcPct val="100000"/>
              </a:lnSpc>
              <a:spcBef>
                <a:spcPts val="1200"/>
              </a:spcBef>
              <a:spcAft>
                <a:spcPts val="0"/>
              </a:spcAft>
              <a:buClr>
                <a:schemeClr val="dk1"/>
              </a:buClr>
              <a:buSzPts val="2100"/>
              <a:buChar char="•"/>
            </a:pPr>
            <a:r>
              <a:rPr lang="en-US"/>
              <a:t>If a user merges more than one of these methods, then, it is called multifactor authentication.</a:t>
            </a:r>
            <a:endParaRPr/>
          </a:p>
          <a:p>
            <a:pPr indent="-171450" lvl="0" marL="171450" rtl="0" algn="l">
              <a:lnSpc>
                <a:spcPct val="100000"/>
              </a:lnSpc>
              <a:spcBef>
                <a:spcPts val="1200"/>
              </a:spcBef>
              <a:spcAft>
                <a:spcPts val="0"/>
              </a:spcAft>
              <a:buClr>
                <a:schemeClr val="dk1"/>
              </a:buClr>
              <a:buSzPts val="2100"/>
              <a:buChar char="•"/>
            </a:pPr>
            <a:r>
              <a:rPr lang="en-US"/>
              <a:t>Multifactor authentication is much safer than single authentication methods. Hackers would need both your password and key fob or finger print and so on. Therefore, multifactor authentication is union of one digital and one physical.</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9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Exercise 9</a:t>
            </a:r>
            <a:endParaRPr/>
          </a:p>
        </p:txBody>
      </p:sp>
      <p:sp>
        <p:nvSpPr>
          <p:cNvPr id="734" name="Google Shape;734;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US"/>
              <a:t>What authentication method(s) does your bank use for you to access your online or mobile banking account ?</a:t>
            </a:r>
            <a:endParaRPr/>
          </a:p>
          <a:p>
            <a:pPr indent="0" lvl="0" marL="0" rtl="0" algn="l">
              <a:lnSpc>
                <a:spcPct val="100000"/>
              </a:lnSpc>
              <a:spcBef>
                <a:spcPts val="600"/>
              </a:spcBef>
              <a:spcAft>
                <a:spcPts val="0"/>
              </a:spcAft>
              <a:buClr>
                <a:schemeClr val="dk1"/>
              </a:buClr>
              <a:buSzPts val="2100"/>
              <a:buNone/>
            </a:pPr>
            <a:r>
              <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Password only.</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Password and one-time verification code text.</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Password and security questions.</a:t>
            </a:r>
            <a:endParaRPr/>
          </a:p>
          <a:p>
            <a:pPr indent="-171450" lvl="0" marL="171450" rtl="0" algn="l">
              <a:lnSpc>
                <a:spcPct val="100000"/>
              </a:lnSpc>
              <a:spcBef>
                <a:spcPts val="600"/>
              </a:spcBef>
              <a:spcAft>
                <a:spcPts val="0"/>
              </a:spcAft>
              <a:buClr>
                <a:schemeClr val="dk1"/>
              </a:buClr>
              <a:buSzPts val="2100"/>
              <a:buFont typeface="Noto Sans Symbols"/>
              <a:buChar char="❑"/>
            </a:pPr>
            <a:r>
              <a:rPr lang="en-US"/>
              <a:t>Another method ? Explain?</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9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a:t>Authorization</a:t>
            </a:r>
            <a:endParaRPr/>
          </a:p>
        </p:txBody>
      </p:sp>
      <p:sp>
        <p:nvSpPr>
          <p:cNvPr id="741" name="Google Shape;741;p9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100"/>
              <a:buChar char="•"/>
            </a:pPr>
            <a:r>
              <a:rPr lang="en-US"/>
              <a:t>After the authentication process, based on the user’s credentials, a system lets the user access the network, websites and so on. </a:t>
            </a:r>
            <a:endParaRPr/>
          </a:p>
          <a:p>
            <a:pPr indent="-171450" lvl="0" marL="171450" rtl="0" algn="l">
              <a:lnSpc>
                <a:spcPct val="100000"/>
              </a:lnSpc>
              <a:spcBef>
                <a:spcPts val="600"/>
              </a:spcBef>
              <a:spcAft>
                <a:spcPts val="0"/>
              </a:spcAft>
              <a:buClr>
                <a:schemeClr val="dk1"/>
              </a:buClr>
              <a:buSzPts val="2100"/>
              <a:buChar char="•"/>
            </a:pPr>
            <a:r>
              <a:rPr lang="en-US"/>
              <a:t>Principle of least privilege prevents users from accessing confidential files, which require admin permission. </a:t>
            </a:r>
            <a:endParaRPr/>
          </a:p>
          <a:p>
            <a:pPr indent="-171450" lvl="0" marL="171450" rtl="0" algn="l">
              <a:lnSpc>
                <a:spcPct val="100000"/>
              </a:lnSpc>
              <a:spcBef>
                <a:spcPts val="600"/>
              </a:spcBef>
              <a:spcAft>
                <a:spcPts val="0"/>
              </a:spcAft>
              <a:buClr>
                <a:schemeClr val="dk1"/>
              </a:buClr>
              <a:buSzPts val="2100"/>
              <a:buChar char="•"/>
            </a:pPr>
            <a:r>
              <a:rPr lang="en-US"/>
              <a:t>Authorization beyond normal job tasks could help hackers to obtain confidential information and to violate confidentiality, integrity, and availability.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SA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Pinto, Cesar 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0x0101004470FB30E30F2E4CADF1028284B4436C</vt:lpwstr>
  </property>
</Properties>
</file>