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8" roundtripDataSignature="AMtx7mjE770DxhQrhy5YjKUqYlo7dOa+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38" Type="http://customschemas.google.com/relationships/presentationmetadata" Target="meta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5" name="Google Shape;6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 name="Google Shape;6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 name="Google Shape;7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1" name="Google Shape;251;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5" name="Google Shape;265;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 name="Google Shape;7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8" name="Google Shape;308;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 name="Google Shape;8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 name="Google Shape;9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grpSp>
        <p:nvGrpSpPr>
          <p:cNvPr id="17" name="Google Shape;17;p35"/>
          <p:cNvGrpSpPr/>
          <p:nvPr/>
        </p:nvGrpSpPr>
        <p:grpSpPr>
          <a:xfrm>
            <a:off x="2999317" y="3402014"/>
            <a:ext cx="7162800" cy="2058987"/>
            <a:chOff x="914400" y="3657600"/>
            <a:chExt cx="7162800" cy="2059641"/>
          </a:xfrm>
        </p:grpSpPr>
        <p:sp>
          <p:nvSpPr>
            <p:cNvPr id="18" name="Google Shape;18;p35"/>
            <p:cNvSpPr/>
            <p:nvPr/>
          </p:nvSpPr>
          <p:spPr>
            <a:xfrm>
              <a:off x="914400" y="3657600"/>
              <a:ext cx="7162800" cy="1295811"/>
            </a:xfrm>
            <a:prstGeom prst="rect">
              <a:avLst/>
            </a:prstGeom>
            <a:noFill/>
            <a:ln cap="flat" cmpd="sng" w="12700">
              <a:solidFill>
                <a:srgbClr val="2955A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0" u="none" cap="none" strike="noStrike">
                <a:solidFill>
                  <a:schemeClr val="lt1"/>
                </a:solidFill>
                <a:latin typeface="Calibri"/>
                <a:ea typeface="Calibri"/>
                <a:cs typeface="Calibri"/>
                <a:sym typeface="Calibri"/>
              </a:endParaRPr>
            </a:p>
          </p:txBody>
        </p:sp>
        <p:sp>
          <p:nvSpPr>
            <p:cNvPr id="19" name="Google Shape;19;p35"/>
            <p:cNvSpPr/>
            <p:nvPr/>
          </p:nvSpPr>
          <p:spPr>
            <a:xfrm>
              <a:off x="914400" y="5069335"/>
              <a:ext cx="7162800" cy="647906"/>
            </a:xfrm>
            <a:prstGeom prst="rect">
              <a:avLst/>
            </a:prstGeom>
            <a:noFill/>
            <a:ln cap="flat" cmpd="sng" w="12700">
              <a:solidFill>
                <a:srgbClr val="2955A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0" u="none" cap="none" strike="noStrike">
                <a:solidFill>
                  <a:schemeClr val="lt1"/>
                </a:solidFill>
                <a:latin typeface="Calibri"/>
                <a:ea typeface="Calibri"/>
                <a:cs typeface="Calibri"/>
                <a:sym typeface="Calibri"/>
              </a:endParaRPr>
            </a:p>
          </p:txBody>
        </p:sp>
        <p:sp>
          <p:nvSpPr>
            <p:cNvPr id="20" name="Google Shape;20;p35"/>
            <p:cNvSpPr/>
            <p:nvPr/>
          </p:nvSpPr>
          <p:spPr>
            <a:xfrm>
              <a:off x="914400" y="3657600"/>
              <a:ext cx="228600" cy="1295811"/>
            </a:xfrm>
            <a:prstGeom prst="rect">
              <a:avLst/>
            </a:prstGeom>
            <a:solidFill>
              <a:srgbClr val="2955A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0" u="none" cap="none" strike="noStrike">
                <a:solidFill>
                  <a:schemeClr val="lt1"/>
                </a:solidFill>
                <a:latin typeface="Calibri"/>
                <a:ea typeface="Calibri"/>
                <a:cs typeface="Calibri"/>
                <a:sym typeface="Calibri"/>
              </a:endParaRPr>
            </a:p>
          </p:txBody>
        </p:sp>
        <p:sp>
          <p:nvSpPr>
            <p:cNvPr id="21" name="Google Shape;21;p35"/>
            <p:cNvSpPr/>
            <p:nvPr/>
          </p:nvSpPr>
          <p:spPr>
            <a:xfrm>
              <a:off x="914400" y="5069335"/>
              <a:ext cx="228600" cy="647906"/>
            </a:xfrm>
            <a:prstGeom prst="rect">
              <a:avLst/>
            </a:prstGeom>
            <a:solidFill>
              <a:srgbClr val="2955A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0" u="none" cap="none" strike="noStrike">
                <a:solidFill>
                  <a:schemeClr val="lt1"/>
                </a:solidFill>
                <a:latin typeface="Calibri"/>
                <a:ea typeface="Calibri"/>
                <a:cs typeface="Calibri"/>
                <a:sym typeface="Calibri"/>
              </a:endParaRPr>
            </a:p>
          </p:txBody>
        </p:sp>
      </p:grpSp>
      <p:sp>
        <p:nvSpPr>
          <p:cNvPr id="22" name="Google Shape;22;p35"/>
          <p:cNvSpPr txBox="1"/>
          <p:nvPr>
            <p:ph type="ctrTitle"/>
          </p:nvPr>
        </p:nvSpPr>
        <p:spPr>
          <a:xfrm>
            <a:off x="3506368" y="3616586"/>
            <a:ext cx="6148873" cy="803564"/>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b="1" sz="3000">
                <a:solidFill>
                  <a:srgbClr val="2955A6"/>
                </a:solidFill>
                <a:latin typeface="Calibri"/>
                <a:ea typeface="Calibri"/>
                <a:cs typeface="Calibri"/>
                <a:sym typeface="Calibri"/>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3" name="Google Shape;23;p35"/>
          <p:cNvSpPr txBox="1"/>
          <p:nvPr>
            <p:ph idx="1" type="body"/>
          </p:nvPr>
        </p:nvSpPr>
        <p:spPr>
          <a:xfrm>
            <a:off x="3506367" y="4998325"/>
            <a:ext cx="5627239" cy="278892"/>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00"/>
              </a:spcBef>
              <a:spcAft>
                <a:spcPts val="0"/>
              </a:spcAft>
              <a:buClr>
                <a:srgbClr val="2F5597"/>
              </a:buClr>
              <a:buSzPts val="2000"/>
              <a:buNone/>
              <a:defRPr b="1" sz="2000">
                <a:solidFill>
                  <a:srgbClr val="2F5597"/>
                </a:solidFill>
                <a:latin typeface="Calibri"/>
                <a:ea typeface="Calibri"/>
                <a:cs typeface="Calibri"/>
                <a:sym typeface="Calibri"/>
              </a:defRPr>
            </a:lvl1pPr>
            <a:lvl2pPr indent="-342900" lvl="1" marL="914400" algn="l">
              <a:lnSpc>
                <a:spcPct val="100000"/>
              </a:lnSpc>
              <a:spcBef>
                <a:spcPts val="600"/>
              </a:spcBef>
              <a:spcAft>
                <a:spcPts val="0"/>
              </a:spcAft>
              <a:buClr>
                <a:schemeClr val="dk1"/>
              </a:buClr>
              <a:buSzPts val="1800"/>
              <a:buChar char="•"/>
              <a:defRPr/>
            </a:lvl2pPr>
            <a:lvl3pPr indent="-228600" lvl="2" marL="1371600" algn="l">
              <a:lnSpc>
                <a:spcPct val="90000"/>
              </a:lnSpc>
              <a:spcBef>
                <a:spcPts val="375"/>
              </a:spcBef>
              <a:spcAft>
                <a:spcPts val="0"/>
              </a:spcAft>
              <a:buClr>
                <a:schemeClr val="dk1"/>
              </a:buClr>
              <a:buSzPts val="1500"/>
              <a:buNone/>
              <a:defRPr/>
            </a:lvl3pPr>
            <a:lvl4pPr indent="-342900" lvl="3" marL="1828800" algn="l">
              <a:lnSpc>
                <a:spcPct val="90000"/>
              </a:lnSpc>
              <a:spcBef>
                <a:spcPts val="375"/>
              </a:spcBef>
              <a:spcAft>
                <a:spcPts val="0"/>
              </a:spcAft>
              <a:buClr>
                <a:schemeClr val="dk1"/>
              </a:buClr>
              <a:buSzPts val="1800"/>
              <a:buChar char="•"/>
              <a:defRPr/>
            </a:lvl4pPr>
            <a:lvl5pPr indent="-228600" lvl="4" marL="2286000" algn="l">
              <a:lnSpc>
                <a:spcPct val="90000"/>
              </a:lnSpc>
              <a:spcBef>
                <a:spcPts val="375"/>
              </a:spcBef>
              <a:spcAft>
                <a:spcPts val="0"/>
              </a:spcAft>
              <a:buClr>
                <a:schemeClr val="dk1"/>
              </a:buClr>
              <a:buSzPts val="1300"/>
              <a:buNone/>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st Slide" showMasterSp="0" type="blank">
  <p:cSld name="BLANK">
    <p:spTree>
      <p:nvGrpSpPr>
        <p:cNvPr id="61" name="Shape 61"/>
        <p:cNvGrpSpPr/>
        <p:nvPr/>
      </p:nvGrpSpPr>
      <p:grpSpPr>
        <a:xfrm>
          <a:off x="0" y="0"/>
          <a:ext cx="0" cy="0"/>
          <a:chOff x="0" y="0"/>
          <a:chExt cx="0" cy="0"/>
        </a:xfrm>
      </p:grpSpPr>
      <p:pic>
        <p:nvPicPr>
          <p:cNvPr id="62" name="Google Shape;62;p44"/>
          <p:cNvPicPr preferRelativeResize="0"/>
          <p:nvPr/>
        </p:nvPicPr>
        <p:blipFill rotWithShape="1">
          <a:blip r:embed="rId2">
            <a:alphaModFix/>
          </a:blip>
          <a:srcRect b="0" l="0" r="0" t="0"/>
          <a:stretch/>
        </p:blipFill>
        <p:spPr>
          <a:xfrm>
            <a:off x="2389718" y="187326"/>
            <a:ext cx="7401983" cy="66706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6" name="Google Shape;26;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61950" lvl="0" marL="457200" algn="l">
              <a:lnSpc>
                <a:spcPct val="100000"/>
              </a:lnSpc>
              <a:spcBef>
                <a:spcPts val="600"/>
              </a:spcBef>
              <a:spcAft>
                <a:spcPts val="0"/>
              </a:spcAft>
              <a:buClr>
                <a:schemeClr val="dk1"/>
              </a:buClr>
              <a:buSzPts val="2100"/>
              <a:buChar char="•"/>
              <a:defRPr/>
            </a:lvl1pPr>
            <a:lvl2pPr indent="-355600" lvl="1" marL="914400" algn="l">
              <a:lnSpc>
                <a:spcPct val="100000"/>
              </a:lnSpc>
              <a:spcBef>
                <a:spcPts val="600"/>
              </a:spcBef>
              <a:spcAft>
                <a:spcPts val="0"/>
              </a:spcAft>
              <a:buClr>
                <a:schemeClr val="dk1"/>
              </a:buClr>
              <a:buSzPts val="2000"/>
              <a:buChar char="•"/>
              <a:defRPr/>
            </a:lvl2pPr>
            <a:lvl3pPr indent="-355600" lvl="2" marL="1371600" algn="l">
              <a:lnSpc>
                <a:spcPct val="100000"/>
              </a:lnSpc>
              <a:spcBef>
                <a:spcPts val="600"/>
              </a:spcBef>
              <a:spcAft>
                <a:spcPts val="0"/>
              </a:spcAft>
              <a:buClr>
                <a:schemeClr val="dk1"/>
              </a:buClr>
              <a:buSzPts val="2000"/>
              <a:buChar char="•"/>
              <a:defRPr sz="2000"/>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7" name="Google Shape;27;p36"/>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3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0" name="Google Shape;30;p37"/>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ighlight content">
  <p:cSld name="Highlight content">
    <p:spTree>
      <p:nvGrpSpPr>
        <p:cNvPr id="31" name="Shape 31"/>
        <p:cNvGrpSpPr/>
        <p:nvPr/>
      </p:nvGrpSpPr>
      <p:grpSpPr>
        <a:xfrm>
          <a:off x="0" y="0"/>
          <a:ext cx="0" cy="0"/>
          <a:chOff x="0" y="0"/>
          <a:chExt cx="0" cy="0"/>
        </a:xfrm>
      </p:grpSpPr>
      <p:sp>
        <p:nvSpPr>
          <p:cNvPr id="32" name="Google Shape;32;p3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3" name="Google Shape;33;p3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600"/>
              </a:spcBef>
              <a:spcAft>
                <a:spcPts val="0"/>
              </a:spcAft>
              <a:buClr>
                <a:schemeClr val="dk1"/>
              </a:buClr>
              <a:buSzPts val="1800"/>
              <a:buChar char="•"/>
              <a:defRPr/>
            </a:lvl1pPr>
            <a:lvl2pPr indent="-342900" lvl="1" marL="914400" algn="l">
              <a:lnSpc>
                <a:spcPct val="100000"/>
              </a:lnSpc>
              <a:spcBef>
                <a:spcPts val="600"/>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4" name="Google Shape;34;p38"/>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sp>
        <p:nvSpPr>
          <p:cNvPr id="36" name="Google Shape;36;p39"/>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7" name="Google Shape;37;p39"/>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600"/>
              </a:spcBef>
              <a:spcAft>
                <a:spcPts val="0"/>
              </a:spcAft>
              <a:buClr>
                <a:srgbClr val="888888"/>
              </a:buClr>
              <a:buSzPts val="1800"/>
              <a:buNone/>
              <a:defRPr sz="1800">
                <a:solidFill>
                  <a:srgbClr val="888888"/>
                </a:solidFill>
              </a:defRPr>
            </a:lvl1pPr>
            <a:lvl2pPr indent="-228600" lvl="1" marL="914400" algn="l">
              <a:lnSpc>
                <a:spcPct val="100000"/>
              </a:lnSpc>
              <a:spcBef>
                <a:spcPts val="600"/>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38" name="Google Shape;38;p39"/>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4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1" name="Google Shape;41;p4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600"/>
              </a:spcBef>
              <a:spcAft>
                <a:spcPts val="0"/>
              </a:spcAft>
              <a:buClr>
                <a:schemeClr val="dk1"/>
              </a:buClr>
              <a:buSzPts val="1800"/>
              <a:buChar char="•"/>
              <a:defRPr/>
            </a:lvl1pPr>
            <a:lvl2pPr indent="-342900" lvl="1" marL="914400" algn="l">
              <a:lnSpc>
                <a:spcPct val="100000"/>
              </a:lnSpc>
              <a:spcBef>
                <a:spcPts val="600"/>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4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600"/>
              </a:spcBef>
              <a:spcAft>
                <a:spcPts val="0"/>
              </a:spcAft>
              <a:buClr>
                <a:schemeClr val="dk1"/>
              </a:buClr>
              <a:buSzPts val="1800"/>
              <a:buChar char="•"/>
              <a:defRPr/>
            </a:lvl1pPr>
            <a:lvl2pPr indent="-342900" lvl="1" marL="914400" algn="l">
              <a:lnSpc>
                <a:spcPct val="100000"/>
              </a:lnSpc>
              <a:spcBef>
                <a:spcPts val="600"/>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3" name="Google Shape;43;p40"/>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41"/>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6" name="Google Shape;46;p41"/>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600"/>
              </a:spcBef>
              <a:spcAft>
                <a:spcPts val="0"/>
              </a:spcAft>
              <a:buClr>
                <a:schemeClr val="dk1"/>
              </a:buClr>
              <a:buSzPts val="1800"/>
              <a:buNone/>
              <a:defRPr b="1" sz="1800"/>
            </a:lvl1pPr>
            <a:lvl2pPr indent="-228600" lvl="1" marL="914400" algn="l">
              <a:lnSpc>
                <a:spcPct val="100000"/>
              </a:lnSpc>
              <a:spcBef>
                <a:spcPts val="600"/>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7" name="Google Shape;47;p41"/>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600"/>
              </a:spcBef>
              <a:spcAft>
                <a:spcPts val="0"/>
              </a:spcAft>
              <a:buClr>
                <a:schemeClr val="dk1"/>
              </a:buClr>
              <a:buSzPts val="1800"/>
              <a:buChar char="•"/>
              <a:defRPr/>
            </a:lvl1pPr>
            <a:lvl2pPr indent="-342900" lvl="1" marL="914400" algn="l">
              <a:lnSpc>
                <a:spcPct val="100000"/>
              </a:lnSpc>
              <a:spcBef>
                <a:spcPts val="600"/>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8" name="Google Shape;48;p41"/>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600"/>
              </a:spcBef>
              <a:spcAft>
                <a:spcPts val="0"/>
              </a:spcAft>
              <a:buClr>
                <a:schemeClr val="dk1"/>
              </a:buClr>
              <a:buSzPts val="1800"/>
              <a:buNone/>
              <a:defRPr b="1" sz="1800"/>
            </a:lvl1pPr>
            <a:lvl2pPr indent="-228600" lvl="1" marL="914400" algn="l">
              <a:lnSpc>
                <a:spcPct val="100000"/>
              </a:lnSpc>
              <a:spcBef>
                <a:spcPts val="600"/>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9" name="Google Shape;49;p41"/>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600"/>
              </a:spcBef>
              <a:spcAft>
                <a:spcPts val="0"/>
              </a:spcAft>
              <a:buClr>
                <a:schemeClr val="dk1"/>
              </a:buClr>
              <a:buSzPts val="1800"/>
              <a:buChar char="•"/>
              <a:defRPr/>
            </a:lvl1pPr>
            <a:lvl2pPr indent="-342900" lvl="1" marL="914400" algn="l">
              <a:lnSpc>
                <a:spcPct val="100000"/>
              </a:lnSpc>
              <a:spcBef>
                <a:spcPts val="600"/>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50" name="Google Shape;50;p41"/>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4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3" name="Google Shape;53;p42"/>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600"/>
              </a:spcBef>
              <a:spcAft>
                <a:spcPts val="0"/>
              </a:spcAft>
              <a:buClr>
                <a:schemeClr val="dk1"/>
              </a:buClr>
              <a:buSzPts val="2400"/>
              <a:buChar char="•"/>
              <a:defRPr sz="2400"/>
            </a:lvl1pPr>
            <a:lvl2pPr indent="-361950" lvl="1" marL="914400" algn="l">
              <a:lnSpc>
                <a:spcPct val="100000"/>
              </a:lnSpc>
              <a:spcBef>
                <a:spcPts val="600"/>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4" name="Google Shape;54;p4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600"/>
              </a:spcBef>
              <a:spcAft>
                <a:spcPts val="0"/>
              </a:spcAft>
              <a:buClr>
                <a:schemeClr val="dk1"/>
              </a:buClr>
              <a:buSzPts val="1200"/>
              <a:buNone/>
              <a:defRPr sz="1200"/>
            </a:lvl1pPr>
            <a:lvl2pPr indent="-228600" lvl="1" marL="914400" algn="l">
              <a:lnSpc>
                <a:spcPct val="100000"/>
              </a:lnSpc>
              <a:spcBef>
                <a:spcPts val="600"/>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5" name="Google Shape;55;p42"/>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6" name="Shape 56"/>
        <p:cNvGrpSpPr/>
        <p:nvPr/>
      </p:nvGrpSpPr>
      <p:grpSpPr>
        <a:xfrm>
          <a:off x="0" y="0"/>
          <a:ext cx="0" cy="0"/>
          <a:chOff x="0" y="0"/>
          <a:chExt cx="0" cy="0"/>
        </a:xfrm>
      </p:grpSpPr>
      <p:sp>
        <p:nvSpPr>
          <p:cNvPr id="57" name="Google Shape;57;p4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8" name="Google Shape;58;p43"/>
          <p:cNvSpPr/>
          <p:nvPr>
            <p:ph idx="2" type="pic"/>
          </p:nvPr>
        </p:nvSpPr>
        <p:spPr>
          <a:xfrm>
            <a:off x="5183188" y="987427"/>
            <a:ext cx="6172200" cy="4873625"/>
          </a:xfrm>
          <a:prstGeom prst="rect">
            <a:avLst/>
          </a:prstGeom>
          <a:noFill/>
          <a:ln>
            <a:noFill/>
          </a:ln>
        </p:spPr>
      </p:sp>
      <p:sp>
        <p:nvSpPr>
          <p:cNvPr id="59" name="Google Shape;59;p4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600"/>
              </a:spcBef>
              <a:spcAft>
                <a:spcPts val="0"/>
              </a:spcAft>
              <a:buClr>
                <a:schemeClr val="dk1"/>
              </a:buClr>
              <a:buSzPts val="1200"/>
              <a:buNone/>
              <a:defRPr sz="1200"/>
            </a:lvl1pPr>
            <a:lvl2pPr indent="-228600" lvl="1" marL="914400" algn="l">
              <a:lnSpc>
                <a:spcPct val="100000"/>
              </a:lnSpc>
              <a:spcBef>
                <a:spcPts val="600"/>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0" name="Google Shape;60;p43"/>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theme" Target="../theme/theme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hyperlink" Target="https://creativecommons.org/licenses/by/4.0/" TargetMode="External"/><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4"/>
          <p:cNvSpPr txBox="1"/>
          <p:nvPr>
            <p:ph idx="12" type="sldNum"/>
          </p:nvPr>
        </p:nvSpPr>
        <p:spPr>
          <a:xfrm>
            <a:off x="10693400" y="6329364"/>
            <a:ext cx="660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9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9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9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9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9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9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9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9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1" name="Google Shape;11;p34"/>
          <p:cNvSpPr txBox="1"/>
          <p:nvPr>
            <p:ph type="title"/>
          </p:nvPr>
        </p:nvSpPr>
        <p:spPr>
          <a:xfrm>
            <a:off x="838201" y="457201"/>
            <a:ext cx="7581900" cy="1101725"/>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9pPr>
          </a:lstStyle>
          <a:p/>
        </p:txBody>
      </p:sp>
      <p:sp>
        <p:nvSpPr>
          <p:cNvPr id="12" name="Google Shape;12;p34"/>
          <p:cNvSpPr txBox="1"/>
          <p:nvPr>
            <p:ph idx="1" type="body"/>
          </p:nvPr>
        </p:nvSpPr>
        <p:spPr>
          <a:xfrm>
            <a:off x="838200" y="1825625"/>
            <a:ext cx="10515600" cy="44831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100000"/>
              </a:lnSpc>
              <a:spcBef>
                <a:spcPts val="6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55600" lvl="1" marL="914400" marR="0" rtl="0" algn="l">
              <a:lnSpc>
                <a:spcPct val="100000"/>
              </a:lnSpc>
              <a:spcBef>
                <a:spcPts val="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1150" lvl="3" marL="1828800" marR="0" rtl="0" algn="l">
              <a:lnSpc>
                <a:spcPct val="90000"/>
              </a:lnSpc>
              <a:spcBef>
                <a:spcPts val="375"/>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4pPr>
            <a:lvl5pPr indent="-311150" lvl="4" marL="2286000" marR="0" rtl="0" algn="l">
              <a:lnSpc>
                <a:spcPct val="90000"/>
              </a:lnSpc>
              <a:spcBef>
                <a:spcPts val="375"/>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13" name="Google Shape;13;p34"/>
          <p:cNvSpPr/>
          <p:nvPr/>
        </p:nvSpPr>
        <p:spPr>
          <a:xfrm>
            <a:off x="1" y="90102"/>
            <a:ext cx="138564" cy="276999"/>
          </a:xfrm>
          <a:prstGeom prst="rect">
            <a:avLst/>
          </a:prstGeom>
          <a:noFill/>
          <a:ln>
            <a:noFill/>
          </a:ln>
        </p:spPr>
        <p:txBody>
          <a:bodyPr anchorCtr="0" anchor="ctr" bIns="34275" lIns="68575" spcFirstLastPara="1" rIns="68575" wrap="square" tIns="34275">
            <a:spAutoFit/>
          </a:bodyPr>
          <a:lstStyle/>
          <a:p>
            <a:pPr indent="0" lvl="0" marL="0" marR="0" rtl="0" algn="l">
              <a:spcBef>
                <a:spcPts val="0"/>
              </a:spcBef>
              <a:spcAft>
                <a:spcPts val="0"/>
              </a:spcAft>
              <a:buNone/>
            </a:pPr>
            <a:r>
              <a:t/>
            </a:r>
            <a:endParaRPr b="0" i="0" sz="1350" u="none" cap="none" strike="noStrike">
              <a:solidFill>
                <a:schemeClr val="dk1"/>
              </a:solidFill>
              <a:latin typeface="Calibri"/>
              <a:ea typeface="Calibri"/>
              <a:cs typeface="Calibri"/>
              <a:sym typeface="Calibri"/>
            </a:endParaRPr>
          </a:p>
        </p:txBody>
      </p:sp>
      <p:pic>
        <p:nvPicPr>
          <p:cNvPr descr="reative Commons License" id="14" name="Google Shape;14;p34"/>
          <p:cNvPicPr preferRelativeResize="0"/>
          <p:nvPr/>
        </p:nvPicPr>
        <p:blipFill rotWithShape="1">
          <a:blip r:embed="rId1">
            <a:alphaModFix/>
          </a:blip>
          <a:srcRect b="0" l="0" r="0" t="0"/>
          <a:stretch/>
        </p:blipFill>
        <p:spPr>
          <a:xfrm>
            <a:off x="184151" y="6402388"/>
            <a:ext cx="1117600" cy="292100"/>
          </a:xfrm>
          <a:prstGeom prst="rect">
            <a:avLst/>
          </a:prstGeom>
          <a:noFill/>
          <a:ln>
            <a:noFill/>
          </a:ln>
        </p:spPr>
      </p:pic>
      <p:sp>
        <p:nvSpPr>
          <p:cNvPr id="15" name="Google Shape;15;p34"/>
          <p:cNvSpPr/>
          <p:nvPr/>
        </p:nvSpPr>
        <p:spPr>
          <a:xfrm>
            <a:off x="1301752" y="6415010"/>
            <a:ext cx="5282215" cy="246221"/>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0" i="0" lang="en-US" sz="1000" u="none" cap="none" strike="noStrike">
                <a:solidFill>
                  <a:schemeClr val="dk1"/>
                </a:solidFill>
                <a:latin typeface="Calibri"/>
                <a:ea typeface="Calibri"/>
                <a:cs typeface="Calibri"/>
                <a:sym typeface="Calibri"/>
              </a:rPr>
              <a:t>  This document is licensed with a </a:t>
            </a:r>
            <a:r>
              <a:rPr b="0" i="0" lang="en-US" sz="1000" u="sng" cap="none" strike="noStrike">
                <a:solidFill>
                  <a:schemeClr val="dk1"/>
                </a:solidFill>
                <a:latin typeface="Calibri"/>
                <a:ea typeface="Calibri"/>
                <a:cs typeface="Calibri"/>
                <a:sym typeface="Calibri"/>
                <a:hlinkClick r:id="rId2">
                  <a:extLst>
                    <a:ext uri="{A12FA001-AC4F-418D-AE19-62706E023703}">
                      <ahyp:hlinkClr val="tx"/>
                    </a:ext>
                  </a:extLst>
                </a:hlinkClick>
              </a:rPr>
              <a:t>Creative Commons Attribution 4.0 International License</a:t>
            </a:r>
            <a:r>
              <a:rPr b="0" i="0" lang="en-US" sz="1000" u="none" cap="none" strike="noStrike">
                <a:solidFill>
                  <a:schemeClr val="dk1"/>
                </a:solidFill>
                <a:latin typeface="Calibri"/>
                <a:ea typeface="Calibri"/>
                <a:cs typeface="Calibri"/>
                <a:sym typeface="Calibri"/>
              </a:rPr>
              <a:t> ©2023 </a:t>
            </a:r>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3.png"/><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8.png"/><Relationship Id="rId4" Type="http://schemas.openxmlformats.org/officeDocument/2006/relationships/image" Target="../media/image10.png"/><Relationship Id="rId9" Type="http://schemas.openxmlformats.org/officeDocument/2006/relationships/image" Target="../media/image11.png"/><Relationship Id="rId5" Type="http://schemas.openxmlformats.org/officeDocument/2006/relationships/image" Target="../media/image4.png"/><Relationship Id="rId6" Type="http://schemas.openxmlformats.org/officeDocument/2006/relationships/image" Target="../media/image1.png"/><Relationship Id="rId7" Type="http://schemas.openxmlformats.org/officeDocument/2006/relationships/image" Target="../media/image9.png"/><Relationship Id="rId8"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nam12.safelinks.protection.outlook.com/?url=https%3A%2F%2Furldefense.com%2Fv3%2F__http%3A%2Fwww.fmglobal.com__%3B!!JmPEgBY0HMszNaDT!uevAYw-F96fQ_me7zGTUFpKyE7XtEEV0ieNKuz76xAJVZQxFc_5VopM0W4_KfDnvqZBm0qr_j5iHdUvZrMttxGqTHg%24&amp;data=05%7C01%7Cluna.magpili%40wsu.edu%7Ceb805581890c49a3261208dbd6324b5b%7Cb52be471f7f147b4a8790c799bb53db5%7C0%7C0%7C638339283760188023%7CUnknown%7CTWFpbGZsb3d8eyJWIjoiMC4wLjAwMDAiLCJQIjoiV2luMzIiLCJBTiI6Ik1haWwiLCJXVCI6Mn0%3D%7C3000%7C%7C%7C&amp;sdata=MUuchoMQ6JwPOGkKz7gBcoRAKmomSTY4k5XkWAPzKps%3D&amp;reserved=0" TargetMode="External"/><Relationship Id="rId4" Type="http://schemas.openxmlformats.org/officeDocument/2006/relationships/hyperlink" Target="https://nam12.safelinks.protection.outlook.com/?url=https%3A%2F%2Furldefense.com%2Fv3%2F__https%3A%2Fwww.spencered.org%2F__%3B!!JmPEgBY0HMszNaDT!uevAYw-F96fQ_me7zGTUFpKyE7XtEEV0ieNKuz76xAJVZQxFc_5VopM0W4_KfDnvqZBm0qr_j5iHdUvZrMuoJ1Gh1g%24&amp;data=05%7C01%7Cluna.magpili%40wsu.edu%7Ceb805581890c49a3261208dbd6324b5b%7Cb52be471f7f147b4a8790c799bb53db5%7C0%7C0%7C638339283760188023%7CUnknown%7CTWFpbGZsb3d8eyJWIjoiMC4wLjAwMDAiLCJQIjoiV2luMzIiLCJBTiI6Ik1haWwiLCJXVCI6Mn0%3D%7C3000%7C%7C%7C&amp;sdata=en4meNcwYribGL1Vs7j4%2Bn02p%2F4OKNPieFloDk8Fzro%3D&amp;reserved=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
          <p:cNvSpPr txBox="1"/>
          <p:nvPr>
            <p:ph type="ctrTitle"/>
          </p:nvPr>
        </p:nvSpPr>
        <p:spPr>
          <a:xfrm>
            <a:off x="3511810" y="3518615"/>
            <a:ext cx="6148873" cy="803564"/>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rPr lang="en-US"/>
              <a:t>Future scenario creation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pic>
        <p:nvPicPr>
          <p:cNvPr id="128" name="Google Shape;128;p10"/>
          <p:cNvPicPr preferRelativeResize="0"/>
          <p:nvPr/>
        </p:nvPicPr>
        <p:blipFill rotWithShape="1">
          <a:blip r:embed="rId3">
            <a:alphaModFix/>
          </a:blip>
          <a:srcRect b="0" l="0" r="0" t="0"/>
          <a:stretch/>
        </p:blipFill>
        <p:spPr>
          <a:xfrm>
            <a:off x="7359650" y="3619501"/>
            <a:ext cx="3308350" cy="1209675"/>
          </a:xfrm>
          <a:prstGeom prst="rect">
            <a:avLst/>
          </a:prstGeom>
          <a:noFill/>
          <a:ln>
            <a:noFill/>
          </a:ln>
        </p:spPr>
      </p:pic>
      <p:pic>
        <p:nvPicPr>
          <p:cNvPr id="129" name="Google Shape;129;p10"/>
          <p:cNvPicPr preferRelativeResize="0"/>
          <p:nvPr/>
        </p:nvPicPr>
        <p:blipFill rotWithShape="1">
          <a:blip r:embed="rId4">
            <a:alphaModFix/>
          </a:blip>
          <a:srcRect b="0" l="0" r="0" t="0"/>
          <a:stretch/>
        </p:blipFill>
        <p:spPr>
          <a:xfrm>
            <a:off x="5065713" y="3414713"/>
            <a:ext cx="2032000" cy="2032000"/>
          </a:xfrm>
          <a:prstGeom prst="rect">
            <a:avLst/>
          </a:prstGeom>
          <a:noFill/>
          <a:ln>
            <a:noFill/>
          </a:ln>
        </p:spPr>
      </p:pic>
      <p:sp>
        <p:nvSpPr>
          <p:cNvPr id="130" name="Google Shape;130;p1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Cyber scenario reports – common publishers</a:t>
            </a:r>
            <a:endParaRPr/>
          </a:p>
        </p:txBody>
      </p:sp>
      <p:pic>
        <p:nvPicPr>
          <p:cNvPr id="131" name="Google Shape;131;p10"/>
          <p:cNvPicPr preferRelativeResize="0"/>
          <p:nvPr/>
        </p:nvPicPr>
        <p:blipFill rotWithShape="1">
          <a:blip r:embed="rId5">
            <a:alphaModFix/>
          </a:blip>
          <a:srcRect b="0" l="0" r="0" t="0"/>
          <a:stretch/>
        </p:blipFill>
        <p:spPr>
          <a:xfrm>
            <a:off x="2779713" y="1893888"/>
            <a:ext cx="2540000" cy="800100"/>
          </a:xfrm>
          <a:prstGeom prst="rect">
            <a:avLst/>
          </a:prstGeom>
          <a:noFill/>
          <a:ln>
            <a:noFill/>
          </a:ln>
        </p:spPr>
      </p:pic>
      <p:pic>
        <p:nvPicPr>
          <p:cNvPr id="132" name="Google Shape;132;p10"/>
          <p:cNvPicPr preferRelativeResize="0"/>
          <p:nvPr/>
        </p:nvPicPr>
        <p:blipFill rotWithShape="1">
          <a:blip r:embed="rId6">
            <a:alphaModFix/>
          </a:blip>
          <a:srcRect b="0" l="0" r="0" t="0"/>
          <a:stretch/>
        </p:blipFill>
        <p:spPr>
          <a:xfrm>
            <a:off x="2159000" y="3117850"/>
            <a:ext cx="4826000" cy="723900"/>
          </a:xfrm>
          <a:prstGeom prst="rect">
            <a:avLst/>
          </a:prstGeom>
          <a:noFill/>
          <a:ln>
            <a:noFill/>
          </a:ln>
        </p:spPr>
      </p:pic>
      <p:pic>
        <p:nvPicPr>
          <p:cNvPr id="133" name="Google Shape;133;p10"/>
          <p:cNvPicPr preferRelativeResize="0"/>
          <p:nvPr/>
        </p:nvPicPr>
        <p:blipFill rotWithShape="1">
          <a:blip r:embed="rId7">
            <a:alphaModFix/>
          </a:blip>
          <a:srcRect b="0" l="0" r="0" t="0"/>
          <a:stretch/>
        </p:blipFill>
        <p:spPr>
          <a:xfrm>
            <a:off x="2190751" y="4338638"/>
            <a:ext cx="2098675" cy="1308100"/>
          </a:xfrm>
          <a:prstGeom prst="rect">
            <a:avLst/>
          </a:prstGeom>
          <a:noFill/>
          <a:ln>
            <a:noFill/>
          </a:ln>
        </p:spPr>
      </p:pic>
      <p:pic>
        <p:nvPicPr>
          <p:cNvPr id="134" name="Google Shape;134;p10"/>
          <p:cNvPicPr preferRelativeResize="0"/>
          <p:nvPr/>
        </p:nvPicPr>
        <p:blipFill rotWithShape="1">
          <a:blip r:embed="rId8">
            <a:alphaModFix/>
          </a:blip>
          <a:srcRect b="0" l="0" r="0" t="0"/>
          <a:stretch/>
        </p:blipFill>
        <p:spPr>
          <a:xfrm>
            <a:off x="4612480" y="5183982"/>
            <a:ext cx="1611313" cy="925512"/>
          </a:xfrm>
          <a:prstGeom prst="rect">
            <a:avLst/>
          </a:prstGeom>
          <a:noFill/>
          <a:ln>
            <a:noFill/>
          </a:ln>
        </p:spPr>
      </p:pic>
      <p:pic>
        <p:nvPicPr>
          <p:cNvPr id="135" name="Google Shape;135;p10"/>
          <p:cNvPicPr preferRelativeResize="0"/>
          <p:nvPr/>
        </p:nvPicPr>
        <p:blipFill rotWithShape="1">
          <a:blip r:embed="rId9">
            <a:alphaModFix/>
          </a:blip>
          <a:srcRect b="0" l="0" r="0" t="0"/>
          <a:stretch/>
        </p:blipFill>
        <p:spPr>
          <a:xfrm>
            <a:off x="6773864" y="5127626"/>
            <a:ext cx="1863725" cy="1395413"/>
          </a:xfrm>
          <a:prstGeom prst="rect">
            <a:avLst/>
          </a:prstGeom>
          <a:noFill/>
          <a:ln>
            <a:noFill/>
          </a:ln>
        </p:spPr>
      </p:pic>
      <p:pic>
        <p:nvPicPr>
          <p:cNvPr id="136" name="Google Shape;136;p10"/>
          <p:cNvPicPr preferRelativeResize="0"/>
          <p:nvPr/>
        </p:nvPicPr>
        <p:blipFill rotWithShape="1">
          <a:blip r:embed="rId10">
            <a:alphaModFix/>
          </a:blip>
          <a:srcRect b="0" l="0" r="0" t="0"/>
          <a:stretch/>
        </p:blipFill>
        <p:spPr>
          <a:xfrm>
            <a:off x="7239001" y="1765301"/>
            <a:ext cx="2301875" cy="1724025"/>
          </a:xfrm>
          <a:prstGeom prst="rect">
            <a:avLst/>
          </a:prstGeom>
          <a:noFill/>
          <a:ln>
            <a:noFill/>
          </a:ln>
        </p:spPr>
      </p:pic>
      <p:pic>
        <p:nvPicPr>
          <p:cNvPr id="137" name="Google Shape;137;p10"/>
          <p:cNvPicPr preferRelativeResize="0"/>
          <p:nvPr/>
        </p:nvPicPr>
        <p:blipFill rotWithShape="1">
          <a:blip r:embed="rId11">
            <a:alphaModFix/>
          </a:blip>
          <a:srcRect b="0" l="0" r="0" t="0"/>
          <a:stretch/>
        </p:blipFill>
        <p:spPr>
          <a:xfrm>
            <a:off x="5518150" y="1516063"/>
            <a:ext cx="2032000" cy="609600"/>
          </a:xfrm>
          <a:prstGeom prst="rect">
            <a:avLst/>
          </a:prstGeom>
          <a:noFill/>
          <a:ln>
            <a:noFill/>
          </a:ln>
        </p:spPr>
      </p:pic>
      <p:sp>
        <p:nvSpPr>
          <p:cNvPr id="138" name="Google Shape;138;p10"/>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Approach</a:t>
            </a:r>
            <a:endParaRPr/>
          </a:p>
        </p:txBody>
      </p:sp>
      <p:sp>
        <p:nvSpPr>
          <p:cNvPr id="144" name="Google Shape;144;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171450" lvl="0" marL="171450" rtl="0" algn="l">
              <a:lnSpc>
                <a:spcPct val="100000"/>
              </a:lnSpc>
              <a:spcBef>
                <a:spcPts val="0"/>
              </a:spcBef>
              <a:spcAft>
                <a:spcPts val="0"/>
              </a:spcAft>
              <a:buClr>
                <a:srgbClr val="595959"/>
              </a:buClr>
              <a:buSzPts val="2100"/>
              <a:buChar char="•"/>
            </a:pPr>
            <a:r>
              <a:rPr lang="en-US">
                <a:solidFill>
                  <a:srgbClr val="595959"/>
                </a:solidFill>
                <a:latin typeface="Times New Roman"/>
                <a:ea typeface="Times New Roman"/>
                <a:cs typeface="Times New Roman"/>
                <a:sym typeface="Times New Roman"/>
              </a:rPr>
              <a:t>Drawing from systems engineering, risk analysis, and decision analysis</a:t>
            </a:r>
            <a:endParaRPr/>
          </a:p>
          <a:p>
            <a:pPr indent="-171450" lvl="0" marL="171450" rtl="0" algn="l">
              <a:lnSpc>
                <a:spcPct val="100000"/>
              </a:lnSpc>
              <a:spcBef>
                <a:spcPts val="600"/>
              </a:spcBef>
              <a:spcAft>
                <a:spcPts val="0"/>
              </a:spcAft>
              <a:buClr>
                <a:srgbClr val="595959"/>
              </a:buClr>
              <a:buSzPts val="2100"/>
              <a:buChar char="•"/>
            </a:pPr>
            <a:r>
              <a:rPr lang="en-US">
                <a:solidFill>
                  <a:srgbClr val="595959"/>
                </a:solidFill>
                <a:latin typeface="Times New Roman"/>
                <a:ea typeface="Times New Roman"/>
                <a:cs typeface="Times New Roman"/>
                <a:sym typeface="Times New Roman"/>
              </a:rPr>
              <a:t>Systematic framework to model cyber incidents to overcome these particular limitations of narrative scenarios:</a:t>
            </a:r>
            <a:endParaRPr/>
          </a:p>
          <a:p>
            <a:pPr indent="-171450" lvl="1" marL="514350" rtl="0" algn="l">
              <a:lnSpc>
                <a:spcPct val="100000"/>
              </a:lnSpc>
              <a:spcBef>
                <a:spcPts val="600"/>
              </a:spcBef>
              <a:spcAft>
                <a:spcPts val="0"/>
              </a:spcAft>
              <a:buClr>
                <a:srgbClr val="595959"/>
              </a:buClr>
              <a:buSzPts val="2000"/>
              <a:buChar char="•"/>
            </a:pPr>
            <a:r>
              <a:rPr lang="en-US">
                <a:solidFill>
                  <a:srgbClr val="595959"/>
                </a:solidFill>
                <a:latin typeface="Times New Roman"/>
                <a:ea typeface="Times New Roman"/>
                <a:cs typeface="Times New Roman"/>
                <a:sym typeface="Times New Roman"/>
              </a:rPr>
              <a:t>usability across disciplines</a:t>
            </a:r>
            <a:endParaRPr/>
          </a:p>
          <a:p>
            <a:pPr indent="-171450" lvl="1" marL="514350" rtl="0" algn="l">
              <a:lnSpc>
                <a:spcPct val="100000"/>
              </a:lnSpc>
              <a:spcBef>
                <a:spcPts val="600"/>
              </a:spcBef>
              <a:spcAft>
                <a:spcPts val="0"/>
              </a:spcAft>
              <a:buClr>
                <a:srgbClr val="595959"/>
              </a:buClr>
              <a:buSzPts val="2000"/>
              <a:buChar char="•"/>
            </a:pPr>
            <a:r>
              <a:rPr lang="en-US">
                <a:solidFill>
                  <a:srgbClr val="595959"/>
                </a:solidFill>
                <a:latin typeface="Times New Roman"/>
                <a:ea typeface="Times New Roman"/>
                <a:cs typeface="Times New Roman"/>
                <a:sym typeface="Times New Roman"/>
              </a:rPr>
              <a:t>side-by-side comparison among supposedly distinct analysis</a:t>
            </a:r>
            <a:endParaRPr/>
          </a:p>
          <a:p>
            <a:pPr indent="-171450" lvl="1" marL="514350" rtl="0" algn="l">
              <a:lnSpc>
                <a:spcPct val="100000"/>
              </a:lnSpc>
              <a:spcBef>
                <a:spcPts val="600"/>
              </a:spcBef>
              <a:spcAft>
                <a:spcPts val="0"/>
              </a:spcAft>
              <a:buClr>
                <a:srgbClr val="595959"/>
              </a:buClr>
              <a:buSzPts val="2000"/>
              <a:buChar char="•"/>
            </a:pPr>
            <a:r>
              <a:rPr lang="en-US">
                <a:solidFill>
                  <a:srgbClr val="595959"/>
                </a:solidFill>
                <a:latin typeface="Times New Roman"/>
                <a:ea typeface="Times New Roman"/>
                <a:cs typeface="Times New Roman"/>
                <a:sym typeface="Times New Roman"/>
              </a:rPr>
              <a:t>re-usability</a:t>
            </a:r>
            <a:endParaRPr/>
          </a:p>
          <a:p>
            <a:pPr indent="-171450" lvl="0" marL="171450" rtl="0" algn="l">
              <a:lnSpc>
                <a:spcPct val="100000"/>
              </a:lnSpc>
              <a:spcBef>
                <a:spcPts val="600"/>
              </a:spcBef>
              <a:spcAft>
                <a:spcPts val="0"/>
              </a:spcAft>
              <a:buClr>
                <a:srgbClr val="595959"/>
              </a:buClr>
              <a:buSzPts val="2100"/>
              <a:buChar char="•"/>
            </a:pPr>
            <a:r>
              <a:rPr lang="en-US">
                <a:solidFill>
                  <a:srgbClr val="595959"/>
                </a:solidFill>
                <a:latin typeface="Times New Roman"/>
                <a:ea typeface="Times New Roman"/>
                <a:cs typeface="Times New Roman"/>
                <a:sym typeface="Times New Roman"/>
              </a:rPr>
              <a:t>Useful for engineering managers who are conducting a multidisciplinary risk analysis of past or future cyber scenarios.</a:t>
            </a:r>
            <a:endParaRPr/>
          </a:p>
        </p:txBody>
      </p:sp>
      <p:sp>
        <p:nvSpPr>
          <p:cNvPr id="145" name="Google Shape;145;p11"/>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Five general phases in scenario analysis</a:t>
            </a:r>
            <a:endParaRPr/>
          </a:p>
        </p:txBody>
      </p:sp>
      <p:pic>
        <p:nvPicPr>
          <p:cNvPr id="151" name="Google Shape;151;p12"/>
          <p:cNvPicPr preferRelativeResize="0"/>
          <p:nvPr/>
        </p:nvPicPr>
        <p:blipFill rotWithShape="1">
          <a:blip r:embed="rId3">
            <a:alphaModFix/>
          </a:blip>
          <a:srcRect b="85789" l="0" r="0" t="0"/>
          <a:stretch/>
        </p:blipFill>
        <p:spPr>
          <a:xfrm>
            <a:off x="1644424" y="2309813"/>
            <a:ext cx="8462962" cy="1119187"/>
          </a:xfrm>
          <a:prstGeom prst="rect">
            <a:avLst/>
          </a:prstGeom>
          <a:noFill/>
          <a:ln>
            <a:noFill/>
          </a:ln>
        </p:spPr>
      </p:pic>
      <p:sp>
        <p:nvSpPr>
          <p:cNvPr id="152" name="Google Shape;152;p12"/>
          <p:cNvSpPr/>
          <p:nvPr/>
        </p:nvSpPr>
        <p:spPr>
          <a:xfrm>
            <a:off x="6096000" y="3753944"/>
            <a:ext cx="4164012" cy="368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rgbClr val="000000"/>
                </a:solidFill>
                <a:latin typeface="Trebuchet MS"/>
                <a:ea typeface="Trebuchet MS"/>
                <a:cs typeface="Trebuchet MS"/>
                <a:sym typeface="Trebuchet MS"/>
              </a:rPr>
              <a:t>(adapted from Mahmoud, et al., 2009)</a:t>
            </a:r>
            <a:endParaRPr/>
          </a:p>
        </p:txBody>
      </p:sp>
      <p:sp>
        <p:nvSpPr>
          <p:cNvPr id="153" name="Google Shape;153;p12"/>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Spiral scenario analysis </a:t>
            </a:r>
            <a:br>
              <a:rPr b="1" lang="en-US">
                <a:latin typeface="Times New Roman"/>
                <a:ea typeface="Times New Roman"/>
                <a:cs typeface="Times New Roman"/>
                <a:sym typeface="Times New Roman"/>
              </a:rPr>
            </a:br>
            <a:endParaRPr>
              <a:latin typeface="Times New Roman"/>
              <a:ea typeface="Times New Roman"/>
              <a:cs typeface="Times New Roman"/>
              <a:sym typeface="Times New Roman"/>
            </a:endParaRPr>
          </a:p>
        </p:txBody>
      </p:sp>
      <p:sp>
        <p:nvSpPr>
          <p:cNvPr id="159" name="Google Shape;159;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171450" lvl="0" marL="171450" rtl="0" algn="l">
              <a:lnSpc>
                <a:spcPct val="100000"/>
              </a:lnSpc>
              <a:spcBef>
                <a:spcPts val="0"/>
              </a:spcBef>
              <a:spcAft>
                <a:spcPts val="0"/>
              </a:spcAft>
              <a:buClr>
                <a:schemeClr val="dk1"/>
              </a:buClr>
              <a:buSzPts val="2200"/>
              <a:buChar char="•"/>
            </a:pPr>
            <a:r>
              <a:rPr lang="en-US" sz="2200">
                <a:latin typeface="Times New Roman"/>
                <a:ea typeface="Times New Roman"/>
                <a:cs typeface="Times New Roman"/>
                <a:sym typeface="Times New Roman"/>
              </a:rPr>
              <a:t>Concept is barrowed from the field of systems engineering pertains to the cyclic approach to scenario analysis. Instead of a purely linear and sequential phases, spiral scenario development espouses that these phases may need to be revisited several times, each time leading to better answers </a:t>
            </a:r>
            <a:endParaRPr/>
          </a:p>
          <a:p>
            <a:pPr indent="-171450" lvl="0" marL="171450" rtl="0" algn="l">
              <a:lnSpc>
                <a:spcPct val="100000"/>
              </a:lnSpc>
              <a:spcBef>
                <a:spcPts val="600"/>
              </a:spcBef>
              <a:spcAft>
                <a:spcPts val="0"/>
              </a:spcAft>
              <a:buClr>
                <a:schemeClr val="dk1"/>
              </a:buClr>
              <a:buSzPts val="2200"/>
              <a:buChar char="•"/>
            </a:pPr>
            <a:r>
              <a:rPr lang="en-US" sz="2200">
                <a:latin typeface="Times New Roman"/>
                <a:ea typeface="Times New Roman"/>
                <a:cs typeface="Times New Roman"/>
                <a:sym typeface="Times New Roman"/>
              </a:rPr>
              <a:t>Using Spiral Scenario Analysis allows any scenario to be developed in an incremental fashion, allowing updating, and revision as new information are known and adaptation to possible changes to objectives of the scenario and its intended use</a:t>
            </a:r>
            <a:endParaRPr/>
          </a:p>
        </p:txBody>
      </p:sp>
      <p:sp>
        <p:nvSpPr>
          <p:cNvPr id="160" name="Google Shape;160;p13"/>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Linear to spiral</a:t>
            </a:r>
            <a:endParaRPr/>
          </a:p>
        </p:txBody>
      </p:sp>
      <p:pic>
        <p:nvPicPr>
          <p:cNvPr id="166" name="Google Shape;166;p14"/>
          <p:cNvPicPr preferRelativeResize="0"/>
          <p:nvPr/>
        </p:nvPicPr>
        <p:blipFill rotWithShape="1">
          <a:blip r:embed="rId3">
            <a:alphaModFix/>
          </a:blip>
          <a:srcRect b="-12" l="113" r="-113" t="179"/>
          <a:stretch/>
        </p:blipFill>
        <p:spPr>
          <a:xfrm>
            <a:off x="2511426" y="1260476"/>
            <a:ext cx="5292725" cy="4918075"/>
          </a:xfrm>
          <a:prstGeom prst="rect">
            <a:avLst/>
          </a:prstGeom>
          <a:noFill/>
          <a:ln>
            <a:noFill/>
          </a:ln>
        </p:spPr>
      </p:pic>
      <p:sp>
        <p:nvSpPr>
          <p:cNvPr id="167" name="Google Shape;167;p14"/>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conditions</a:t>
            </a:r>
            <a:endParaRPr>
              <a:latin typeface="Times New Roman"/>
              <a:ea typeface="Times New Roman"/>
              <a:cs typeface="Times New Roman"/>
              <a:sym typeface="Times New Roman"/>
            </a:endParaRPr>
          </a:p>
        </p:txBody>
      </p:sp>
      <p:sp>
        <p:nvSpPr>
          <p:cNvPr id="173" name="Google Shape;173;p15"/>
          <p:cNvSpPr txBox="1"/>
          <p:nvPr>
            <p:ph idx="1" type="body"/>
          </p:nvPr>
        </p:nvSpPr>
        <p:spPr>
          <a:xfrm>
            <a:off x="664634" y="1540330"/>
            <a:ext cx="8914341" cy="4585834"/>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374151"/>
              </a:buClr>
              <a:buSzPts val="2100"/>
              <a:buNone/>
            </a:pPr>
            <a:r>
              <a:rPr lang="en-US">
                <a:solidFill>
                  <a:srgbClr val="374151"/>
                </a:solidFill>
                <a:latin typeface="Times New Roman"/>
                <a:ea typeface="Times New Roman"/>
                <a:cs typeface="Times New Roman"/>
                <a:sym typeface="Times New Roman"/>
              </a:rPr>
              <a:t>The scenarios are based on past, present, and future changes and conditions.</a:t>
            </a:r>
            <a:endParaRPr/>
          </a:p>
          <a:p>
            <a:pPr indent="0" lvl="0" marL="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a:p>
            <a:pPr indent="-38100" lvl="0" marL="17145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p:txBody>
      </p:sp>
      <p:sp>
        <p:nvSpPr>
          <p:cNvPr id="174" name="Google Shape;174;p15"/>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grpSp>
        <p:nvGrpSpPr>
          <p:cNvPr id="175" name="Google Shape;175;p15"/>
          <p:cNvGrpSpPr/>
          <p:nvPr/>
        </p:nvGrpSpPr>
        <p:grpSpPr>
          <a:xfrm>
            <a:off x="1291413" y="2717971"/>
            <a:ext cx="7879257" cy="2380910"/>
            <a:chOff x="3721" y="441296"/>
            <a:chExt cx="7879257" cy="2380910"/>
          </a:xfrm>
        </p:grpSpPr>
        <p:sp>
          <p:nvSpPr>
            <p:cNvPr id="176" name="Google Shape;176;p15"/>
            <p:cNvSpPr/>
            <p:nvPr/>
          </p:nvSpPr>
          <p:spPr>
            <a:xfrm>
              <a:off x="3721" y="495449"/>
              <a:ext cx="2011888" cy="2326757"/>
            </a:xfrm>
            <a:prstGeom prst="ellipse">
              <a:avLst/>
            </a:prstGeom>
            <a:solidFill>
              <a:srgbClr val="757070"/>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5"/>
            <p:cNvSpPr txBox="1"/>
            <p:nvPr/>
          </p:nvSpPr>
          <p:spPr>
            <a:xfrm>
              <a:off x="298355" y="836195"/>
              <a:ext cx="1422620" cy="1645265"/>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Clr>
                  <a:schemeClr val="lt1"/>
                </a:buClr>
                <a:buSzPts val="1400"/>
                <a:buFont typeface="Calibri"/>
                <a:buNone/>
              </a:pPr>
              <a:r>
                <a:rPr b="0" i="0" lang="en-US" sz="1400" u="none" cap="none" strike="noStrike">
                  <a:solidFill>
                    <a:schemeClr val="lt1"/>
                  </a:solidFill>
                  <a:latin typeface="Calibri"/>
                  <a:ea typeface="Calibri"/>
                  <a:cs typeface="Calibri"/>
                  <a:sym typeface="Calibri"/>
                </a:rPr>
                <a:t>Past – what was observed previously, such as previous states, incidents, historic information and data</a:t>
              </a:r>
              <a:endParaRPr/>
            </a:p>
          </p:txBody>
        </p:sp>
        <p:sp>
          <p:nvSpPr>
            <p:cNvPr id="178" name="Google Shape;178;p15"/>
            <p:cNvSpPr/>
            <p:nvPr/>
          </p:nvSpPr>
          <p:spPr>
            <a:xfrm rot="5368173">
              <a:off x="2155242" y="1421198"/>
              <a:ext cx="592368" cy="448563"/>
            </a:xfrm>
            <a:prstGeom prst="triangle">
              <a:avLst>
                <a:gd fmla="val 50000" name="adj"/>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5"/>
            <p:cNvSpPr/>
            <p:nvPr/>
          </p:nvSpPr>
          <p:spPr>
            <a:xfrm>
              <a:off x="2861850" y="441296"/>
              <a:ext cx="2144668" cy="2380910"/>
            </a:xfrm>
            <a:prstGeom prst="ellipse">
              <a:avLst/>
            </a:prstGeom>
            <a:solidFill>
              <a:srgbClr val="C55A11"/>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5"/>
            <p:cNvSpPr txBox="1"/>
            <p:nvPr/>
          </p:nvSpPr>
          <p:spPr>
            <a:xfrm>
              <a:off x="3175929" y="789972"/>
              <a:ext cx="1516510" cy="1683558"/>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Clr>
                  <a:schemeClr val="lt1"/>
                </a:buClr>
                <a:buSzPts val="1400"/>
                <a:buFont typeface="Calibri"/>
                <a:buNone/>
              </a:pPr>
              <a:r>
                <a:rPr b="0" i="0" lang="en-US" sz="1400" u="none" cap="none" strike="noStrike">
                  <a:solidFill>
                    <a:schemeClr val="lt1"/>
                  </a:solidFill>
                  <a:latin typeface="Calibri"/>
                  <a:ea typeface="Calibri"/>
                  <a:cs typeface="Calibri"/>
                  <a:sym typeface="Calibri"/>
                </a:rPr>
                <a:t>Present – current state of the system, existing conditions, dynamics, and factors that influence the system at the present moment </a:t>
              </a:r>
              <a:endParaRPr/>
            </a:p>
          </p:txBody>
        </p:sp>
        <p:sp>
          <p:nvSpPr>
            <p:cNvPr id="181" name="Google Shape;181;p15"/>
            <p:cNvSpPr/>
            <p:nvPr/>
          </p:nvSpPr>
          <p:spPr>
            <a:xfrm rot="5302799">
              <a:off x="5146142" y="1364816"/>
              <a:ext cx="592368" cy="448563"/>
            </a:xfrm>
            <a:prstGeom prst="triangle">
              <a:avLst>
                <a:gd fmla="val 50000"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5"/>
            <p:cNvSpPr/>
            <p:nvPr/>
          </p:nvSpPr>
          <p:spPr>
            <a:xfrm>
              <a:off x="5852761" y="441296"/>
              <a:ext cx="2030217" cy="2214969"/>
            </a:xfrm>
            <a:prstGeom prst="ellipse">
              <a:avLst/>
            </a:prstGeom>
            <a:solidFill>
              <a:srgbClr val="2F5496"/>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5"/>
            <p:cNvSpPr txBox="1"/>
            <p:nvPr/>
          </p:nvSpPr>
          <p:spPr>
            <a:xfrm>
              <a:off x="6150079" y="765671"/>
              <a:ext cx="1435581" cy="1566219"/>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Clr>
                  <a:schemeClr val="lt1"/>
                </a:buClr>
                <a:buSzPts val="1400"/>
                <a:buFont typeface="Calibri"/>
                <a:buNone/>
              </a:pPr>
              <a:r>
                <a:rPr b="0" i="0" lang="en-US" sz="1400" u="none" cap="none" strike="noStrike">
                  <a:solidFill>
                    <a:schemeClr val="lt1"/>
                  </a:solidFill>
                  <a:latin typeface="Calibri"/>
                  <a:ea typeface="Calibri"/>
                  <a:cs typeface="Calibri"/>
                  <a:sym typeface="Calibri"/>
                </a:rPr>
                <a:t>Future - potential future states, conditions, and events, how the system might evolve or be influenced by various factors and drivers </a:t>
              </a:r>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example: </a:t>
            </a:r>
            <a:r>
              <a:rPr b="0" i="0" lang="en-US">
                <a:solidFill>
                  <a:srgbClr val="374151"/>
                </a:solidFill>
                <a:latin typeface="Times New Roman"/>
                <a:ea typeface="Times New Roman"/>
                <a:cs typeface="Times New Roman"/>
                <a:sym typeface="Times New Roman"/>
              </a:rPr>
              <a:t>COVID-19 pandemic</a:t>
            </a:r>
            <a:endParaRPr>
              <a:latin typeface="Times New Roman"/>
              <a:ea typeface="Times New Roman"/>
              <a:cs typeface="Times New Roman"/>
              <a:sym typeface="Times New Roman"/>
            </a:endParaRPr>
          </a:p>
        </p:txBody>
      </p:sp>
      <p:sp>
        <p:nvSpPr>
          <p:cNvPr id="189" name="Google Shape;189;p16"/>
          <p:cNvSpPr txBox="1"/>
          <p:nvPr>
            <p:ph idx="1" type="body"/>
          </p:nvPr>
        </p:nvSpPr>
        <p:spPr>
          <a:xfrm>
            <a:off x="613250" y="1600201"/>
            <a:ext cx="8965724" cy="4144963"/>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chemeClr val="dk1"/>
              </a:buClr>
              <a:buSzPts val="2100"/>
              <a:buChar char="•"/>
            </a:pPr>
            <a:r>
              <a:rPr lang="en-US">
                <a:latin typeface="Times New Roman"/>
                <a:ea typeface="Times New Roman"/>
                <a:cs typeface="Times New Roman"/>
                <a:sym typeface="Times New Roman"/>
              </a:rPr>
              <a:t>The COVID-19 pandemic is an example of a scenario/situation that the whole world was involved.</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Past what was observed -&gt; Lockdowns and Economic Decline</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Present -&gt; Reopening and adaptation</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Future -&gt; In the best-case scenario the global economy would experience a period of strong growth as businesses and consumers resume their normal activities.</a:t>
            </a:r>
            <a:endParaRPr/>
          </a:p>
          <a:p>
            <a:pPr indent="-38100" lvl="0" marL="171450" rtl="0" algn="l">
              <a:lnSpc>
                <a:spcPct val="100000"/>
              </a:lnSpc>
              <a:spcBef>
                <a:spcPts val="600"/>
              </a:spcBef>
              <a:spcAft>
                <a:spcPts val="0"/>
              </a:spcAft>
              <a:buClr>
                <a:schemeClr val="dk1"/>
              </a:buClr>
              <a:buSzPts val="2100"/>
              <a:buNone/>
            </a:pPr>
            <a:r>
              <a:t/>
            </a:r>
            <a:endParaRPr b="0" i="0">
              <a:solidFill>
                <a:srgbClr val="1F1F1F"/>
              </a:solidFill>
              <a:latin typeface="Times New Roman"/>
              <a:ea typeface="Times New Roman"/>
              <a:cs typeface="Times New Roman"/>
              <a:sym typeface="Times New Roman"/>
            </a:endParaRPr>
          </a:p>
          <a:p>
            <a:pPr indent="-38100" lvl="0" marL="17145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p:txBody>
      </p:sp>
      <p:sp>
        <p:nvSpPr>
          <p:cNvPr id="190" name="Google Shape;190;p16"/>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Future scenario cases</a:t>
            </a:r>
            <a:endParaRPr/>
          </a:p>
        </p:txBody>
      </p:sp>
      <p:sp>
        <p:nvSpPr>
          <p:cNvPr id="196" name="Google Shape;196;p17"/>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grpSp>
        <p:nvGrpSpPr>
          <p:cNvPr id="197" name="Google Shape;197;p17"/>
          <p:cNvGrpSpPr/>
          <p:nvPr/>
        </p:nvGrpSpPr>
        <p:grpSpPr>
          <a:xfrm>
            <a:off x="2147888" y="2642061"/>
            <a:ext cx="7556499" cy="1573877"/>
            <a:chOff x="0" y="1285542"/>
            <a:chExt cx="7556499" cy="1573877"/>
          </a:xfrm>
        </p:grpSpPr>
        <p:sp>
          <p:nvSpPr>
            <p:cNvPr id="198" name="Google Shape;198;p17"/>
            <p:cNvSpPr/>
            <p:nvPr/>
          </p:nvSpPr>
          <p:spPr>
            <a:xfrm>
              <a:off x="0" y="1285542"/>
              <a:ext cx="2125265" cy="1349543"/>
            </a:xfrm>
            <a:prstGeom prst="roundRect">
              <a:avLst>
                <a:gd fmla="val 10000"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7"/>
            <p:cNvSpPr/>
            <p:nvPr/>
          </p:nvSpPr>
          <p:spPr>
            <a:xfrm>
              <a:off x="236140" y="1509876"/>
              <a:ext cx="2125265" cy="1349543"/>
            </a:xfrm>
            <a:prstGeom prst="roundRect">
              <a:avLst>
                <a:gd fmla="val 10000" name="adj"/>
              </a:avLst>
            </a:prstGeom>
            <a:solidFill>
              <a:schemeClr val="lt1">
                <a:alpha val="89803"/>
              </a:schemeClr>
            </a:solid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7"/>
            <p:cNvSpPr txBox="1"/>
            <p:nvPr/>
          </p:nvSpPr>
          <p:spPr>
            <a:xfrm>
              <a:off x="275667" y="1549403"/>
              <a:ext cx="2046211" cy="1270489"/>
            </a:xfrm>
            <a:prstGeom prst="rect">
              <a:avLst/>
            </a:prstGeom>
            <a:noFill/>
            <a:ln>
              <a:noFill/>
            </a:ln>
          </p:spPr>
          <p:txBody>
            <a:bodyPr anchorCtr="0" anchor="ctr" bIns="95250" lIns="95250" spcFirstLastPara="1" rIns="95250" wrap="square" tIns="95250">
              <a:noAutofit/>
            </a:bodyPr>
            <a:lstStyle/>
            <a:p>
              <a:pPr indent="0" lvl="0" marL="0" marR="0" rtl="0" algn="ctr">
                <a:lnSpc>
                  <a:spcPct val="90000"/>
                </a:lnSpc>
                <a:spcBef>
                  <a:spcPts val="0"/>
                </a:spcBef>
                <a:spcAft>
                  <a:spcPts val="0"/>
                </a:spcAft>
                <a:buClr>
                  <a:schemeClr val="dk1"/>
                </a:buClr>
                <a:buSzPts val="2500"/>
                <a:buFont typeface="Calibri"/>
                <a:buNone/>
              </a:pPr>
              <a:r>
                <a:rPr b="0" i="0" lang="en-US" sz="2500" u="none" cap="none" strike="noStrike">
                  <a:solidFill>
                    <a:schemeClr val="dk1"/>
                  </a:solidFill>
                  <a:latin typeface="Calibri"/>
                  <a:ea typeface="Calibri"/>
                  <a:cs typeface="Calibri"/>
                  <a:sym typeface="Calibri"/>
                </a:rPr>
                <a:t>The best-case scenario</a:t>
              </a:r>
              <a:endParaRPr b="0" i="0" sz="2500" u="none" cap="none" strike="noStrike">
                <a:solidFill>
                  <a:schemeClr val="dk1"/>
                </a:solidFill>
                <a:latin typeface="Calibri"/>
                <a:ea typeface="Calibri"/>
                <a:cs typeface="Calibri"/>
                <a:sym typeface="Calibri"/>
              </a:endParaRPr>
            </a:p>
          </p:txBody>
        </p:sp>
        <p:sp>
          <p:nvSpPr>
            <p:cNvPr id="201" name="Google Shape;201;p17"/>
            <p:cNvSpPr/>
            <p:nvPr/>
          </p:nvSpPr>
          <p:spPr>
            <a:xfrm>
              <a:off x="2597546" y="1285542"/>
              <a:ext cx="2125265" cy="1349543"/>
            </a:xfrm>
            <a:prstGeom prst="roundRect">
              <a:avLst>
                <a:gd fmla="val 10000"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7"/>
            <p:cNvSpPr/>
            <p:nvPr/>
          </p:nvSpPr>
          <p:spPr>
            <a:xfrm>
              <a:off x="2833687" y="1509876"/>
              <a:ext cx="2125265" cy="1349543"/>
            </a:xfrm>
            <a:prstGeom prst="roundRect">
              <a:avLst>
                <a:gd fmla="val 10000" name="adj"/>
              </a:avLst>
            </a:prstGeom>
            <a:solidFill>
              <a:schemeClr val="lt1">
                <a:alpha val="89803"/>
              </a:schemeClr>
            </a:solid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7"/>
            <p:cNvSpPr txBox="1"/>
            <p:nvPr/>
          </p:nvSpPr>
          <p:spPr>
            <a:xfrm>
              <a:off x="2873214" y="1549403"/>
              <a:ext cx="2046211" cy="1270489"/>
            </a:xfrm>
            <a:prstGeom prst="rect">
              <a:avLst/>
            </a:prstGeom>
            <a:noFill/>
            <a:ln>
              <a:noFill/>
            </a:ln>
          </p:spPr>
          <p:txBody>
            <a:bodyPr anchorCtr="0" anchor="ctr" bIns="95250" lIns="95250" spcFirstLastPara="1" rIns="95250" wrap="square" tIns="95250">
              <a:noAutofit/>
            </a:bodyPr>
            <a:lstStyle/>
            <a:p>
              <a:pPr indent="0" lvl="0" marL="0" marR="0" rtl="0" algn="ctr">
                <a:lnSpc>
                  <a:spcPct val="90000"/>
                </a:lnSpc>
                <a:spcBef>
                  <a:spcPts val="0"/>
                </a:spcBef>
                <a:spcAft>
                  <a:spcPts val="0"/>
                </a:spcAft>
                <a:buClr>
                  <a:schemeClr val="dk1"/>
                </a:buClr>
                <a:buSzPts val="2500"/>
                <a:buFont typeface="Calibri"/>
                <a:buNone/>
              </a:pPr>
              <a:r>
                <a:rPr b="0" i="0" lang="en-US" sz="2500" u="none" cap="none" strike="noStrike">
                  <a:solidFill>
                    <a:schemeClr val="dk1"/>
                  </a:solidFill>
                  <a:latin typeface="Calibri"/>
                  <a:ea typeface="Calibri"/>
                  <a:cs typeface="Calibri"/>
                  <a:sym typeface="Calibri"/>
                </a:rPr>
                <a:t>The worst-case scenario</a:t>
              </a:r>
              <a:endParaRPr b="0" i="0" sz="2500" u="none" cap="none" strike="noStrike">
                <a:solidFill>
                  <a:schemeClr val="dk1"/>
                </a:solidFill>
                <a:latin typeface="Calibri"/>
                <a:ea typeface="Calibri"/>
                <a:cs typeface="Calibri"/>
                <a:sym typeface="Calibri"/>
              </a:endParaRPr>
            </a:p>
          </p:txBody>
        </p:sp>
        <p:sp>
          <p:nvSpPr>
            <p:cNvPr id="204" name="Google Shape;204;p17"/>
            <p:cNvSpPr/>
            <p:nvPr/>
          </p:nvSpPr>
          <p:spPr>
            <a:xfrm>
              <a:off x="5195093" y="1285542"/>
              <a:ext cx="2125265" cy="1349543"/>
            </a:xfrm>
            <a:prstGeom prst="roundRect">
              <a:avLst>
                <a:gd fmla="val 10000"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7"/>
            <p:cNvSpPr/>
            <p:nvPr/>
          </p:nvSpPr>
          <p:spPr>
            <a:xfrm>
              <a:off x="5431234" y="1509876"/>
              <a:ext cx="2125265" cy="1349543"/>
            </a:xfrm>
            <a:prstGeom prst="roundRect">
              <a:avLst>
                <a:gd fmla="val 10000" name="adj"/>
              </a:avLst>
            </a:prstGeom>
            <a:solidFill>
              <a:schemeClr val="lt1">
                <a:alpha val="89803"/>
              </a:schemeClr>
            </a:solid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7"/>
            <p:cNvSpPr txBox="1"/>
            <p:nvPr/>
          </p:nvSpPr>
          <p:spPr>
            <a:xfrm>
              <a:off x="5470761" y="1549403"/>
              <a:ext cx="2046211" cy="1270489"/>
            </a:xfrm>
            <a:prstGeom prst="rect">
              <a:avLst/>
            </a:prstGeom>
            <a:noFill/>
            <a:ln>
              <a:noFill/>
            </a:ln>
          </p:spPr>
          <p:txBody>
            <a:bodyPr anchorCtr="0" anchor="ctr" bIns="95250" lIns="95250" spcFirstLastPara="1" rIns="95250" wrap="square" tIns="95250">
              <a:noAutofit/>
            </a:bodyPr>
            <a:lstStyle/>
            <a:p>
              <a:pPr indent="0" lvl="0" marL="0" marR="0" rtl="0" algn="ctr">
                <a:lnSpc>
                  <a:spcPct val="90000"/>
                </a:lnSpc>
                <a:spcBef>
                  <a:spcPts val="0"/>
                </a:spcBef>
                <a:spcAft>
                  <a:spcPts val="0"/>
                </a:spcAft>
                <a:buClr>
                  <a:schemeClr val="dk1"/>
                </a:buClr>
                <a:buSzPts val="2500"/>
                <a:buFont typeface="Calibri"/>
                <a:buNone/>
              </a:pPr>
              <a:r>
                <a:rPr b="0" i="0" lang="en-US" sz="2500" u="none" cap="none" strike="noStrike">
                  <a:solidFill>
                    <a:schemeClr val="dk1"/>
                  </a:solidFill>
                  <a:latin typeface="Calibri"/>
                  <a:ea typeface="Calibri"/>
                  <a:cs typeface="Calibri"/>
                  <a:sym typeface="Calibri"/>
                </a:rPr>
                <a:t>The most likely scenario</a:t>
              </a:r>
              <a:endParaRPr b="0" i="0" sz="2500" u="none" cap="none" strike="noStrike">
                <a:solidFill>
                  <a:schemeClr val="dk1"/>
                </a:solidFill>
                <a:latin typeface="Calibri"/>
                <a:ea typeface="Calibri"/>
                <a:cs typeface="Calibri"/>
                <a:sym typeface="Calibri"/>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Estimating FSC</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Historical data</a:t>
            </a:r>
            <a:endParaRPr/>
          </a:p>
        </p:txBody>
      </p:sp>
      <p:sp>
        <p:nvSpPr>
          <p:cNvPr id="212" name="Google Shape;212;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Font typeface="Noto Sans Symbols"/>
              <a:buChar char="❑"/>
            </a:pPr>
            <a:r>
              <a:rPr lang="en-US">
                <a:solidFill>
                  <a:srgbClr val="374151"/>
                </a:solidFill>
                <a:latin typeface="Times New Roman"/>
                <a:ea typeface="Times New Roman"/>
                <a:cs typeface="Times New Roman"/>
                <a:sym typeface="Times New Roman"/>
              </a:rPr>
              <a:t>Companies record their profits </a:t>
            </a:r>
            <a:endParaRPr/>
          </a:p>
          <a:p>
            <a:pPr indent="-171450" lvl="0" marL="171450" rtl="0" algn="l">
              <a:lnSpc>
                <a:spcPct val="100000"/>
              </a:lnSpc>
              <a:spcBef>
                <a:spcPts val="600"/>
              </a:spcBef>
              <a:spcAft>
                <a:spcPts val="0"/>
              </a:spcAft>
              <a:buClr>
                <a:srgbClr val="374151"/>
              </a:buClr>
              <a:buSzPts val="2100"/>
              <a:buFont typeface="Noto Sans Symbols"/>
              <a:buChar char="❑"/>
            </a:pPr>
            <a:r>
              <a:rPr b="0" i="0" lang="en-US">
                <a:solidFill>
                  <a:srgbClr val="374151"/>
                </a:solidFill>
                <a:latin typeface="Times New Roman"/>
                <a:ea typeface="Times New Roman"/>
                <a:cs typeface="Times New Roman"/>
                <a:sym typeface="Times New Roman"/>
              </a:rPr>
              <a:t>Factors affecting the profit are - pricing strategy, market demand, customer acquisition and retention, competition, and overall sales volume.</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This historic data could be used to estimate future profits. </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Statistical, machine learning techniques could be applied for the evaluation, such as a linear regression model to predict the factors affecting the profits and forecast the future trends given these changes.</a:t>
            </a:r>
            <a:endParaRPr/>
          </a:p>
          <a:p>
            <a:pPr indent="0" lvl="0" marL="0" rtl="0" algn="l">
              <a:lnSpc>
                <a:spcPct val="100000"/>
              </a:lnSpc>
              <a:spcBef>
                <a:spcPts val="600"/>
              </a:spcBef>
              <a:spcAft>
                <a:spcPts val="0"/>
              </a:spcAft>
              <a:buClr>
                <a:schemeClr val="dk1"/>
              </a:buClr>
              <a:buSzPts val="2100"/>
              <a:buNone/>
            </a:pPr>
            <a:r>
              <a:t/>
            </a:r>
            <a:endParaRPr>
              <a:solidFill>
                <a:srgbClr val="374151"/>
              </a:solidFill>
              <a:latin typeface="Times New Roman"/>
              <a:ea typeface="Times New Roman"/>
              <a:cs typeface="Times New Roman"/>
              <a:sym typeface="Times New Roman"/>
            </a:endParaRPr>
          </a:p>
        </p:txBody>
      </p:sp>
      <p:sp>
        <p:nvSpPr>
          <p:cNvPr id="213" name="Google Shape;213;p18"/>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Break down the feature state into individual use cases or scenarios.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Analyze each scenario separately and estimate the differences of each state for given conditions and the eventual outcome. </a:t>
            </a:r>
            <a:endParaRPr>
              <a:latin typeface="Times New Roman"/>
              <a:ea typeface="Times New Roman"/>
              <a:cs typeface="Times New Roman"/>
              <a:sym typeface="Times New Roman"/>
            </a:endParaRPr>
          </a:p>
        </p:txBody>
      </p:sp>
      <p:sp>
        <p:nvSpPr>
          <p:cNvPr id="219" name="Google Shape;219;p19"/>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
        <p:nvSpPr>
          <p:cNvPr id="220" name="Google Shape;220;p19"/>
          <p:cNvSpPr txBox="1"/>
          <p:nvPr>
            <p:ph type="title"/>
          </p:nvPr>
        </p:nvSpPr>
        <p:spPr>
          <a:xfrm>
            <a:off x="741220" y="484188"/>
            <a:ext cx="7556500" cy="111601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Estimating FSC</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Use case analysis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lang="en-US"/>
              <a:t>Acknowledgment</a:t>
            </a:r>
            <a:endParaRPr/>
          </a:p>
        </p:txBody>
      </p:sp>
      <p:sp>
        <p:nvSpPr>
          <p:cNvPr id="74" name="Google Shape;74;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0000" lnSpcReduction="20000"/>
          </a:bodyPr>
          <a:lstStyle/>
          <a:p>
            <a:pPr indent="0" lvl="0" marL="0" rtl="0" algn="ctr">
              <a:lnSpc>
                <a:spcPct val="120000"/>
              </a:lnSpc>
              <a:spcBef>
                <a:spcPts val="0"/>
              </a:spcBef>
              <a:spcAft>
                <a:spcPts val="0"/>
              </a:spcAft>
              <a:buClr>
                <a:schemeClr val="dk1"/>
              </a:buClr>
              <a:buSzPct val="100000"/>
              <a:buNone/>
            </a:pPr>
            <a:br>
              <a:rPr lang="en-US" sz="3200"/>
            </a:br>
            <a:r>
              <a:rPr lang="en-US" sz="3200"/>
              <a:t>This course module is made possible through a grant from FM Global </a:t>
            </a:r>
            <a:endParaRPr/>
          </a:p>
          <a:p>
            <a:pPr indent="0" lvl="0" marL="0" rtl="0" algn="ctr">
              <a:lnSpc>
                <a:spcPct val="120000"/>
              </a:lnSpc>
              <a:spcBef>
                <a:spcPts val="600"/>
              </a:spcBef>
              <a:spcAft>
                <a:spcPts val="0"/>
              </a:spcAft>
              <a:buClr>
                <a:schemeClr val="dk1"/>
              </a:buClr>
              <a:buSzPct val="100000"/>
              <a:buNone/>
            </a:pPr>
            <a:r>
              <a:rPr lang="en-US" sz="3200"/>
              <a:t>through the Spencer Educational Foundation.</a:t>
            </a:r>
            <a:endParaRPr/>
          </a:p>
          <a:p>
            <a:pPr indent="0" lvl="0" marL="0" rtl="0" algn="l">
              <a:lnSpc>
                <a:spcPct val="120000"/>
              </a:lnSpc>
              <a:spcBef>
                <a:spcPts val="600"/>
              </a:spcBef>
              <a:spcAft>
                <a:spcPts val="0"/>
              </a:spcAft>
              <a:buClr>
                <a:schemeClr val="dk1"/>
              </a:buClr>
              <a:buSzPct val="100000"/>
              <a:buNone/>
            </a:pPr>
            <a:r>
              <a:t/>
            </a:r>
            <a:endParaRPr sz="2300"/>
          </a:p>
          <a:p>
            <a:pPr indent="0" lvl="0" marL="0" rtl="0" algn="l">
              <a:lnSpc>
                <a:spcPct val="120000"/>
              </a:lnSpc>
              <a:spcBef>
                <a:spcPts val="600"/>
              </a:spcBef>
              <a:spcAft>
                <a:spcPts val="0"/>
              </a:spcAft>
              <a:buClr>
                <a:schemeClr val="dk1"/>
              </a:buClr>
              <a:buSzPct val="100000"/>
              <a:buNone/>
            </a:pPr>
            <a:r>
              <a:rPr lang="en-US" sz="2300"/>
              <a:t>FM Global is one of the world’s largest business property insurers (</a:t>
            </a:r>
            <a:r>
              <a:rPr lang="en-US" sz="2300" u="sng">
                <a:solidFill>
                  <a:schemeClr val="hlink"/>
                </a:solidFill>
                <a:hlinkClick r:id="rId3"/>
              </a:rPr>
              <a:t>www.fmglobal.com</a:t>
            </a:r>
            <a:r>
              <a:rPr lang="en-US" sz="2300"/>
              <a:t>). Their clients include more than one out of every three FORTUNE 1000-size companies in more than 130 countries.  For nearly 200 years, clients have worked with FM Global to develop robust property insurance and engineering solutions to protect their business operations from fire, natural disasters, and other types of property risk.</a:t>
            </a:r>
            <a:endParaRPr/>
          </a:p>
          <a:p>
            <a:pPr indent="0" lvl="0" marL="0" rtl="0" algn="l">
              <a:lnSpc>
                <a:spcPct val="120000"/>
              </a:lnSpc>
              <a:spcBef>
                <a:spcPts val="600"/>
              </a:spcBef>
              <a:spcAft>
                <a:spcPts val="0"/>
              </a:spcAft>
              <a:buClr>
                <a:schemeClr val="dk1"/>
              </a:buClr>
              <a:buSzPct val="100000"/>
              <a:buNone/>
            </a:pPr>
            <a:r>
              <a:rPr lang="en-US" sz="2300"/>
              <a:t>The Spencer Educational Foundation is a 501(c)(3) nonprofit organization funding the education of tomorrow's risk management and insurance leaders through scholarships, grants, internship opportunities, on and off campus experiential learning, and support of risk management/insurance curricula. Since Spencer was founded in 1979, they have awarded over $9.5 million in scholarships and over $8 million in grants to universities and professional institutions impacting over 70,000 students through their programming. For more information, please visit</a:t>
            </a:r>
            <a:r>
              <a:rPr lang="en-US" sz="2300" u="sng">
                <a:solidFill>
                  <a:schemeClr val="hlink"/>
                </a:solidFill>
                <a:hlinkClick r:id="rId4"/>
              </a:rPr>
              <a:t>www.spencered.org</a:t>
            </a:r>
            <a:r>
              <a:rPr lang="en-US" sz="2300"/>
              <a: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What-if scenario analysis" is a technique used in strategic planning, decision-making, and risk management to assess the potential outcomes of different hypothetical scenarios. </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E</a:t>
            </a:r>
            <a:r>
              <a:rPr b="0" i="0" lang="en-US">
                <a:solidFill>
                  <a:srgbClr val="374151"/>
                </a:solidFill>
                <a:latin typeface="Times New Roman"/>
                <a:ea typeface="Times New Roman"/>
                <a:cs typeface="Times New Roman"/>
                <a:sym typeface="Times New Roman"/>
              </a:rPr>
              <a:t>xplore the consequences or impacts of various "what-if" questions by modeling or simulating different scenarios and analyzing the resulting outcomes.</a:t>
            </a:r>
            <a:endParaRPr/>
          </a:p>
          <a:p>
            <a:pPr indent="-171450" lvl="1" marL="514350" rtl="0" algn="l">
              <a:lnSpc>
                <a:spcPct val="100000"/>
              </a:lnSpc>
              <a:spcBef>
                <a:spcPts val="600"/>
              </a:spcBef>
              <a:spcAft>
                <a:spcPts val="0"/>
              </a:spcAft>
              <a:buClr>
                <a:srgbClr val="374151"/>
              </a:buClr>
              <a:buSzPts val="1500"/>
              <a:buChar char="•"/>
            </a:pPr>
            <a:r>
              <a:rPr lang="en-US" sz="1500">
                <a:solidFill>
                  <a:srgbClr val="374151"/>
                </a:solidFill>
                <a:latin typeface="Times New Roman"/>
                <a:ea typeface="Times New Roman"/>
                <a:cs typeface="Times New Roman"/>
                <a:sym typeface="Times New Roman"/>
              </a:rPr>
              <a:t>What happens if I reduce the cost of cyber awareness education?</a:t>
            </a:r>
            <a:endParaRPr/>
          </a:p>
          <a:p>
            <a:pPr indent="-171450" lvl="1" marL="514350" rtl="0" algn="l">
              <a:lnSpc>
                <a:spcPct val="100000"/>
              </a:lnSpc>
              <a:spcBef>
                <a:spcPts val="600"/>
              </a:spcBef>
              <a:spcAft>
                <a:spcPts val="0"/>
              </a:spcAft>
              <a:buClr>
                <a:srgbClr val="374151"/>
              </a:buClr>
              <a:buSzPts val="1500"/>
              <a:buChar char="•"/>
            </a:pPr>
            <a:r>
              <a:rPr lang="en-US" sz="1500">
                <a:solidFill>
                  <a:srgbClr val="374151"/>
                </a:solidFill>
                <a:latin typeface="Times New Roman"/>
                <a:ea typeface="Times New Roman"/>
                <a:cs typeface="Times New Roman"/>
                <a:sym typeface="Times New Roman"/>
              </a:rPr>
              <a:t>What happens if I increase the expenses of cyber awareness education?</a:t>
            </a:r>
            <a:endParaRPr/>
          </a:p>
          <a:p>
            <a:pPr indent="-171450" lvl="1" marL="514350" rtl="0" algn="l">
              <a:lnSpc>
                <a:spcPct val="100000"/>
              </a:lnSpc>
              <a:spcBef>
                <a:spcPts val="600"/>
              </a:spcBef>
              <a:spcAft>
                <a:spcPts val="0"/>
              </a:spcAft>
              <a:buClr>
                <a:srgbClr val="374151"/>
              </a:buClr>
              <a:buSzPts val="1500"/>
              <a:buChar char="•"/>
            </a:pPr>
            <a:r>
              <a:rPr lang="en-US" sz="1500">
                <a:solidFill>
                  <a:srgbClr val="374151"/>
                </a:solidFill>
                <a:latin typeface="Times New Roman"/>
                <a:ea typeface="Times New Roman"/>
                <a:cs typeface="Times New Roman"/>
                <a:sym typeface="Times New Roman"/>
              </a:rPr>
              <a:t>What happens if an employee opens an email from an unknown sender?</a:t>
            </a:r>
            <a:endParaRPr/>
          </a:p>
          <a:p>
            <a:pPr indent="-171450" lvl="1" marL="514350" rtl="0" algn="l">
              <a:lnSpc>
                <a:spcPct val="100000"/>
              </a:lnSpc>
              <a:spcBef>
                <a:spcPts val="600"/>
              </a:spcBef>
              <a:spcAft>
                <a:spcPts val="0"/>
              </a:spcAft>
              <a:buClr>
                <a:srgbClr val="374151"/>
              </a:buClr>
              <a:buSzPts val="1500"/>
              <a:buChar char="•"/>
            </a:pPr>
            <a:r>
              <a:rPr lang="en-US" sz="1500">
                <a:solidFill>
                  <a:srgbClr val="374151"/>
                </a:solidFill>
                <a:latin typeface="Times New Roman"/>
                <a:ea typeface="Times New Roman"/>
                <a:cs typeface="Times New Roman"/>
                <a:sym typeface="Times New Roman"/>
              </a:rPr>
              <a:t>What happens if an employee reports an  email that is suspicious?</a:t>
            </a:r>
            <a:endParaRPr sz="1500">
              <a:latin typeface="Times New Roman"/>
              <a:ea typeface="Times New Roman"/>
              <a:cs typeface="Times New Roman"/>
              <a:sym typeface="Times New Roman"/>
            </a:endParaRPr>
          </a:p>
          <a:p>
            <a:pPr indent="-44450" lvl="1" marL="514350" rtl="0" algn="l">
              <a:lnSpc>
                <a:spcPct val="100000"/>
              </a:lnSpc>
              <a:spcBef>
                <a:spcPts val="600"/>
              </a:spcBef>
              <a:spcAft>
                <a:spcPts val="0"/>
              </a:spcAft>
              <a:buClr>
                <a:schemeClr val="dk1"/>
              </a:buClr>
              <a:buSzPts val="2000"/>
              <a:buNone/>
            </a:pPr>
            <a:r>
              <a:t/>
            </a:r>
            <a:endParaRPr/>
          </a:p>
        </p:txBody>
      </p:sp>
      <p:sp>
        <p:nvSpPr>
          <p:cNvPr id="226" name="Google Shape;226;p20"/>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
        <p:nvSpPr>
          <p:cNvPr id="227" name="Google Shape;227;p20"/>
          <p:cNvSpPr txBox="1"/>
          <p:nvPr>
            <p:ph type="title"/>
          </p:nvPr>
        </p:nvSpPr>
        <p:spPr>
          <a:xfrm>
            <a:off x="664634" y="608014"/>
            <a:ext cx="7556500" cy="111601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Estimating FSC</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What-if scenario analysis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Generic steps for FSC</a:t>
            </a:r>
            <a:endParaRPr/>
          </a:p>
        </p:txBody>
      </p:sp>
      <p:sp>
        <p:nvSpPr>
          <p:cNvPr id="233" name="Google Shape;233;p21"/>
          <p:cNvSpPr txBox="1"/>
          <p:nvPr>
            <p:ph idx="1" type="body"/>
          </p:nvPr>
        </p:nvSpPr>
        <p:spPr>
          <a:xfrm>
            <a:off x="757320" y="1365441"/>
            <a:ext cx="9782920" cy="4729843"/>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Identify the problem/scenario</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Identify the </a:t>
            </a:r>
            <a:r>
              <a:rPr lang="en-US">
                <a:solidFill>
                  <a:srgbClr val="374151"/>
                </a:solidFill>
                <a:latin typeface="Times New Roman"/>
                <a:ea typeface="Times New Roman"/>
                <a:cs typeface="Times New Roman"/>
                <a:sym typeface="Times New Roman"/>
              </a:rPr>
              <a:t>k</a:t>
            </a:r>
            <a:r>
              <a:rPr b="0" i="0" lang="en-US">
                <a:solidFill>
                  <a:srgbClr val="374151"/>
                </a:solidFill>
                <a:latin typeface="Times New Roman"/>
                <a:ea typeface="Times New Roman"/>
                <a:cs typeface="Times New Roman"/>
                <a:sym typeface="Times New Roman"/>
              </a:rPr>
              <a:t>ey features associated with the problem</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Apply a quantitative or qualitative approach to m</a:t>
            </a:r>
            <a:r>
              <a:rPr b="0" i="0" lang="en-US">
                <a:solidFill>
                  <a:srgbClr val="374151"/>
                </a:solidFill>
                <a:latin typeface="Times New Roman"/>
                <a:ea typeface="Times New Roman"/>
                <a:cs typeface="Times New Roman"/>
                <a:sym typeface="Times New Roman"/>
              </a:rPr>
              <a:t>odel the problem considering the historical data, use case analysis, or what-if analysis.</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Evaluate the model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Update the model</a:t>
            </a:r>
            <a:r>
              <a:rPr lang="en-US">
                <a:solidFill>
                  <a:srgbClr val="374151"/>
                </a:solidFill>
                <a:latin typeface="Times New Roman"/>
                <a:ea typeface="Times New Roman"/>
                <a:cs typeface="Times New Roman"/>
                <a:sym typeface="Times New Roman"/>
              </a:rPr>
              <a:t> and estimate its robustness</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Finish the scenario analysis </a:t>
            </a:r>
            <a:r>
              <a:rPr lang="en-US">
                <a:solidFill>
                  <a:srgbClr val="374151"/>
                </a:solidFill>
                <a:latin typeface="Times New Roman"/>
                <a:ea typeface="Times New Roman"/>
                <a:cs typeface="Times New Roman"/>
                <a:sym typeface="Times New Roman"/>
              </a:rPr>
              <a:t>when all conditions are considered</a:t>
            </a:r>
            <a:endParaRPr/>
          </a:p>
          <a:p>
            <a:pPr indent="0" lvl="0" marL="0" rtl="0" algn="l">
              <a:lnSpc>
                <a:spcPct val="100000"/>
              </a:lnSpc>
              <a:spcBef>
                <a:spcPts val="600"/>
              </a:spcBef>
              <a:spcAft>
                <a:spcPts val="0"/>
              </a:spcAft>
              <a:buClr>
                <a:schemeClr val="dk1"/>
              </a:buClr>
              <a:buSzPts val="2100"/>
              <a:buNone/>
            </a:pPr>
            <a:r>
              <a:t/>
            </a:r>
            <a:endParaRPr b="0" i="0">
              <a:solidFill>
                <a:srgbClr val="374151"/>
              </a:solidFill>
              <a:latin typeface="Times New Roman"/>
              <a:ea typeface="Times New Roman"/>
              <a:cs typeface="Times New Roman"/>
              <a:sym typeface="Times New Roman"/>
            </a:endParaRPr>
          </a:p>
          <a:p>
            <a:pPr indent="-38100" lvl="0" marL="17145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p:txBody>
      </p:sp>
      <p:sp>
        <p:nvSpPr>
          <p:cNvPr id="234" name="Google Shape;234;p21"/>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Law of Parsimony</a:t>
            </a:r>
            <a:endParaRPr/>
          </a:p>
        </p:txBody>
      </p:sp>
      <p:sp>
        <p:nvSpPr>
          <p:cNvPr id="240" name="Google Shape;240;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Remember the Law of Parsimony </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simplicity should be favored when evaluating competing explanations, but it does not imply that simplicity alone is sufficient to establish the truth or accuracy of a hypothesis.</a:t>
            </a:r>
            <a:endParaRPr>
              <a:latin typeface="Times New Roman"/>
              <a:ea typeface="Times New Roman"/>
              <a:cs typeface="Times New Roman"/>
              <a:sym typeface="Times New Roman"/>
            </a:endParaRPr>
          </a:p>
        </p:txBody>
      </p:sp>
      <p:sp>
        <p:nvSpPr>
          <p:cNvPr id="241" name="Google Shape;241;p22"/>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development</a:t>
            </a:r>
            <a:endParaRPr/>
          </a:p>
        </p:txBody>
      </p:sp>
      <p:sp>
        <p:nvSpPr>
          <p:cNvPr id="247" name="Google Shape;247;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Given the inherent uncertainty of the future, the development of scenarios requires a thoughtful approach.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As a developer, it is essential to rely on logical intuition, informed by relevant theories and expertise, in order to construct coherent and insightful future scenarios.</a:t>
            </a:r>
            <a:endParaRPr>
              <a:latin typeface="Times New Roman"/>
              <a:ea typeface="Times New Roman"/>
              <a:cs typeface="Times New Roman"/>
              <a:sym typeface="Times New Roman"/>
            </a:endParaRPr>
          </a:p>
        </p:txBody>
      </p:sp>
      <p:sp>
        <p:nvSpPr>
          <p:cNvPr id="248" name="Google Shape;248;p23"/>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2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to generate cyber scenarios</a:t>
            </a:r>
            <a:endParaRPr/>
          </a:p>
        </p:txBody>
      </p:sp>
      <p:sp>
        <p:nvSpPr>
          <p:cNvPr id="254" name="Google Shape;254;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Feature scenario creation can be a valuable approach for generating cyber scenarios to assess and address cybersecurity risks. </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Next, we will look</a:t>
            </a:r>
            <a:r>
              <a:rPr b="0" i="0" lang="en-US">
                <a:solidFill>
                  <a:srgbClr val="374151"/>
                </a:solidFill>
                <a:latin typeface="Times New Roman"/>
                <a:ea typeface="Times New Roman"/>
                <a:cs typeface="Times New Roman"/>
                <a:sym typeface="Times New Roman"/>
              </a:rPr>
              <a:t> at how feature scenario creation can be applied to generate cyber scenarios.</a:t>
            </a:r>
            <a:endParaRPr>
              <a:latin typeface="Times New Roman"/>
              <a:ea typeface="Times New Roman"/>
              <a:cs typeface="Times New Roman"/>
              <a:sym typeface="Times New Roman"/>
            </a:endParaRPr>
          </a:p>
        </p:txBody>
      </p:sp>
      <p:sp>
        <p:nvSpPr>
          <p:cNvPr id="255" name="Google Shape;255;p24"/>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2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of cyberloafing behavior</a:t>
            </a:r>
            <a:endParaRPr/>
          </a:p>
        </p:txBody>
      </p:sp>
      <p:sp>
        <p:nvSpPr>
          <p:cNvPr id="261" name="Google Shape;261;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Let’s evaluate</a:t>
            </a:r>
            <a:r>
              <a:rPr b="0" i="0" lang="en-US">
                <a:solidFill>
                  <a:srgbClr val="374151"/>
                </a:solidFill>
                <a:latin typeface="Times New Roman"/>
                <a:ea typeface="Times New Roman"/>
                <a:cs typeface="Times New Roman"/>
                <a:sym typeface="Times New Roman"/>
              </a:rPr>
              <a:t> the cyberloafing behavior in the workplace following the “Generic steps of FSC”</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Cyberloafing is the use of the employer’s internet for non-work-related activities.</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Minor and major cyberloafing behavior exists.</a:t>
            </a:r>
            <a:endParaRPr/>
          </a:p>
        </p:txBody>
      </p:sp>
      <p:sp>
        <p:nvSpPr>
          <p:cNvPr id="262" name="Google Shape;262;p25"/>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of cyberloafing behavior</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Cont’d</a:t>
            </a:r>
            <a:endParaRPr/>
          </a:p>
        </p:txBody>
      </p:sp>
      <p:sp>
        <p:nvSpPr>
          <p:cNvPr id="268" name="Google Shape;268;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Identify the problem/scenario</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C</a:t>
            </a:r>
            <a:r>
              <a:rPr b="0" i="0" lang="en-US">
                <a:solidFill>
                  <a:srgbClr val="374151"/>
                </a:solidFill>
                <a:latin typeface="Times New Roman"/>
                <a:ea typeface="Times New Roman"/>
                <a:cs typeface="Times New Roman"/>
                <a:sym typeface="Times New Roman"/>
              </a:rPr>
              <a:t>yberloafing can have negative consequences for both individuals and organizations, such as decreased productivity, time wastage, and increased security risks.</a:t>
            </a:r>
            <a:endParaRPr>
              <a:solidFill>
                <a:srgbClr val="374151"/>
              </a:solidFill>
              <a:latin typeface="Times New Roman"/>
              <a:ea typeface="Times New Roman"/>
              <a:cs typeface="Times New Roman"/>
              <a:sym typeface="Times New Roman"/>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Identify the </a:t>
            </a:r>
            <a:r>
              <a:rPr lang="en-US">
                <a:solidFill>
                  <a:srgbClr val="374151"/>
                </a:solidFill>
                <a:latin typeface="Times New Roman"/>
                <a:ea typeface="Times New Roman"/>
                <a:cs typeface="Times New Roman"/>
                <a:sym typeface="Times New Roman"/>
              </a:rPr>
              <a:t>k</a:t>
            </a:r>
            <a:r>
              <a:rPr b="0" i="0" lang="en-US">
                <a:solidFill>
                  <a:srgbClr val="374151"/>
                </a:solidFill>
                <a:latin typeface="Times New Roman"/>
                <a:ea typeface="Times New Roman"/>
                <a:cs typeface="Times New Roman"/>
                <a:sym typeface="Times New Roman"/>
              </a:rPr>
              <a:t>ey features associated with the problem</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Employees cyberloaf when stressed, disgruntled, lonely, due to job dissatisfaction, lack of motivation, and other factors.</a:t>
            </a:r>
            <a:endParaRPr b="0" i="0">
              <a:solidFill>
                <a:srgbClr val="374151"/>
              </a:solidFill>
              <a:latin typeface="Times New Roman"/>
              <a:ea typeface="Times New Roman"/>
              <a:cs typeface="Times New Roman"/>
              <a:sym typeface="Times New Roman"/>
            </a:endParaRPr>
          </a:p>
        </p:txBody>
      </p:sp>
      <p:sp>
        <p:nvSpPr>
          <p:cNvPr id="269" name="Google Shape;269;p26"/>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2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of cyberloafing behavior</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Cont’d</a:t>
            </a:r>
            <a:endParaRPr/>
          </a:p>
        </p:txBody>
      </p:sp>
      <p:sp>
        <p:nvSpPr>
          <p:cNvPr id="275" name="Google Shape;275;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Apply a quantitative or qualitative approach to m</a:t>
            </a:r>
            <a:r>
              <a:rPr b="0" i="0" lang="en-US">
                <a:solidFill>
                  <a:srgbClr val="374151"/>
                </a:solidFill>
                <a:latin typeface="Times New Roman"/>
                <a:ea typeface="Times New Roman"/>
                <a:cs typeface="Times New Roman"/>
                <a:sym typeface="Times New Roman"/>
              </a:rPr>
              <a:t>odel the problem considering the historical data, use case analysis, or what-if analysis.</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Historical data – conduct surveys</a:t>
            </a:r>
            <a:r>
              <a:rPr lang="en-US">
                <a:solidFill>
                  <a:srgbClr val="374151"/>
                </a:solidFill>
                <a:latin typeface="Times New Roman"/>
                <a:ea typeface="Times New Roman"/>
                <a:cs typeface="Times New Roman"/>
                <a:sym typeface="Times New Roman"/>
              </a:rPr>
              <a:t> and record data on factors associated with cyberloafing. Use the data to build statistical, machine learning models.</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U</a:t>
            </a:r>
            <a:r>
              <a:rPr b="0" i="0" lang="en-US">
                <a:solidFill>
                  <a:srgbClr val="374151"/>
                </a:solidFill>
                <a:latin typeface="Times New Roman"/>
                <a:ea typeface="Times New Roman"/>
                <a:cs typeface="Times New Roman"/>
                <a:sym typeface="Times New Roman"/>
              </a:rPr>
              <a:t>se</a:t>
            </a:r>
            <a:r>
              <a:rPr lang="en-US">
                <a:solidFill>
                  <a:srgbClr val="374151"/>
                </a:solidFill>
                <a:latin typeface="Times New Roman"/>
                <a:ea typeface="Times New Roman"/>
                <a:cs typeface="Times New Roman"/>
                <a:sym typeface="Times New Roman"/>
              </a:rPr>
              <a:t> cases analysis – look at the specific scenario of the company, or an individual.</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What</a:t>
            </a:r>
            <a:r>
              <a:rPr lang="en-US">
                <a:solidFill>
                  <a:srgbClr val="374151"/>
                </a:solidFill>
                <a:latin typeface="Times New Roman"/>
                <a:ea typeface="Times New Roman"/>
                <a:cs typeface="Times New Roman"/>
                <a:sym typeface="Times New Roman"/>
              </a:rPr>
              <a:t>-</a:t>
            </a:r>
            <a:r>
              <a:rPr b="0" i="0" lang="en-US">
                <a:solidFill>
                  <a:srgbClr val="374151"/>
                </a:solidFill>
                <a:latin typeface="Times New Roman"/>
                <a:ea typeface="Times New Roman"/>
                <a:cs typeface="Times New Roman"/>
                <a:sym typeface="Times New Roman"/>
              </a:rPr>
              <a:t>if analysis – evaluate what happens if the employee </a:t>
            </a:r>
            <a:r>
              <a:rPr lang="en-US">
                <a:solidFill>
                  <a:srgbClr val="374151"/>
                </a:solidFill>
                <a:latin typeface="Times New Roman"/>
                <a:ea typeface="Times New Roman"/>
                <a:cs typeface="Times New Roman"/>
                <a:sym typeface="Times New Roman"/>
              </a:rPr>
              <a:t>spends 1 hour on non-work-related activities, such as lost productivity or gains productivity due to the 1-hour break.</a:t>
            </a:r>
            <a:endParaRPr b="0" i="0">
              <a:solidFill>
                <a:srgbClr val="374151"/>
              </a:solidFill>
              <a:latin typeface="Times New Roman"/>
              <a:ea typeface="Times New Roman"/>
              <a:cs typeface="Times New Roman"/>
              <a:sym typeface="Times New Roman"/>
            </a:endParaRPr>
          </a:p>
        </p:txBody>
      </p:sp>
      <p:sp>
        <p:nvSpPr>
          <p:cNvPr id="276" name="Google Shape;276;p27"/>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2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of cyberloafing behavior</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Cont’d</a:t>
            </a:r>
            <a:endParaRPr/>
          </a:p>
        </p:txBody>
      </p:sp>
      <p:sp>
        <p:nvSpPr>
          <p:cNvPr id="282" name="Google Shape;282;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Evaluate the model</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Many models can be built? </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Can we consider all the models?</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Which model performs the best and has the highest model accuracy?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Update the model</a:t>
            </a:r>
            <a:r>
              <a:rPr lang="en-US">
                <a:solidFill>
                  <a:srgbClr val="374151"/>
                </a:solidFill>
                <a:latin typeface="Times New Roman"/>
                <a:ea typeface="Times New Roman"/>
                <a:cs typeface="Times New Roman"/>
                <a:sym typeface="Times New Roman"/>
              </a:rPr>
              <a:t> and estimate its robustness</a:t>
            </a:r>
            <a:endParaRPr/>
          </a:p>
          <a:p>
            <a:pPr indent="-171450" lvl="1" marL="514350" rtl="0" algn="l">
              <a:lnSpc>
                <a:spcPct val="100000"/>
              </a:lnSpc>
              <a:spcBef>
                <a:spcPts val="600"/>
              </a:spcBef>
              <a:spcAft>
                <a:spcPts val="0"/>
              </a:spcAft>
              <a:buClr>
                <a:srgbClr val="374151"/>
              </a:buClr>
              <a:buSzPts val="2000"/>
              <a:buChar char="•"/>
            </a:pPr>
            <a:r>
              <a:rPr lang="en-US">
                <a:solidFill>
                  <a:srgbClr val="374151"/>
                </a:solidFill>
                <a:latin typeface="Times New Roman"/>
                <a:ea typeface="Times New Roman"/>
                <a:cs typeface="Times New Roman"/>
                <a:sym typeface="Times New Roman"/>
              </a:rPr>
              <a:t>Conduct sensitivity analysis by replacing some features and evaluating the model outcome. For example, if we remove the stress feature how does the cyberloafing behavior change? </a:t>
            </a:r>
            <a:endParaRPr/>
          </a:p>
          <a:p>
            <a:pPr indent="-38100" lvl="0" marL="171450" rtl="0" algn="l">
              <a:lnSpc>
                <a:spcPct val="100000"/>
              </a:lnSpc>
              <a:spcBef>
                <a:spcPts val="600"/>
              </a:spcBef>
              <a:spcAft>
                <a:spcPts val="0"/>
              </a:spcAft>
              <a:buClr>
                <a:schemeClr val="dk1"/>
              </a:buClr>
              <a:buSzPts val="2100"/>
              <a:buNone/>
            </a:pPr>
            <a:r>
              <a:t/>
            </a:r>
            <a:endParaRPr>
              <a:solidFill>
                <a:srgbClr val="374151"/>
              </a:solidFill>
              <a:latin typeface="Times New Roman"/>
              <a:ea typeface="Times New Roman"/>
              <a:cs typeface="Times New Roman"/>
              <a:sym typeface="Times New Roman"/>
            </a:endParaRPr>
          </a:p>
          <a:p>
            <a:pPr indent="-38100" lvl="0" marL="17145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p:txBody>
      </p:sp>
      <p:sp>
        <p:nvSpPr>
          <p:cNvPr id="283" name="Google Shape;283;p28"/>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2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FSC of cyberloafing behavior</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Cont’d</a:t>
            </a:r>
            <a:endParaRPr/>
          </a:p>
        </p:txBody>
      </p:sp>
      <p:sp>
        <p:nvSpPr>
          <p:cNvPr id="289" name="Google Shape;289;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Finish</a:t>
            </a:r>
            <a:r>
              <a:rPr b="0" i="0" lang="en-US">
                <a:solidFill>
                  <a:srgbClr val="374151"/>
                </a:solidFill>
                <a:latin typeface="Times New Roman"/>
                <a:ea typeface="Times New Roman"/>
                <a:cs typeface="Times New Roman"/>
                <a:sym typeface="Times New Roman"/>
              </a:rPr>
              <a:t> the scenario analysis </a:t>
            </a:r>
            <a:r>
              <a:rPr lang="en-US">
                <a:solidFill>
                  <a:srgbClr val="374151"/>
                </a:solidFill>
                <a:latin typeface="Times New Roman"/>
                <a:ea typeface="Times New Roman"/>
                <a:cs typeface="Times New Roman"/>
                <a:sym typeface="Times New Roman"/>
              </a:rPr>
              <a:t>when all conditions are considered.</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Let's assume that we have thoroughly examined the 5 key indicators associated with employees' cyberloafing behavior. </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Based on our analysis, we have obtained statistically significant results that demonstrate a clear association between employees and cyberloafing behavior. </a:t>
            </a:r>
            <a:endParaRPr/>
          </a:p>
          <a:p>
            <a:pPr indent="-171450" lvl="1" marL="514350" rtl="0" algn="l">
              <a:lnSpc>
                <a:spcPct val="100000"/>
              </a:lnSpc>
              <a:spcBef>
                <a:spcPts val="600"/>
              </a:spcBef>
              <a:spcAft>
                <a:spcPts val="0"/>
              </a:spcAft>
              <a:buClr>
                <a:srgbClr val="374151"/>
              </a:buClr>
              <a:buSzPts val="2000"/>
              <a:buChar char="•"/>
            </a:pPr>
            <a:r>
              <a:rPr b="0" i="0" lang="en-US">
                <a:solidFill>
                  <a:srgbClr val="374151"/>
                </a:solidFill>
                <a:latin typeface="Times New Roman"/>
                <a:ea typeface="Times New Roman"/>
                <a:cs typeface="Times New Roman"/>
                <a:sym typeface="Times New Roman"/>
              </a:rPr>
              <a:t>Now, it is possible to draw conclusions and derive actionable strategies from this projected scenario.</a:t>
            </a:r>
            <a:endParaRPr>
              <a:latin typeface="Times New Roman"/>
              <a:ea typeface="Times New Roman"/>
              <a:cs typeface="Times New Roman"/>
              <a:sym typeface="Times New Roman"/>
            </a:endParaRPr>
          </a:p>
        </p:txBody>
      </p:sp>
      <p:sp>
        <p:nvSpPr>
          <p:cNvPr id="290" name="Google Shape;290;p29"/>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lang="en-US"/>
              <a:t>Acknowledgment</a:t>
            </a:r>
            <a:endParaRPr/>
          </a:p>
        </p:txBody>
      </p:sp>
      <p:sp>
        <p:nvSpPr>
          <p:cNvPr id="80" name="Google Shape;80;p3"/>
          <p:cNvSpPr txBox="1"/>
          <p:nvPr>
            <p:ph idx="1" type="body"/>
          </p:nvPr>
        </p:nvSpPr>
        <p:spPr>
          <a:xfrm>
            <a:off x="838200" y="1825625"/>
            <a:ext cx="10652760" cy="4351338"/>
          </a:xfrm>
          <a:prstGeom prst="rect">
            <a:avLst/>
          </a:prstGeom>
          <a:noFill/>
          <a:ln>
            <a:noFill/>
          </a:ln>
        </p:spPr>
        <p:txBody>
          <a:bodyPr anchorCtr="0" anchor="t" bIns="45700" lIns="91425" spcFirstLastPara="1" rIns="91425" wrap="square" tIns="45700">
            <a:noAutofit/>
          </a:bodyPr>
          <a:lstStyle/>
          <a:p>
            <a:pPr indent="0" lvl="0" marL="0" rtl="0" algn="ctr">
              <a:lnSpc>
                <a:spcPct val="120000"/>
              </a:lnSpc>
              <a:spcBef>
                <a:spcPts val="0"/>
              </a:spcBef>
              <a:spcAft>
                <a:spcPts val="0"/>
              </a:spcAft>
              <a:buClr>
                <a:schemeClr val="dk1"/>
              </a:buClr>
              <a:buSzPts val="1800"/>
              <a:buNone/>
            </a:pPr>
            <a:r>
              <a:rPr lang="en-US" sz="1800"/>
              <a:t>Also supported by:</a:t>
            </a:r>
            <a:endParaRPr/>
          </a:p>
          <a:p>
            <a:pPr indent="0" lvl="0" marL="0" rtl="0" algn="ctr">
              <a:lnSpc>
                <a:spcPct val="120000"/>
              </a:lnSpc>
              <a:spcBef>
                <a:spcPts val="0"/>
              </a:spcBef>
              <a:spcAft>
                <a:spcPts val="0"/>
              </a:spcAft>
              <a:buClr>
                <a:schemeClr val="dk1"/>
              </a:buClr>
              <a:buSzPts val="1000"/>
              <a:buNone/>
            </a:pPr>
            <a:r>
              <a:t/>
            </a:r>
            <a:endParaRPr sz="1000"/>
          </a:p>
          <a:p>
            <a:pPr indent="0" lvl="0" marL="0" rtl="0" algn="ctr">
              <a:lnSpc>
                <a:spcPct val="120000"/>
              </a:lnSpc>
              <a:spcBef>
                <a:spcPts val="0"/>
              </a:spcBef>
              <a:spcAft>
                <a:spcPts val="0"/>
              </a:spcAft>
              <a:buClr>
                <a:schemeClr val="dk1"/>
              </a:buClr>
              <a:buSzPts val="1800"/>
              <a:buNone/>
            </a:pPr>
            <a:r>
              <a:rPr lang="en-US" sz="1800"/>
              <a:t>Insurance and Financial Services Center, </a:t>
            </a:r>
            <a:r>
              <a:rPr lang="en-US" sz="1800"/>
              <a:t>Strome College of Business</a:t>
            </a:r>
            <a:endParaRPr sz="1000"/>
          </a:p>
          <a:p>
            <a:pPr indent="0" lvl="0" marL="0" rtl="0" algn="ctr">
              <a:lnSpc>
                <a:spcPct val="120000"/>
              </a:lnSpc>
              <a:spcBef>
                <a:spcPts val="0"/>
              </a:spcBef>
              <a:spcAft>
                <a:spcPts val="0"/>
              </a:spcAft>
              <a:buClr>
                <a:schemeClr val="dk1"/>
              </a:buClr>
              <a:buSzPts val="1800"/>
              <a:buNone/>
            </a:pPr>
            <a:r>
              <a:rPr lang="en-US" sz="1800"/>
              <a:t>Department of Engineering Management &amp; Systems Engineering, Batten College of Engineering and Technology</a:t>
            </a:r>
            <a:endParaRPr/>
          </a:p>
          <a:p>
            <a:pPr indent="0" lvl="0" marL="0" rtl="0" algn="ctr">
              <a:lnSpc>
                <a:spcPct val="120000"/>
              </a:lnSpc>
              <a:spcBef>
                <a:spcPts val="0"/>
              </a:spcBef>
              <a:spcAft>
                <a:spcPts val="0"/>
              </a:spcAft>
              <a:buClr>
                <a:schemeClr val="dk1"/>
              </a:buClr>
              <a:buSzPts val="1800"/>
              <a:buNone/>
            </a:pPr>
            <a:r>
              <a:rPr lang="en-US" sz="1800"/>
              <a:t>Old Dominion University</a:t>
            </a:r>
            <a:endParaRPr/>
          </a:p>
          <a:p>
            <a:pPr indent="0" lvl="0" marL="0" rtl="0" algn="ctr">
              <a:lnSpc>
                <a:spcPct val="120000"/>
              </a:lnSpc>
              <a:spcBef>
                <a:spcPts val="0"/>
              </a:spcBef>
              <a:spcAft>
                <a:spcPts val="0"/>
              </a:spcAft>
              <a:buClr>
                <a:schemeClr val="dk1"/>
              </a:buClr>
              <a:buSzPts val="1000"/>
              <a:buNone/>
            </a:pPr>
            <a:r>
              <a:t/>
            </a:r>
            <a:endParaRPr sz="1000"/>
          </a:p>
          <a:p>
            <a:pPr indent="0" lvl="0" marL="0" rtl="0" algn="ctr">
              <a:lnSpc>
                <a:spcPct val="120000"/>
              </a:lnSpc>
              <a:spcBef>
                <a:spcPts val="0"/>
              </a:spcBef>
              <a:spcAft>
                <a:spcPts val="0"/>
              </a:spcAft>
              <a:buClr>
                <a:schemeClr val="dk1"/>
              </a:buClr>
              <a:buSzPts val="1800"/>
              <a:buNone/>
            </a:pPr>
            <a:r>
              <a:rPr lang="en-US" sz="1800"/>
              <a:t>College of Emergency Preparedness, Homeland Security, and Cybersecurity</a:t>
            </a:r>
            <a:br>
              <a:rPr lang="en-US" sz="1800"/>
            </a:br>
            <a:r>
              <a:rPr lang="en-US" sz="1800"/>
              <a:t>University at Albany</a:t>
            </a:r>
            <a:endParaRPr/>
          </a:p>
          <a:p>
            <a:pPr indent="0" lvl="0" marL="0" rtl="0" algn="ctr">
              <a:lnSpc>
                <a:spcPct val="120000"/>
              </a:lnSpc>
              <a:spcBef>
                <a:spcPts val="0"/>
              </a:spcBef>
              <a:spcAft>
                <a:spcPts val="0"/>
              </a:spcAft>
              <a:buClr>
                <a:schemeClr val="dk1"/>
              </a:buClr>
              <a:buSzPts val="1000"/>
              <a:buNone/>
            </a:pPr>
            <a:r>
              <a:t/>
            </a:r>
            <a:endParaRPr sz="1000"/>
          </a:p>
          <a:p>
            <a:pPr indent="0" lvl="0" marL="0" rtl="0" algn="ctr">
              <a:lnSpc>
                <a:spcPct val="120000"/>
              </a:lnSpc>
              <a:spcBef>
                <a:spcPts val="0"/>
              </a:spcBef>
              <a:spcAft>
                <a:spcPts val="0"/>
              </a:spcAft>
              <a:buClr>
                <a:schemeClr val="dk1"/>
              </a:buClr>
              <a:buSzPts val="1800"/>
              <a:buNone/>
            </a:pPr>
            <a:r>
              <a:rPr lang="en-US" sz="1800"/>
              <a:t>and</a:t>
            </a:r>
            <a:endParaRPr/>
          </a:p>
          <a:p>
            <a:pPr indent="0" lvl="0" marL="0" rtl="0" algn="ctr">
              <a:lnSpc>
                <a:spcPct val="120000"/>
              </a:lnSpc>
              <a:spcBef>
                <a:spcPts val="0"/>
              </a:spcBef>
              <a:spcAft>
                <a:spcPts val="0"/>
              </a:spcAft>
              <a:buClr>
                <a:schemeClr val="dk1"/>
              </a:buClr>
              <a:buSzPts val="1800"/>
              <a:buNone/>
            </a:pPr>
            <a:br>
              <a:rPr lang="en-US" sz="1800"/>
            </a:br>
            <a:r>
              <a:rPr lang="en-US" sz="1800"/>
              <a:t>Engineering and Technology Management Program, Voiland College of Engineering and Architecture</a:t>
            </a:r>
            <a:endParaRPr/>
          </a:p>
          <a:p>
            <a:pPr indent="0" lvl="0" marL="0" rtl="0" algn="ctr">
              <a:lnSpc>
                <a:spcPct val="120000"/>
              </a:lnSpc>
              <a:spcBef>
                <a:spcPts val="0"/>
              </a:spcBef>
              <a:spcAft>
                <a:spcPts val="0"/>
              </a:spcAft>
              <a:buClr>
                <a:schemeClr val="dk1"/>
              </a:buClr>
              <a:buSzPts val="1800"/>
              <a:buNone/>
            </a:pPr>
            <a:r>
              <a:rPr lang="en-US" sz="1800"/>
              <a:t>Washington State University</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Ideas for FSC</a:t>
            </a:r>
            <a:endParaRPr/>
          </a:p>
        </p:txBody>
      </p:sp>
      <p:sp>
        <p:nvSpPr>
          <p:cNvPr id="297" name="Google Shape;297;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Develop a future scenario aimed at assessing the economic implications of cyberloafing.</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As the spread of false information continues to pose significant challenges to individuals, organizations, and society at large, </a:t>
            </a:r>
            <a:r>
              <a:rPr b="0" i="0" lang="en-US">
                <a:solidFill>
                  <a:srgbClr val="343541"/>
                </a:solidFill>
                <a:latin typeface="Times New Roman"/>
                <a:ea typeface="Times New Roman"/>
                <a:cs typeface="Times New Roman"/>
                <a:sym typeface="Times New Roman"/>
              </a:rPr>
              <a:t>generate a future scenario of cyber defense from misinformation</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Develop a scenario to evaluate the cyber risks associated with online social media activities, including identity theft and exposure to inappropriate or harmful content:</a:t>
            </a:r>
            <a:endParaRPr/>
          </a:p>
          <a:p>
            <a:pPr indent="0" lvl="0" marL="0" rtl="0" algn="l">
              <a:lnSpc>
                <a:spcPct val="100000"/>
              </a:lnSpc>
              <a:spcBef>
                <a:spcPts val="600"/>
              </a:spcBef>
              <a:spcAft>
                <a:spcPts val="0"/>
              </a:spcAft>
              <a:buClr>
                <a:schemeClr val="dk1"/>
              </a:buClr>
              <a:buSzPts val="2100"/>
              <a:buNone/>
            </a:pPr>
            <a:r>
              <a:t/>
            </a:r>
            <a:endParaRPr b="0" i="0">
              <a:solidFill>
                <a:srgbClr val="343541"/>
              </a:solidFill>
              <a:latin typeface="Times New Roman"/>
              <a:ea typeface="Times New Roman"/>
              <a:cs typeface="Times New Roman"/>
              <a:sym typeface="Times New Roman"/>
            </a:endParaRPr>
          </a:p>
          <a:p>
            <a:pPr indent="-38100" lvl="0" marL="171450" rtl="0" algn="l">
              <a:lnSpc>
                <a:spcPct val="100000"/>
              </a:lnSpc>
              <a:spcBef>
                <a:spcPts val="600"/>
              </a:spcBef>
              <a:spcAft>
                <a:spcPts val="0"/>
              </a:spcAft>
              <a:buClr>
                <a:schemeClr val="dk1"/>
              </a:buClr>
              <a:buSzPts val="2100"/>
              <a:buNone/>
            </a:pPr>
            <a:r>
              <a:t/>
            </a:r>
            <a:endParaRPr>
              <a:latin typeface="Times New Roman"/>
              <a:ea typeface="Times New Roman"/>
              <a:cs typeface="Times New Roman"/>
              <a:sym typeface="Times New Roman"/>
            </a:endParaRPr>
          </a:p>
        </p:txBody>
      </p:sp>
      <p:sp>
        <p:nvSpPr>
          <p:cNvPr id="298" name="Google Shape;298;p30"/>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3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Applications of FSC</a:t>
            </a:r>
            <a:endParaRPr/>
          </a:p>
        </p:txBody>
      </p:sp>
      <p:sp>
        <p:nvSpPr>
          <p:cNvPr id="304" name="Google Shape;304;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finance,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project management,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supply chain management,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marketing,</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cybersecurity,</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healthcare.</a:t>
            </a:r>
            <a:endParaRPr>
              <a:latin typeface="Times New Roman"/>
              <a:ea typeface="Times New Roman"/>
              <a:cs typeface="Times New Roman"/>
              <a:sym typeface="Times New Roman"/>
            </a:endParaRPr>
          </a:p>
        </p:txBody>
      </p:sp>
      <p:sp>
        <p:nvSpPr>
          <p:cNvPr id="305" name="Google Shape;305;p31"/>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pic>
        <p:nvPicPr>
          <p:cNvPr id="310" name="Google Shape;310;p32"/>
          <p:cNvPicPr preferRelativeResize="0"/>
          <p:nvPr>
            <p:ph idx="1" type="body"/>
          </p:nvPr>
        </p:nvPicPr>
        <p:blipFill rotWithShape="1">
          <a:blip r:embed="rId3">
            <a:alphaModFix/>
          </a:blip>
          <a:srcRect b="0" l="0" r="0" t="0"/>
          <a:stretch/>
        </p:blipFill>
        <p:spPr>
          <a:xfrm>
            <a:off x="2686050" y="1216025"/>
            <a:ext cx="5391150" cy="4351338"/>
          </a:xfrm>
          <a:prstGeom prst="rect">
            <a:avLst/>
          </a:prstGeom>
          <a:noFill/>
          <a:ln>
            <a:noFill/>
          </a:ln>
        </p:spPr>
      </p:pic>
      <p:sp>
        <p:nvSpPr>
          <p:cNvPr id="311" name="Google Shape;311;p32"/>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3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References</a:t>
            </a:r>
            <a:endParaRPr/>
          </a:p>
        </p:txBody>
      </p:sp>
      <p:sp>
        <p:nvSpPr>
          <p:cNvPr id="317" name="Google Shape;317;p3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22222"/>
              </a:buClr>
              <a:buSzPts val="2100"/>
              <a:buNone/>
            </a:pPr>
            <a:r>
              <a:rPr b="0" i="0" lang="en-US">
                <a:solidFill>
                  <a:srgbClr val="222222"/>
                </a:solidFill>
                <a:latin typeface="Arial"/>
                <a:ea typeface="Arial"/>
                <a:cs typeface="Arial"/>
                <a:sym typeface="Arial"/>
              </a:rPr>
              <a:t>Mahmoud, M., Liu, Y., Hartmann, H., Stewart, S., Wagener, T., Semmens, D., ... &amp; Winter, L. (2009). A formal framework for scenario development in support of environmental decision-making. </a:t>
            </a:r>
            <a:r>
              <a:rPr b="0" i="1" lang="en-US">
                <a:solidFill>
                  <a:srgbClr val="222222"/>
                </a:solidFill>
                <a:latin typeface="Arial"/>
                <a:ea typeface="Arial"/>
                <a:cs typeface="Arial"/>
                <a:sym typeface="Arial"/>
              </a:rPr>
              <a:t>Environmental Modelling &amp; Software</a:t>
            </a:r>
            <a:r>
              <a:rPr b="0" i="0" lang="en-US">
                <a:solidFill>
                  <a:srgbClr val="222222"/>
                </a:solidFill>
                <a:latin typeface="Arial"/>
                <a:ea typeface="Arial"/>
                <a:cs typeface="Arial"/>
                <a:sym typeface="Arial"/>
              </a:rPr>
              <a:t>, </a:t>
            </a:r>
            <a:r>
              <a:rPr b="0" i="1" lang="en-US">
                <a:solidFill>
                  <a:srgbClr val="222222"/>
                </a:solidFill>
                <a:latin typeface="Arial"/>
                <a:ea typeface="Arial"/>
                <a:cs typeface="Arial"/>
                <a:sym typeface="Arial"/>
              </a:rPr>
              <a:t>24</a:t>
            </a:r>
            <a:r>
              <a:rPr b="0" i="0" lang="en-US">
                <a:solidFill>
                  <a:srgbClr val="222222"/>
                </a:solidFill>
                <a:latin typeface="Arial"/>
                <a:ea typeface="Arial"/>
                <a:cs typeface="Arial"/>
                <a:sym typeface="Arial"/>
              </a:rPr>
              <a:t>(7), 798-808.</a:t>
            </a:r>
            <a:endParaRPr/>
          </a:p>
          <a:p>
            <a:pPr indent="0" lvl="0" marL="0" rtl="0" algn="l">
              <a:lnSpc>
                <a:spcPct val="100000"/>
              </a:lnSpc>
              <a:spcBef>
                <a:spcPts val="600"/>
              </a:spcBef>
              <a:spcAft>
                <a:spcPts val="0"/>
              </a:spcAft>
              <a:buClr>
                <a:schemeClr val="dk1"/>
              </a:buClr>
              <a:buSzPts val="2100"/>
              <a:buNone/>
            </a:pPr>
            <a:r>
              <a:t/>
            </a:r>
            <a:endParaRPr b="0" i="0">
              <a:solidFill>
                <a:srgbClr val="222222"/>
              </a:solidFill>
              <a:latin typeface="Arial"/>
              <a:ea typeface="Arial"/>
              <a:cs typeface="Arial"/>
              <a:sym typeface="Arial"/>
            </a:endParaRPr>
          </a:p>
          <a:p>
            <a:pPr indent="0" lvl="0" marL="0" rtl="0" algn="l">
              <a:lnSpc>
                <a:spcPct val="100000"/>
              </a:lnSpc>
              <a:spcBef>
                <a:spcPts val="600"/>
              </a:spcBef>
              <a:spcAft>
                <a:spcPts val="0"/>
              </a:spcAft>
              <a:buClr>
                <a:srgbClr val="222222"/>
              </a:buClr>
              <a:buSzPts val="2100"/>
              <a:buNone/>
            </a:pPr>
            <a:r>
              <a:rPr lang="en-US" sz="2100">
                <a:solidFill>
                  <a:srgbClr val="222222"/>
                </a:solidFill>
                <a:latin typeface="Arial"/>
                <a:ea typeface="Arial"/>
                <a:cs typeface="Arial"/>
                <a:sym typeface="Arial"/>
              </a:rPr>
              <a:t>Pinto, C.A., Magpili, L.M., (2016). </a:t>
            </a:r>
            <a:r>
              <a:rPr lang="en-US">
                <a:solidFill>
                  <a:srgbClr val="222222"/>
                </a:solidFill>
                <a:latin typeface="Arial"/>
                <a:ea typeface="Arial"/>
                <a:cs typeface="Arial"/>
                <a:sym typeface="Arial"/>
              </a:rPr>
              <a:t>Systematic framework to cyber incident</a:t>
            </a:r>
            <a:endParaRPr/>
          </a:p>
          <a:p>
            <a:pPr indent="0" lvl="0" marL="0" rtl="0" algn="l">
              <a:lnSpc>
                <a:spcPct val="100000"/>
              </a:lnSpc>
              <a:spcBef>
                <a:spcPts val="600"/>
              </a:spcBef>
              <a:spcAft>
                <a:spcPts val="0"/>
              </a:spcAft>
              <a:buClr>
                <a:srgbClr val="222222"/>
              </a:buClr>
              <a:buSzPts val="2100"/>
              <a:buNone/>
            </a:pPr>
            <a:r>
              <a:rPr lang="en-US">
                <a:solidFill>
                  <a:srgbClr val="222222"/>
                </a:solidFill>
                <a:latin typeface="Arial"/>
                <a:ea typeface="Arial"/>
                <a:cs typeface="Arial"/>
                <a:sym typeface="Arial"/>
              </a:rPr>
              <a:t>Scenario risk analysis, </a:t>
            </a:r>
            <a:r>
              <a:rPr lang="en-US" sz="2100">
                <a:solidFill>
                  <a:srgbClr val="222222"/>
                </a:solidFill>
                <a:latin typeface="Arial"/>
                <a:ea typeface="Arial"/>
                <a:cs typeface="Arial"/>
                <a:sym typeface="Arial"/>
              </a:rPr>
              <a:t>Proceedings of the American Society for Engineering Management 2016 International Annual Conference, S. Long, E-H. Ng, C. Downing, &amp; B. Nepal eds.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Overview</a:t>
            </a:r>
            <a:endParaRPr/>
          </a:p>
        </p:txBody>
      </p:sp>
      <p:sp>
        <p:nvSpPr>
          <p:cNvPr id="86" name="Google Shape;86;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chemeClr val="dk1"/>
              </a:buClr>
              <a:buSzPts val="2100"/>
              <a:buChar char="•"/>
            </a:pPr>
            <a:r>
              <a:rPr lang="en-US">
                <a:latin typeface="Times New Roman"/>
                <a:ea typeface="Times New Roman"/>
                <a:cs typeface="Times New Roman"/>
                <a:sym typeface="Times New Roman"/>
              </a:rPr>
              <a:t>Definition</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Approach</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Cyber risk scenarios</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Applications</a:t>
            </a:r>
            <a:endParaRPr/>
          </a:p>
        </p:txBody>
      </p:sp>
      <p:sp>
        <p:nvSpPr>
          <p:cNvPr id="87" name="Google Shape;87;p4"/>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Future scenario creation (FSC)</a:t>
            </a:r>
            <a:br>
              <a:rPr lang="en-US">
                <a:latin typeface="Times New Roman"/>
                <a:ea typeface="Times New Roman"/>
                <a:cs typeface="Times New Roman"/>
                <a:sym typeface="Times New Roman"/>
              </a:rPr>
            </a:br>
            <a:br>
              <a:rPr lang="en-US"/>
            </a:br>
            <a:endParaRPr/>
          </a:p>
        </p:txBody>
      </p:sp>
      <p:sp>
        <p:nvSpPr>
          <p:cNvPr id="94" name="Google Shape;94;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374151"/>
              </a:buClr>
              <a:buSzPts val="2100"/>
              <a:buNone/>
            </a:pPr>
            <a:r>
              <a:rPr b="1" i="0" lang="en-US">
                <a:solidFill>
                  <a:srgbClr val="374151"/>
                </a:solidFill>
                <a:latin typeface="Times New Roman"/>
                <a:ea typeface="Times New Roman"/>
                <a:cs typeface="Times New Roman"/>
                <a:sym typeface="Times New Roman"/>
              </a:rPr>
              <a:t>Definition:</a:t>
            </a:r>
            <a:endParaRPr/>
          </a:p>
          <a:p>
            <a:pPr indent="0" lvl="0" marL="0" rtl="0" algn="l">
              <a:lnSpc>
                <a:spcPct val="100000"/>
              </a:lnSpc>
              <a:spcBef>
                <a:spcPts val="600"/>
              </a:spcBef>
              <a:spcAft>
                <a:spcPts val="0"/>
              </a:spcAft>
              <a:buClr>
                <a:srgbClr val="374151"/>
              </a:buClr>
              <a:buSzPts val="2100"/>
              <a:buNone/>
            </a:pPr>
            <a:r>
              <a:rPr b="0" i="0" lang="en-US">
                <a:solidFill>
                  <a:srgbClr val="374151"/>
                </a:solidFill>
                <a:latin typeface="Times New Roman"/>
                <a:ea typeface="Times New Roman"/>
                <a:cs typeface="Times New Roman"/>
                <a:sym typeface="Times New Roman"/>
              </a:rPr>
              <a:t>Future </a:t>
            </a:r>
            <a:r>
              <a:rPr lang="en-US">
                <a:solidFill>
                  <a:srgbClr val="374151"/>
                </a:solidFill>
                <a:latin typeface="Times New Roman"/>
                <a:ea typeface="Times New Roman"/>
                <a:cs typeface="Times New Roman"/>
                <a:sym typeface="Times New Roman"/>
              </a:rPr>
              <a:t>s</a:t>
            </a:r>
            <a:r>
              <a:rPr b="0" i="0" lang="en-US">
                <a:solidFill>
                  <a:srgbClr val="374151"/>
                </a:solidFill>
                <a:latin typeface="Times New Roman"/>
                <a:ea typeface="Times New Roman"/>
                <a:cs typeface="Times New Roman"/>
                <a:sym typeface="Times New Roman"/>
              </a:rPr>
              <a:t>cenario creation can be described as a process of predicting and developing hypothetical situations, events, states, and consequences that may occur in the future. </a:t>
            </a:r>
            <a:endParaRPr/>
          </a:p>
          <a:p>
            <a:pPr indent="0" lvl="0" marL="0" rtl="0" algn="l">
              <a:lnSpc>
                <a:spcPct val="100000"/>
              </a:lnSpc>
              <a:spcBef>
                <a:spcPts val="600"/>
              </a:spcBef>
              <a:spcAft>
                <a:spcPts val="0"/>
              </a:spcAft>
              <a:buClr>
                <a:schemeClr val="dk1"/>
              </a:buClr>
              <a:buSzPts val="2100"/>
              <a:buNone/>
            </a:pPr>
            <a:r>
              <a:t/>
            </a:r>
            <a:endParaRPr b="0" i="0">
              <a:solidFill>
                <a:srgbClr val="374151"/>
              </a:solidFill>
              <a:latin typeface="Arial"/>
              <a:ea typeface="Arial"/>
              <a:cs typeface="Arial"/>
              <a:sym typeface="Arial"/>
            </a:endParaRPr>
          </a:p>
          <a:p>
            <a:pPr indent="0" lvl="0" marL="0" rtl="0" algn="l">
              <a:lnSpc>
                <a:spcPct val="100000"/>
              </a:lnSpc>
              <a:spcBef>
                <a:spcPts val="600"/>
              </a:spcBef>
              <a:spcAft>
                <a:spcPts val="0"/>
              </a:spcAft>
              <a:buClr>
                <a:schemeClr val="dk1"/>
              </a:buClr>
              <a:buSzPts val="2100"/>
              <a:buNone/>
            </a:pPr>
            <a:r>
              <a:t/>
            </a:r>
            <a:endParaRPr>
              <a:solidFill>
                <a:srgbClr val="374151"/>
              </a:solidFill>
              <a:latin typeface="Arial"/>
              <a:ea typeface="Arial"/>
              <a:cs typeface="Arial"/>
              <a:sym typeface="Arial"/>
            </a:endParaRPr>
          </a:p>
        </p:txBody>
      </p:sp>
      <p:sp>
        <p:nvSpPr>
          <p:cNvPr id="95" name="Google Shape;95;p5"/>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Scenario</a:t>
            </a:r>
            <a:endParaRPr/>
          </a:p>
        </p:txBody>
      </p:sp>
      <p:sp>
        <p:nvSpPr>
          <p:cNvPr id="101" name="Google Shape;101;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chemeClr val="dk1"/>
              </a:buClr>
              <a:buSzPts val="2100"/>
              <a:buChar char="•"/>
            </a:pPr>
            <a:r>
              <a:rPr lang="en-US">
                <a:latin typeface="Times New Roman"/>
                <a:ea typeface="Times New Roman"/>
                <a:cs typeface="Times New Roman"/>
                <a:sym typeface="Times New Roman"/>
              </a:rPr>
              <a:t>A collection of possible states of the system and its subsystems at a particular time or through time</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Codified using natural language or some other modeling language</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Can be resource intensive to develop for purpose of analysis</a:t>
            </a:r>
            <a:endParaRPr/>
          </a:p>
        </p:txBody>
      </p:sp>
      <p:sp>
        <p:nvSpPr>
          <p:cNvPr id="102" name="Google Shape;102;p6"/>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Scenario filtering </a:t>
            </a:r>
            <a:br>
              <a:rPr b="1" lang="en-US"/>
            </a:br>
            <a:endParaRPr/>
          </a:p>
        </p:txBody>
      </p:sp>
      <p:sp>
        <p:nvSpPr>
          <p:cNvPr id="108" name="Google Shape;108;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chemeClr val="dk1"/>
              </a:buClr>
              <a:buSzPts val="2100"/>
              <a:buChar char="•"/>
            </a:pPr>
            <a:r>
              <a:rPr lang="en-US">
                <a:latin typeface="Times New Roman"/>
                <a:ea typeface="Times New Roman"/>
                <a:cs typeface="Times New Roman"/>
                <a:sym typeface="Times New Roman"/>
              </a:rPr>
              <a:t>Pertains to the periodic evaluation of the potential severity and plausibility of a scenario as it goes through its incremental development</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This is recognition that there are some scenarios, which are not severe enough or are not plausible enough to warrant the resources for further development</a:t>
            </a:r>
            <a:endParaRPr/>
          </a:p>
        </p:txBody>
      </p:sp>
      <p:sp>
        <p:nvSpPr>
          <p:cNvPr id="109" name="Google Shape;109;p7"/>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Importance of FSC</a:t>
            </a:r>
            <a:endParaRPr>
              <a:latin typeface="Times New Roman"/>
              <a:ea typeface="Times New Roman"/>
              <a:cs typeface="Times New Roman"/>
              <a:sym typeface="Times New Roman"/>
            </a:endParaRPr>
          </a:p>
        </p:txBody>
      </p:sp>
      <p:sp>
        <p:nvSpPr>
          <p:cNvPr id="115" name="Google Shape;115;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Identify potential challenges and uncertainties</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S</a:t>
            </a:r>
            <a:r>
              <a:rPr b="0" i="0" lang="en-US">
                <a:solidFill>
                  <a:srgbClr val="374151"/>
                </a:solidFill>
                <a:latin typeface="Times New Roman"/>
                <a:ea typeface="Times New Roman"/>
                <a:cs typeface="Times New Roman"/>
                <a:sym typeface="Times New Roman"/>
              </a:rPr>
              <a:t>trategic planning</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Improve decision-making </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Uncovering new </a:t>
            </a:r>
            <a:r>
              <a:rPr lang="en-US">
                <a:solidFill>
                  <a:srgbClr val="374151"/>
                </a:solidFill>
                <a:latin typeface="Times New Roman"/>
                <a:ea typeface="Times New Roman"/>
                <a:cs typeface="Times New Roman"/>
                <a:sym typeface="Times New Roman"/>
              </a:rPr>
              <a:t>o</a:t>
            </a:r>
            <a:r>
              <a:rPr b="0" i="0" lang="en-US">
                <a:solidFill>
                  <a:srgbClr val="374151"/>
                </a:solidFill>
                <a:latin typeface="Times New Roman"/>
                <a:ea typeface="Times New Roman"/>
                <a:cs typeface="Times New Roman"/>
                <a:sym typeface="Times New Roman"/>
              </a:rPr>
              <a:t>pportunities</a:t>
            </a:r>
            <a:endParaRPr/>
          </a:p>
          <a:p>
            <a:pPr indent="-171450" lvl="0" marL="171450" rtl="0" algn="l">
              <a:lnSpc>
                <a:spcPct val="100000"/>
              </a:lnSpc>
              <a:spcBef>
                <a:spcPts val="600"/>
              </a:spcBef>
              <a:spcAft>
                <a:spcPts val="0"/>
              </a:spcAft>
              <a:buClr>
                <a:srgbClr val="374151"/>
              </a:buClr>
              <a:buSzPts val="2100"/>
              <a:buChar char="•"/>
            </a:pPr>
            <a:r>
              <a:rPr b="0" i="0" lang="en-US">
                <a:solidFill>
                  <a:srgbClr val="374151"/>
                </a:solidFill>
                <a:latin typeface="Times New Roman"/>
                <a:ea typeface="Times New Roman"/>
                <a:cs typeface="Times New Roman"/>
                <a:sym typeface="Times New Roman"/>
              </a:rPr>
              <a:t>Adaptability to the changes</a:t>
            </a:r>
            <a:endParaRPr/>
          </a:p>
          <a:p>
            <a:pPr indent="-171450" lvl="0" marL="171450" rtl="0" algn="l">
              <a:lnSpc>
                <a:spcPct val="100000"/>
              </a:lnSpc>
              <a:spcBef>
                <a:spcPts val="600"/>
              </a:spcBef>
              <a:spcAft>
                <a:spcPts val="0"/>
              </a:spcAft>
              <a:buClr>
                <a:srgbClr val="374151"/>
              </a:buClr>
              <a:buSzPts val="2100"/>
              <a:buChar char="•"/>
            </a:pPr>
            <a:r>
              <a:rPr lang="en-US">
                <a:solidFill>
                  <a:srgbClr val="374151"/>
                </a:solidFill>
                <a:latin typeface="Times New Roman"/>
                <a:ea typeface="Times New Roman"/>
                <a:cs typeface="Times New Roman"/>
                <a:sym typeface="Times New Roman"/>
              </a:rPr>
              <a:t>Building r</a:t>
            </a:r>
            <a:r>
              <a:rPr b="0" i="0" lang="en-US">
                <a:solidFill>
                  <a:srgbClr val="374151"/>
                </a:solidFill>
                <a:latin typeface="Times New Roman"/>
                <a:ea typeface="Times New Roman"/>
                <a:cs typeface="Times New Roman"/>
                <a:sym typeface="Times New Roman"/>
              </a:rPr>
              <a:t>esilient environment</a:t>
            </a:r>
            <a:endParaRPr/>
          </a:p>
        </p:txBody>
      </p:sp>
      <p:sp>
        <p:nvSpPr>
          <p:cNvPr id="116" name="Google Shape;116;p8"/>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latin typeface="Times New Roman"/>
                <a:ea typeface="Times New Roman"/>
                <a:cs typeface="Times New Roman"/>
                <a:sym typeface="Times New Roman"/>
              </a:rPr>
              <a:t>Risk (or failure) scenario</a:t>
            </a:r>
            <a:endParaRPr/>
          </a:p>
        </p:txBody>
      </p:sp>
      <p:sp>
        <p:nvSpPr>
          <p:cNvPr id="122" name="Google Shape;122;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171450" lvl="0" marL="171450" rtl="0" algn="l">
              <a:lnSpc>
                <a:spcPct val="100000"/>
              </a:lnSpc>
              <a:spcBef>
                <a:spcPts val="0"/>
              </a:spcBef>
              <a:spcAft>
                <a:spcPts val="0"/>
              </a:spcAft>
              <a:buClr>
                <a:schemeClr val="dk1"/>
              </a:buClr>
              <a:buSzPts val="2100"/>
              <a:buChar char="•"/>
            </a:pPr>
            <a:r>
              <a:rPr lang="en-US">
                <a:latin typeface="Times New Roman"/>
                <a:ea typeface="Times New Roman"/>
                <a:cs typeface="Times New Roman"/>
                <a:sym typeface="Times New Roman"/>
              </a:rPr>
              <a:t>Possible states of the system and its subsystems at a particular time or through time particularly descriptive of risk events, i.e. things that did (or can) go wrong</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Information can be more sparse than success scenarios</a:t>
            </a:r>
            <a:endParaRPr/>
          </a:p>
          <a:p>
            <a:pPr indent="-171450" lvl="0" marL="171450" rtl="0" algn="l">
              <a:lnSpc>
                <a:spcPct val="100000"/>
              </a:lnSpc>
              <a:spcBef>
                <a:spcPts val="600"/>
              </a:spcBef>
              <a:spcAft>
                <a:spcPts val="0"/>
              </a:spcAft>
              <a:buClr>
                <a:schemeClr val="dk1"/>
              </a:buClr>
              <a:buSzPts val="2100"/>
              <a:buChar char="•"/>
            </a:pPr>
            <a:r>
              <a:rPr lang="en-US">
                <a:latin typeface="Times New Roman"/>
                <a:ea typeface="Times New Roman"/>
                <a:cs typeface="Times New Roman"/>
                <a:sym typeface="Times New Roman"/>
              </a:rPr>
              <a:t>Hence, can be even more resource intensive </a:t>
            </a:r>
            <a:endParaRPr/>
          </a:p>
        </p:txBody>
      </p:sp>
      <p:sp>
        <p:nvSpPr>
          <p:cNvPr id="123" name="Google Shape;123;p9"/>
          <p:cNvSpPr txBox="1"/>
          <p:nvPr>
            <p:ph idx="12" type="sldNum"/>
          </p:nvPr>
        </p:nvSpPr>
        <p:spPr>
          <a:xfrm>
            <a:off x="11074400" y="242889"/>
            <a:ext cx="738717"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400" u="none" cap="none" strike="noStrike">
                <a:solidFill>
                  <a:schemeClr val="lt1"/>
                </a:solidFill>
                <a:latin typeface="Calibri"/>
                <a:ea typeface="Calibri"/>
                <a:cs typeface="Calibri"/>
                <a:sym typeface="Calibri"/>
              </a:rPr>
              <a:t>‹#›</a:t>
            </a:fld>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NSA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0x0101004470FB30E30F2E4CADF1028284B4436C</vt:lpwstr>
  </property>
</Properties>
</file>