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y="6858000" cx="12192000"/>
  <p:notesSz cx="6858000" cy="9144000"/>
  <p:embeddedFontLst>
    <p:embeddedFont>
      <p:font typeface="Noto Sans"/>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8" roundtripDataSignature="AMtx7mjMH/hzEL8qWjMUhdTSzGk7onsH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NotoSans-regular.fntdata"/><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font" Target="fonts/NotoSans-italic.fntdata"/><Relationship Id="rId21" Type="http://schemas.openxmlformats.org/officeDocument/2006/relationships/slide" Target="slides/slide17.xml"/><Relationship Id="rId65" Type="http://schemas.openxmlformats.org/officeDocument/2006/relationships/font" Target="fonts/NotoSans-bold.fntdata"/><Relationship Id="rId24" Type="http://schemas.openxmlformats.org/officeDocument/2006/relationships/slide" Target="slides/slide20.xml"/><Relationship Id="rId68" Type="http://customschemas.google.com/relationships/presentationmetadata" Target="metadata"/><Relationship Id="rId23" Type="http://schemas.openxmlformats.org/officeDocument/2006/relationships/slide" Target="slides/slide19.xml"/><Relationship Id="rId67" Type="http://schemas.openxmlformats.org/officeDocument/2006/relationships/font" Target="fonts/NotoSans-boldItalic.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uidewire.com/blog/technology/the-future-impact-of-digital-twins-in-p-and-c-insurance/" TargetMode="External"/><Relationship Id="rId3" Type="http://schemas.openxmlformats.org/officeDocument/2006/relationships/hyperlink" Target="https://www.plainconcepts.com/digital-twins-insurance-industry/" TargetMode="External"/><Relationship Id="rId4" Type="http://schemas.openxmlformats.org/officeDocument/2006/relationships/hyperlink" Target="https://beinsure.com/digital-twins-can-help-insurance-industry/"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Gszl0tDeg"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Gszl0tDeg"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uycarp.com/insights/2022/03/guy-carpenter-alfredo-honsberg-describes-parametric-program-for-mexican-farmers.html"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inknews.com/more-frequent-wildfires-could-drive-up-the-cost-of-insurance/"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inknews.com/more-frequent-wildfires-could-drive-up-the-cost-of-insurance/"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rshmclennan.com/content/dam/mmc-web/insights/publications/2023/april/GC%20FireCell%20Product%20Sheet.pdf"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wire.com/news/home/20220607005115/en/Cloud-to-Street%E2%80%99s-Groundbreaking-Flood-Mapping-Technology-Enables-the-World%E2%80%99s-First-At-Scale-Parametric-Flood-Insurance-Product-Rolls-Out-In-Colombia"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wire.com/news/home/20220607005115/en/Cloud-to-Street%E2%80%99s-Groundbreaking-Flood-Mapping-Technology-Enables-the-World%E2%80%99s-First-At-Scale-Parametric-Flood-Insurance-Product-Rolls-Out-In-Colombia"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sinesswire.com/news/home/20220607005115/en/Cloud-to-Street%E2%80%99s-Groundbreaking-Flood-Mapping-Technology-Enables-the-World%E2%80%99s-First-At-Scale-Parametric-Flood-Insurance-Product-Rolls-Out-In-Colombia"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tdiligence.com/blog/2021/01/parametric-insurance/"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tdiligence.com/blog/2021/01/parametric-insurance/"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tdiligence.com/blog/2021/01/parametric-insurance/"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tdiligence.com/blog/2021/01/parametric-insurance/" TargetMode="Externa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xaxl.com/about-us" TargetMode="External"/><Relationship Id="rId3" Type="http://schemas.openxmlformats.org/officeDocument/2006/relationships/hyperlink" Target="https://intangic.com/"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uCbFgNYjcs"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uCbFgNYjcs"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95250" y="80963"/>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10: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Clr>
                <a:schemeClr val="dk1"/>
              </a:buClr>
              <a:buSzPts val="1600"/>
              <a:buFont typeface="Calibri"/>
              <a:buAutoNum type="arabicPeriod"/>
            </a:pPr>
            <a:r>
              <a:rPr lang="en-US" sz="1600"/>
              <a:t>Blockchain is distributed data-storage technology with a real-time decentralized ledger that allows secure and trusted transactions without requiring  a third party for verification.</a:t>
            </a:r>
            <a:endParaRPr/>
          </a:p>
          <a:p>
            <a:pPr indent="-182880" lvl="0" marL="182880" rtl="0" algn="l">
              <a:spcBef>
                <a:spcPts val="0"/>
              </a:spcBef>
              <a:spcAft>
                <a:spcPts val="0"/>
              </a:spcAft>
              <a:buClr>
                <a:schemeClr val="dk1"/>
              </a:buClr>
              <a:buSzPts val="1600"/>
              <a:buFont typeface="Calibri"/>
              <a:buAutoNum type="arabicPeriod"/>
            </a:pPr>
            <a:r>
              <a:rPr lang="en-US" sz="1600"/>
              <a:t> Four characteristics that make blockchain valuable in theory are:</a:t>
            </a:r>
            <a:endParaRPr/>
          </a:p>
          <a:p>
            <a:pPr indent="-285750" lvl="1" marL="457200" rtl="0" algn="l">
              <a:spcBef>
                <a:spcPts val="0"/>
              </a:spcBef>
              <a:spcAft>
                <a:spcPts val="0"/>
              </a:spcAft>
              <a:buClr>
                <a:schemeClr val="dk1"/>
              </a:buClr>
              <a:buSzPts val="1600"/>
              <a:buFont typeface="Noto Sans Symbols"/>
              <a:buChar char="▪"/>
            </a:pPr>
            <a:r>
              <a:rPr lang="en-US" sz="1600"/>
              <a:t>Immutability: Transactions cannot be tampered with after being recorded to the ledger. For any changes, there is a new transaction and the original record and change both remain visible.</a:t>
            </a:r>
            <a:endParaRPr/>
          </a:p>
          <a:p>
            <a:pPr indent="-285750" lvl="1" marL="457200" rtl="0" algn="l">
              <a:spcBef>
                <a:spcPts val="0"/>
              </a:spcBef>
              <a:spcAft>
                <a:spcPts val="0"/>
              </a:spcAft>
              <a:buClr>
                <a:schemeClr val="dk1"/>
              </a:buClr>
              <a:buSzPts val="1600"/>
              <a:buFont typeface="Noto Sans Symbols"/>
              <a:buChar char="▪"/>
            </a:pPr>
            <a:r>
              <a:rPr lang="en-US" sz="1600"/>
              <a:t>Consensus: Any transaction or change is not made until all participants agree it is valid.</a:t>
            </a:r>
            <a:endParaRPr/>
          </a:p>
          <a:p>
            <a:pPr indent="-285750" lvl="1" marL="457200" rtl="0" algn="l">
              <a:spcBef>
                <a:spcPts val="0"/>
              </a:spcBef>
              <a:spcAft>
                <a:spcPts val="0"/>
              </a:spcAft>
              <a:buClr>
                <a:schemeClr val="dk1"/>
              </a:buClr>
              <a:buSzPts val="1600"/>
              <a:buFont typeface="Noto Sans Symbols"/>
              <a:buChar char="▪"/>
            </a:pPr>
            <a:r>
              <a:rPr lang="en-US" sz="1600"/>
              <a:t> Provenance: Every participant can see the entire ownership history of an asset.</a:t>
            </a:r>
            <a:endParaRPr/>
          </a:p>
          <a:p>
            <a:pPr indent="-285750" lvl="1" marL="457200" rtl="0" algn="l">
              <a:spcBef>
                <a:spcPts val="0"/>
              </a:spcBef>
              <a:spcAft>
                <a:spcPts val="0"/>
              </a:spcAft>
              <a:buClr>
                <a:schemeClr val="dk1"/>
              </a:buClr>
              <a:buSzPts val="1600"/>
              <a:buFont typeface="Noto Sans Symbols"/>
              <a:buChar char="▪"/>
            </a:pPr>
            <a:r>
              <a:rPr lang="en-US" sz="1600"/>
              <a:t>Finality: Every participant can see the ownership of an asset and completion of a transaction, meaning every one sees the same shared ledgers. There are not multiple copies.</a:t>
            </a:r>
            <a:endParaRPr/>
          </a:p>
          <a:p>
            <a:pPr indent="-182880" lvl="0" marL="182880" rtl="0" algn="l">
              <a:spcBef>
                <a:spcPts val="0"/>
              </a:spcBef>
              <a:spcAft>
                <a:spcPts val="0"/>
              </a:spcAft>
              <a:buClr>
                <a:srgbClr val="000000"/>
              </a:buClr>
              <a:buSzPts val="1600"/>
              <a:buFont typeface="Calibri"/>
              <a:buAutoNum type="arabicPeriod"/>
            </a:pPr>
            <a:r>
              <a:rPr lang="en-US" sz="1600">
                <a:solidFill>
                  <a:srgbClr val="000000"/>
                </a:solidFill>
              </a:rPr>
              <a:t>Possible benefits of blockchain are smart contracts, increased accuracy, and efficiency compared to current record keeping practices, reduced costs, streamlined transactions between insurers and policyholders.</a:t>
            </a:r>
            <a:endParaRPr/>
          </a:p>
          <a:p>
            <a:pPr indent="-182880" lvl="0" marL="182880" rtl="0" algn="l">
              <a:spcBef>
                <a:spcPts val="0"/>
              </a:spcBef>
              <a:spcAft>
                <a:spcPts val="0"/>
              </a:spcAft>
              <a:buClr>
                <a:schemeClr val="dk1"/>
              </a:buClr>
              <a:buSzPts val="1600"/>
              <a:buFont typeface="Calibri"/>
              <a:buAutoNum type="arabicPeriod"/>
            </a:pPr>
            <a:r>
              <a:rPr lang="en-US" sz="1600"/>
              <a:t>Before records are recorded in the decentralized ledger, a consensus process called "mining"  is first used to confirm the veracity of the data. This can help to reduce insurance fraud.</a:t>
            </a:r>
            <a:endParaRPr/>
          </a:p>
          <a:p>
            <a:pPr indent="-81279" lvl="0" marL="182880" rtl="0" algn="l">
              <a:spcBef>
                <a:spcPts val="0"/>
              </a:spcBef>
              <a:spcAft>
                <a:spcPts val="0"/>
              </a:spcAft>
              <a:buClr>
                <a:schemeClr val="dk1"/>
              </a:buClr>
              <a:buSzPts val="1600"/>
              <a:buFont typeface="Calibri"/>
              <a:buNone/>
            </a:pPr>
            <a:r>
              <a:t/>
            </a:r>
            <a:endParaRPr sz="1600"/>
          </a:p>
        </p:txBody>
      </p:sp>
      <p:sp>
        <p:nvSpPr>
          <p:cNvPr id="133" name="Google Shape;13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p:nvPr>
            <p:ph idx="2" type="sldImg"/>
          </p:nvPr>
        </p:nvSpPr>
        <p:spPr>
          <a:xfrm>
            <a:off x="95250" y="80963"/>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1: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Font typeface="Calibri"/>
              <a:buAutoNum type="arabicPeriod" startAt="5"/>
            </a:pPr>
            <a:r>
              <a:rPr lang="en-US" sz="1600"/>
              <a:t>Blockchain can be used to create smart contracts. </a:t>
            </a:r>
            <a:endParaRPr/>
          </a:p>
          <a:p>
            <a:pPr indent="-285750" lvl="1" marL="468630" rtl="0" algn="l">
              <a:spcBef>
                <a:spcPts val="0"/>
              </a:spcBef>
              <a:spcAft>
                <a:spcPts val="0"/>
              </a:spcAft>
              <a:buClr>
                <a:schemeClr val="dk1"/>
              </a:buClr>
              <a:buSzPts val="1600"/>
              <a:buFont typeface="Noto Sans Symbols"/>
              <a:buChar char="▪"/>
            </a:pPr>
            <a:r>
              <a:rPr lang="en-US" sz="1600"/>
              <a:t>The benefit for the insurance industry  of smart contracts is that insurance policies can be modified quickly, efficiently, and accurately in a way that can be trusted by all the involved parties. </a:t>
            </a:r>
            <a:endParaRPr sz="1600"/>
          </a:p>
          <a:p>
            <a:pPr indent="-285750" lvl="1" marL="468630" rtl="0" algn="l">
              <a:spcBef>
                <a:spcPts val="0"/>
              </a:spcBef>
              <a:spcAft>
                <a:spcPts val="0"/>
              </a:spcAft>
              <a:buClr>
                <a:schemeClr val="dk1"/>
              </a:buClr>
              <a:buSzPts val="1600"/>
              <a:buFont typeface="Noto Sans Symbols"/>
              <a:buChar char="▪"/>
            </a:pPr>
            <a:r>
              <a:rPr lang="en-US" sz="1600"/>
              <a:t>This can reduce the time risk managers need to spend on verifying the accuracy of insurance policies in force.</a:t>
            </a:r>
            <a:endParaRPr/>
          </a:p>
          <a:p>
            <a:pPr indent="-285750" lvl="1" marL="468630" rtl="0" algn="l">
              <a:spcBef>
                <a:spcPts val="0"/>
              </a:spcBef>
              <a:spcAft>
                <a:spcPts val="0"/>
              </a:spcAft>
              <a:buClr>
                <a:schemeClr val="dk1"/>
              </a:buClr>
              <a:buSzPts val="1600"/>
              <a:buFont typeface="Noto Sans Symbols"/>
              <a:buChar char="▪"/>
            </a:pPr>
            <a:r>
              <a:rPr lang="en-US" sz="1600"/>
              <a:t>Smart contracts can also be valuable for parametric insurance by making a loss payment as soon as the parameters of the contract are reached. This basically automates the claims process.</a:t>
            </a:r>
            <a:endParaRPr/>
          </a:p>
          <a:p>
            <a:pPr indent="-182880" lvl="0" marL="182880" rtl="0" algn="l">
              <a:spcBef>
                <a:spcPts val="0"/>
              </a:spcBef>
              <a:spcAft>
                <a:spcPts val="0"/>
              </a:spcAft>
              <a:buClr>
                <a:schemeClr val="dk1"/>
              </a:buClr>
              <a:buSzPts val="1600"/>
              <a:buFont typeface="Calibri"/>
              <a:buAutoNum type="arabicPeriod" startAt="5"/>
            </a:pPr>
            <a:r>
              <a:rPr lang="en-US" sz="1600"/>
              <a:t>In theory, the transaction history of the blockchain digital ledger should be hack proof. However, as has occurred with digital currency underpinned by blockchain, data sources offchain and the software of the network's access has experienced breaches.</a:t>
            </a:r>
            <a:endParaRPr/>
          </a:p>
          <a:p>
            <a:pPr indent="-182880" lvl="0" marL="182880" rtl="0" algn="l">
              <a:spcBef>
                <a:spcPts val="0"/>
              </a:spcBef>
              <a:spcAft>
                <a:spcPts val="0"/>
              </a:spcAft>
              <a:buClr>
                <a:schemeClr val="dk1"/>
              </a:buClr>
              <a:buSzPts val="1600"/>
              <a:buFont typeface="Calibri"/>
              <a:buAutoNum type="arabicPeriod" startAt="5"/>
            </a:pPr>
            <a:r>
              <a:rPr lang="en-US" sz="1600"/>
              <a:t>The way that mining is currently used to verify transactions, huge amounts of energy are used. This could cause environmental issues if blockchain is scaled up to be commonly used for insurance.</a:t>
            </a:r>
            <a:endParaRPr/>
          </a:p>
          <a:p>
            <a:pPr indent="101600" lvl="0" marL="0" rtl="0" algn="l">
              <a:spcBef>
                <a:spcPts val="0"/>
              </a:spcBef>
              <a:spcAft>
                <a:spcPts val="0"/>
              </a:spcAft>
              <a:buClr>
                <a:schemeClr val="dk1"/>
              </a:buClr>
              <a:buSzPts val="1600"/>
              <a:buFont typeface="Calibri"/>
              <a:buNone/>
            </a:pPr>
            <a:r>
              <a:t/>
            </a:r>
            <a:endParaRPr sz="1600"/>
          </a:p>
        </p:txBody>
      </p:sp>
      <p:sp>
        <p:nvSpPr>
          <p:cNvPr id="141" name="Google Shape;14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p:nvPr>
            <p:ph idx="2" type="sldImg"/>
          </p:nvPr>
        </p:nvSpPr>
        <p:spPr>
          <a:xfrm>
            <a:off x="95250" y="80963"/>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2: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Clr>
                <a:schemeClr val="dk1"/>
              </a:buClr>
              <a:buSzPts val="1600"/>
              <a:buFont typeface="Calibri"/>
              <a:buAutoNum type="arabicPeriod"/>
            </a:pPr>
            <a:r>
              <a:rPr lang="en-US" sz="1600"/>
              <a:t>In simple terms, artificial intelligence (AI) means computing and algorithms can make decisions that traditionally require human intelligence, such as by classifying, analyzing, and making predictions from data.</a:t>
            </a:r>
            <a:endParaRPr/>
          </a:p>
          <a:p>
            <a:pPr indent="-182880" lvl="0" marL="182880" rtl="0" algn="l">
              <a:spcBef>
                <a:spcPts val="0"/>
              </a:spcBef>
              <a:spcAft>
                <a:spcPts val="0"/>
              </a:spcAft>
              <a:buClr>
                <a:schemeClr val="dk1"/>
              </a:buClr>
              <a:buSzPts val="1600"/>
              <a:buFont typeface="Calibri"/>
              <a:buAutoNum type="arabicPeriod"/>
            </a:pPr>
            <a:r>
              <a:rPr lang="en-US" sz="1600"/>
              <a:t>Machine learning (ML) is a type of AI in which computers can learn and improve from experience without explicit programming. In other words, can continually improve decision making based on previous results and new data.</a:t>
            </a:r>
            <a:endParaRPr/>
          </a:p>
          <a:p>
            <a:pPr indent="-81279" lvl="0" marL="182880" rtl="0" algn="l">
              <a:spcBef>
                <a:spcPts val="0"/>
              </a:spcBef>
              <a:spcAft>
                <a:spcPts val="0"/>
              </a:spcAft>
              <a:buClr>
                <a:schemeClr val="dk1"/>
              </a:buClr>
              <a:buSzPts val="1600"/>
              <a:buFont typeface="Calibri"/>
              <a:buNone/>
            </a:pPr>
            <a:r>
              <a:t/>
            </a:r>
            <a:endParaRPr sz="1600"/>
          </a:p>
        </p:txBody>
      </p:sp>
      <p:sp>
        <p:nvSpPr>
          <p:cNvPr id="150" name="Google Shape;15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p:nvPr>
            <p:ph idx="2" type="sldImg"/>
          </p:nvPr>
        </p:nvSpPr>
        <p:spPr>
          <a:xfrm>
            <a:off x="95250" y="80963"/>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3: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t>There are various ways that artificial intelligence (AI) and machine learning (ML) are being used in insurance:</a:t>
            </a:r>
            <a:endParaRPr/>
          </a:p>
          <a:p>
            <a:pPr indent="-182880" lvl="0" marL="182880" rtl="0" algn="l">
              <a:spcBef>
                <a:spcPts val="0"/>
              </a:spcBef>
              <a:spcAft>
                <a:spcPts val="0"/>
              </a:spcAft>
              <a:buClr>
                <a:schemeClr val="dk1"/>
              </a:buClr>
              <a:buSzPts val="1400"/>
              <a:buFont typeface="Calibri"/>
              <a:buAutoNum type="arabicPeriod"/>
            </a:pPr>
            <a:r>
              <a:rPr lang="en-US" sz="1400"/>
              <a:t>Pricing and actuarial: can analyze larger data sets to find new rating factors and develop new pricing models.</a:t>
            </a:r>
            <a:endParaRPr/>
          </a:p>
          <a:p>
            <a:pPr indent="-182880" lvl="0" marL="182880" rtl="0" algn="l">
              <a:spcBef>
                <a:spcPts val="0"/>
              </a:spcBef>
              <a:spcAft>
                <a:spcPts val="0"/>
              </a:spcAft>
              <a:buClr>
                <a:schemeClr val="dk1"/>
              </a:buClr>
              <a:buSzPts val="1400"/>
              <a:buFont typeface="Calibri"/>
              <a:buAutoNum type="arabicPeriod"/>
            </a:pPr>
            <a:r>
              <a:rPr lang="en-US" sz="1400"/>
              <a:t>Property insurance underwriting: can be used to analyze data that is scraped from publicly available information to reduce the amount of info that needs to be provided by the property owner. </a:t>
            </a:r>
            <a:endParaRPr/>
          </a:p>
          <a:p>
            <a:pPr indent="-182880" lvl="0" marL="182880" rtl="0" algn="l">
              <a:spcBef>
                <a:spcPts val="0"/>
              </a:spcBef>
              <a:spcAft>
                <a:spcPts val="0"/>
              </a:spcAft>
              <a:buClr>
                <a:schemeClr val="dk1"/>
              </a:buClr>
              <a:buSzPts val="1400"/>
              <a:buFont typeface="Calibri"/>
              <a:buAutoNum type="arabicPeriod"/>
            </a:pPr>
            <a:r>
              <a:rPr lang="en-US" sz="1400"/>
              <a:t>Being used in the claims process to: </a:t>
            </a:r>
            <a:endParaRPr/>
          </a:p>
          <a:p>
            <a:pPr indent="-182880" lvl="1" marL="365760" rtl="0" algn="l">
              <a:spcBef>
                <a:spcPts val="0"/>
              </a:spcBef>
              <a:spcAft>
                <a:spcPts val="0"/>
              </a:spcAft>
              <a:buClr>
                <a:schemeClr val="dk1"/>
              </a:buClr>
              <a:buSzPts val="1400"/>
              <a:buFont typeface="Noto Sans Symbols"/>
              <a:buChar char="▪"/>
            </a:pPr>
            <a:r>
              <a:rPr lang="en-US" sz="1400"/>
              <a:t>Analyze photos and videos of damaged buildings, such as from drones, to determine the amount of property damage. </a:t>
            </a:r>
            <a:endParaRPr/>
          </a:p>
          <a:p>
            <a:pPr indent="-182880" lvl="1" marL="365760" rtl="0" algn="l">
              <a:spcBef>
                <a:spcPts val="0"/>
              </a:spcBef>
              <a:spcAft>
                <a:spcPts val="0"/>
              </a:spcAft>
              <a:buClr>
                <a:schemeClr val="dk1"/>
              </a:buClr>
              <a:buSzPts val="1400"/>
              <a:buFont typeface="Noto Sans Symbols"/>
              <a:buChar char="▪"/>
            </a:pPr>
            <a:r>
              <a:rPr lang="en-US" sz="1400"/>
              <a:t>Analyze photos of millions of damaged vehicles and the repair required to develop guidelines for rapid claims adjusting.</a:t>
            </a:r>
            <a:endParaRPr/>
          </a:p>
          <a:p>
            <a:pPr indent="-182880" lvl="1" marL="365760" rtl="0" algn="l">
              <a:spcBef>
                <a:spcPts val="0"/>
              </a:spcBef>
              <a:spcAft>
                <a:spcPts val="0"/>
              </a:spcAft>
              <a:buClr>
                <a:schemeClr val="dk1"/>
              </a:buClr>
              <a:buSzPts val="1400"/>
              <a:buFont typeface="Noto Sans Symbols"/>
              <a:buChar char="▪"/>
            </a:pPr>
            <a:r>
              <a:rPr lang="en-US" sz="1400"/>
              <a:t>Review policy wording exclusion/limit details for the policy review claims process.</a:t>
            </a:r>
            <a:endParaRPr/>
          </a:p>
          <a:p>
            <a:pPr indent="-182880" lvl="0" marL="182880" rtl="0" algn="l">
              <a:spcBef>
                <a:spcPts val="0"/>
              </a:spcBef>
              <a:spcAft>
                <a:spcPts val="0"/>
              </a:spcAft>
              <a:buClr>
                <a:schemeClr val="dk1"/>
              </a:buClr>
              <a:buSzPts val="1400"/>
              <a:buFont typeface="Calibri"/>
              <a:buAutoNum type="arabicPeriod"/>
            </a:pPr>
            <a:r>
              <a:rPr lang="en-US" sz="1400"/>
              <a:t>Minimizing insurance losses: used with computer visions to reduce the likely at crime at policyholder facilities.</a:t>
            </a:r>
            <a:endParaRPr/>
          </a:p>
          <a:p>
            <a:pPr indent="-182880" lvl="0" marL="182880" rtl="0" algn="l">
              <a:spcBef>
                <a:spcPts val="0"/>
              </a:spcBef>
              <a:spcAft>
                <a:spcPts val="0"/>
              </a:spcAft>
              <a:buClr>
                <a:schemeClr val="dk1"/>
              </a:buClr>
              <a:buSzPts val="1400"/>
              <a:buFont typeface="Calibri"/>
              <a:buAutoNum type="arabicPeriod"/>
            </a:pPr>
            <a:r>
              <a:rPr lang="en-US" sz="1400"/>
              <a:t>Parametric insurance: analyzing the huge amount of data, for example produced by IoT devices, to increase the number of risks that can be covered by parametric insurance. AI can be used with data science and sensor technology to develop a wider range of indexes that can be used as triggers for parametric insurance.</a:t>
            </a:r>
            <a:endParaRPr/>
          </a:p>
          <a:p>
            <a:pPr indent="-182880" lvl="0" marL="182880" rtl="0" algn="l">
              <a:spcBef>
                <a:spcPts val="0"/>
              </a:spcBef>
              <a:spcAft>
                <a:spcPts val="0"/>
              </a:spcAft>
              <a:buClr>
                <a:schemeClr val="dk1"/>
              </a:buClr>
              <a:buSzPts val="1400"/>
              <a:buFont typeface="Calibri"/>
              <a:buAutoNum type="arabicPeriod"/>
            </a:pPr>
            <a:r>
              <a:rPr lang="en-US" sz="1400"/>
              <a:t>Health insurance: can analyze huge datasets to move medical decision making from a reactive model to a predictive and preventative model that greatly reduces healthcare costs.</a:t>
            </a:r>
            <a:endParaRPr/>
          </a:p>
          <a:p>
            <a:pPr indent="-81279" lvl="2" marL="182880" rtl="0" algn="l">
              <a:spcBef>
                <a:spcPts val="0"/>
              </a:spcBef>
              <a:spcAft>
                <a:spcPts val="0"/>
              </a:spcAft>
              <a:buClr>
                <a:schemeClr val="dk1"/>
              </a:buClr>
              <a:buSzPts val="1600"/>
              <a:buFont typeface="Noto Sans Symbols"/>
              <a:buNone/>
            </a:pPr>
            <a:r>
              <a:t/>
            </a:r>
            <a:endParaRPr sz="1600"/>
          </a:p>
          <a:p>
            <a:pPr indent="-81279" lvl="2" marL="182880" rtl="0" algn="l">
              <a:spcBef>
                <a:spcPts val="0"/>
              </a:spcBef>
              <a:spcAft>
                <a:spcPts val="0"/>
              </a:spcAft>
              <a:buClr>
                <a:schemeClr val="dk1"/>
              </a:buClr>
              <a:buSzPts val="1600"/>
              <a:buFont typeface="Noto Sans Symbols"/>
              <a:buNone/>
            </a:pPr>
            <a:r>
              <a:t/>
            </a:r>
            <a:endParaRPr sz="1600"/>
          </a:p>
          <a:p>
            <a:pPr indent="-81279" lvl="1" marL="182880" rtl="0" algn="l">
              <a:spcBef>
                <a:spcPts val="0"/>
              </a:spcBef>
              <a:spcAft>
                <a:spcPts val="0"/>
              </a:spcAft>
              <a:buClr>
                <a:schemeClr val="dk1"/>
              </a:buClr>
              <a:buSzPts val="1600"/>
              <a:buFont typeface="Noto Sans Symbols"/>
              <a:buNone/>
            </a:pPr>
            <a:r>
              <a:t/>
            </a:r>
            <a:endParaRPr sz="1600"/>
          </a:p>
          <a:p>
            <a:pPr indent="-81279" lvl="0" marL="182880" rtl="0" algn="l">
              <a:spcBef>
                <a:spcPts val="0"/>
              </a:spcBef>
              <a:spcAft>
                <a:spcPts val="0"/>
              </a:spcAft>
              <a:buClr>
                <a:schemeClr val="dk1"/>
              </a:buClr>
              <a:buSzPts val="1600"/>
              <a:buFont typeface="Calibri"/>
              <a:buNone/>
            </a:pPr>
            <a:r>
              <a:t/>
            </a:r>
            <a:endParaRPr sz="1600"/>
          </a:p>
        </p:txBody>
      </p:sp>
      <p:sp>
        <p:nvSpPr>
          <p:cNvPr id="158" name="Google Shape;15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p:nvPr>
            <p:ph idx="2" type="sldImg"/>
          </p:nvPr>
        </p:nvSpPr>
        <p:spPr>
          <a:xfrm>
            <a:off x="95250" y="80963"/>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4:notes"/>
          <p:cNvSpPr txBox="1"/>
          <p:nvPr>
            <p:ph idx="1" type="body"/>
          </p:nvPr>
        </p:nvSpPr>
        <p:spPr>
          <a:xfrm>
            <a:off x="0" y="3802063"/>
            <a:ext cx="6858000" cy="5341937"/>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Clr>
                <a:schemeClr val="dk1"/>
              </a:buClr>
              <a:buSzPts val="1600"/>
              <a:buFont typeface="Calibri"/>
              <a:buAutoNum type="arabicPeriod"/>
            </a:pPr>
            <a:r>
              <a:rPr lang="en-US" sz="1600"/>
              <a:t>Big Data are very large data sets that are more complex, and continually added to from new data sources. </a:t>
            </a:r>
            <a:endParaRPr/>
          </a:p>
          <a:p>
            <a:pPr indent="-182880" lvl="1" marL="365760" rtl="0" algn="l">
              <a:spcBef>
                <a:spcPts val="0"/>
              </a:spcBef>
              <a:spcAft>
                <a:spcPts val="0"/>
              </a:spcAft>
              <a:buClr>
                <a:schemeClr val="dk1"/>
              </a:buClr>
              <a:buSzPts val="1600"/>
              <a:buFont typeface="Noto Sans Symbols"/>
              <a:buChar char="▪"/>
            </a:pPr>
            <a:r>
              <a:rPr lang="en-US" sz="1600"/>
              <a:t>The data is so large that traditional data processing software and typically not handle them.  </a:t>
            </a:r>
            <a:endParaRPr/>
          </a:p>
          <a:p>
            <a:pPr indent="-182880" lvl="1" marL="365760" rtl="0" algn="l">
              <a:spcBef>
                <a:spcPts val="0"/>
              </a:spcBef>
              <a:spcAft>
                <a:spcPts val="0"/>
              </a:spcAft>
              <a:buClr>
                <a:schemeClr val="dk1"/>
              </a:buClr>
              <a:buSzPts val="1600"/>
              <a:buFont typeface="Noto Sans Symbols"/>
              <a:buChar char="▪"/>
            </a:pPr>
            <a:r>
              <a:rPr lang="en-US" sz="1600"/>
              <a:t>The data can be analyzed to reveal patterns, trends, and  associations, especially related to human behavior and interactions and can be used to address business problems that could not have been addressed previously. </a:t>
            </a:r>
            <a:endParaRPr/>
          </a:p>
          <a:p>
            <a:pPr indent="-182880" lvl="1" marL="365760" rtl="0" algn="l">
              <a:spcBef>
                <a:spcPts val="0"/>
              </a:spcBef>
              <a:spcAft>
                <a:spcPts val="0"/>
              </a:spcAft>
              <a:buClr>
                <a:schemeClr val="dk1"/>
              </a:buClr>
              <a:buSzPts val="1600"/>
              <a:buFont typeface="Noto Sans Symbols"/>
              <a:buChar char="▪"/>
            </a:pPr>
            <a:r>
              <a:rPr lang="en-US" sz="1600"/>
              <a:t>Big Data is characterized by the three Vs:  greater variety, increasing volume, and higher velocity.</a:t>
            </a:r>
            <a:endParaRPr/>
          </a:p>
          <a:p>
            <a:pPr indent="-182880" lvl="0" marL="182880" rtl="0" algn="l">
              <a:spcBef>
                <a:spcPts val="0"/>
              </a:spcBef>
              <a:spcAft>
                <a:spcPts val="0"/>
              </a:spcAft>
              <a:buClr>
                <a:schemeClr val="dk1"/>
              </a:buClr>
              <a:buSzPts val="1600"/>
              <a:buFont typeface="Calibri"/>
              <a:buAutoNum type="arabicPeriod"/>
            </a:pPr>
            <a:r>
              <a:rPr lang="en-US" sz="1600"/>
              <a:t>The Big Data revolution is fueled by data capture, storage, and analysis.</a:t>
            </a:r>
            <a:endParaRPr/>
          </a:p>
          <a:p>
            <a:pPr indent="-182880" lvl="1" marL="365760" rtl="0" algn="l">
              <a:spcBef>
                <a:spcPts val="0"/>
              </a:spcBef>
              <a:spcAft>
                <a:spcPts val="0"/>
              </a:spcAft>
              <a:buClr>
                <a:schemeClr val="dk1"/>
              </a:buClr>
              <a:buSzPts val="1600"/>
              <a:buFont typeface="Noto Sans Symbols"/>
              <a:buChar char="▪"/>
            </a:pPr>
            <a:r>
              <a:rPr lang="en-US" sz="1600"/>
              <a:t>For insurance purposes, data is often captured by smart products, such as IoT devices.</a:t>
            </a:r>
            <a:endParaRPr/>
          </a:p>
          <a:p>
            <a:pPr indent="-182880" lvl="1" marL="365760" rtl="0" algn="l">
              <a:spcBef>
                <a:spcPts val="0"/>
              </a:spcBef>
              <a:spcAft>
                <a:spcPts val="0"/>
              </a:spcAft>
              <a:buClr>
                <a:schemeClr val="dk1"/>
              </a:buClr>
              <a:buSzPts val="1600"/>
              <a:buFont typeface="Noto Sans Symbols"/>
              <a:buChar char="▪"/>
            </a:pPr>
            <a:r>
              <a:rPr lang="en-US" sz="1600"/>
              <a:t>The data can be stored in the cloud and shared.</a:t>
            </a:r>
            <a:endParaRPr/>
          </a:p>
          <a:p>
            <a:pPr indent="-182880" lvl="1" marL="365760" rtl="0" algn="l">
              <a:spcBef>
                <a:spcPts val="0"/>
              </a:spcBef>
              <a:spcAft>
                <a:spcPts val="0"/>
              </a:spcAft>
              <a:buClr>
                <a:schemeClr val="dk1"/>
              </a:buClr>
              <a:buSzPts val="1600"/>
              <a:buFont typeface="Noto Sans Symbols"/>
              <a:buChar char="▪"/>
            </a:pPr>
            <a:r>
              <a:rPr lang="en-US" sz="1600"/>
              <a:t>Advanced analytics can be applied using artificial intelligence and machine learning.</a:t>
            </a:r>
            <a:endParaRPr/>
          </a:p>
          <a:p>
            <a:pPr indent="-182880" lvl="0" marL="182880" rtl="0" algn="l">
              <a:spcBef>
                <a:spcPts val="0"/>
              </a:spcBef>
              <a:spcAft>
                <a:spcPts val="0"/>
              </a:spcAft>
              <a:buClr>
                <a:schemeClr val="dk1"/>
              </a:buClr>
              <a:buSzPts val="1600"/>
              <a:buFont typeface="Calibri"/>
              <a:buAutoNum type="arabicPeriod"/>
            </a:pPr>
            <a:r>
              <a:rPr lang="en-US" sz="1600"/>
              <a:t>Data can consist of both structured and unstructured data.</a:t>
            </a:r>
            <a:endParaRPr sz="1600"/>
          </a:p>
          <a:p>
            <a:pPr indent="-182880" lvl="1" marL="365760" rtl="0" algn="l">
              <a:spcBef>
                <a:spcPts val="0"/>
              </a:spcBef>
              <a:spcAft>
                <a:spcPts val="0"/>
              </a:spcAft>
              <a:buClr>
                <a:schemeClr val="dk1"/>
              </a:buClr>
              <a:buSzPts val="1600"/>
              <a:buFont typeface="Noto Sans Symbols"/>
              <a:buChar char="▪"/>
            </a:pPr>
            <a:r>
              <a:rPr lang="en-US" sz="1600"/>
              <a:t>Structured data consists of clearly defined data types  that makes then data easily accessible.</a:t>
            </a:r>
            <a:endParaRPr sz="1600"/>
          </a:p>
          <a:p>
            <a:pPr indent="-182880" lvl="1" marL="365760" rtl="0" algn="l">
              <a:spcBef>
                <a:spcPts val="0"/>
              </a:spcBef>
              <a:spcAft>
                <a:spcPts val="0"/>
              </a:spcAft>
              <a:buClr>
                <a:schemeClr val="dk1"/>
              </a:buClr>
              <a:buSzPts val="1600"/>
              <a:buFont typeface="Noto Sans Symbols"/>
              <a:buChar char="▪"/>
            </a:pPr>
            <a:r>
              <a:rPr lang="en-US" sz="1600"/>
              <a:t>Unstructured data is not easily searchable and are in formats such as video, audio, and social media.</a:t>
            </a:r>
            <a:endParaRPr/>
          </a:p>
          <a:p>
            <a:pPr indent="-182880" lvl="1" marL="365760" rtl="0" algn="l">
              <a:spcBef>
                <a:spcPts val="0"/>
              </a:spcBef>
              <a:spcAft>
                <a:spcPts val="0"/>
              </a:spcAft>
              <a:buClr>
                <a:schemeClr val="dk1"/>
              </a:buClr>
              <a:buSzPts val="1600"/>
              <a:buFont typeface="Noto Sans Symbols"/>
              <a:buChar char="▪"/>
            </a:pPr>
            <a:r>
              <a:rPr lang="en-US" sz="1600"/>
              <a:t>Data can also be scraped from publicly available information.</a:t>
            </a:r>
            <a:endParaRPr/>
          </a:p>
          <a:p>
            <a:pPr indent="-106679" lvl="1" marL="365760" rtl="0" algn="l">
              <a:spcBef>
                <a:spcPts val="0"/>
              </a:spcBef>
              <a:spcAft>
                <a:spcPts val="0"/>
              </a:spcAft>
              <a:buClr>
                <a:schemeClr val="dk1"/>
              </a:buClr>
              <a:buSzPts val="1200"/>
              <a:buFont typeface="Noto Sans Symbols"/>
              <a:buNone/>
            </a:pPr>
            <a:r>
              <a:t/>
            </a:r>
            <a:endParaRPr/>
          </a:p>
          <a:p>
            <a:pPr indent="-81279" lvl="0" marL="182880" rtl="0" algn="l">
              <a:spcBef>
                <a:spcPts val="0"/>
              </a:spcBef>
              <a:spcAft>
                <a:spcPts val="0"/>
              </a:spcAft>
              <a:buClr>
                <a:schemeClr val="dk1"/>
              </a:buClr>
              <a:buSzPts val="1600"/>
              <a:buFont typeface="Calibri"/>
              <a:buNone/>
            </a:pPr>
            <a:r>
              <a:t/>
            </a:r>
            <a:endParaRPr sz="1600"/>
          </a:p>
          <a:p>
            <a:pPr indent="-184150" lvl="2" marL="468630" rtl="0" algn="l">
              <a:spcBef>
                <a:spcPts val="0"/>
              </a:spcBef>
              <a:spcAft>
                <a:spcPts val="0"/>
              </a:spcAft>
              <a:buClr>
                <a:schemeClr val="dk1"/>
              </a:buClr>
              <a:buSzPts val="1600"/>
              <a:buFont typeface="Noto Sans Symbols"/>
              <a:buNone/>
            </a:pPr>
            <a:r>
              <a:t/>
            </a:r>
            <a:endParaRPr sz="1600"/>
          </a:p>
          <a:p>
            <a:pPr indent="-184150" lvl="1" marL="468630" rtl="0" algn="l">
              <a:spcBef>
                <a:spcPts val="0"/>
              </a:spcBef>
              <a:spcAft>
                <a:spcPts val="0"/>
              </a:spcAft>
              <a:buClr>
                <a:schemeClr val="dk1"/>
              </a:buClr>
              <a:buSzPts val="1600"/>
              <a:buFont typeface="Noto Sans Symbols"/>
              <a:buNone/>
            </a:pPr>
            <a:r>
              <a:t/>
            </a:r>
            <a:endParaRPr sz="1600"/>
          </a:p>
          <a:p>
            <a:pPr indent="-81279" lvl="0" marL="182880" rtl="0" algn="l">
              <a:spcBef>
                <a:spcPts val="0"/>
              </a:spcBef>
              <a:spcAft>
                <a:spcPts val="0"/>
              </a:spcAft>
              <a:buClr>
                <a:schemeClr val="dk1"/>
              </a:buClr>
              <a:buSzPts val="1600"/>
              <a:buFont typeface="Calibri"/>
              <a:buNone/>
            </a:pPr>
            <a:r>
              <a:t/>
            </a:r>
            <a:endParaRPr sz="1600"/>
          </a:p>
        </p:txBody>
      </p:sp>
      <p:sp>
        <p:nvSpPr>
          <p:cNvPr id="167" name="Google Shape;16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p:nvPr>
            <p:ph idx="2" type="sldImg"/>
          </p:nvPr>
        </p:nvSpPr>
        <p:spPr>
          <a:xfrm>
            <a:off x="95250" y="80963"/>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5: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Font typeface="Calibri"/>
              <a:buAutoNum type="arabicPeriod" startAt="4"/>
            </a:pPr>
            <a:r>
              <a:rPr lang="en-US" sz="1600"/>
              <a:t>The growing availability of Big Data and advances in AI and ML make it possible for insurers to not only predict and plan for risk but also to develop insurance products for specific risks that were previously uninsurable.</a:t>
            </a:r>
            <a:endParaRPr sz="1600"/>
          </a:p>
          <a:p>
            <a:pPr indent="-342900" lvl="0" marL="342900" rtl="0" algn="l">
              <a:spcBef>
                <a:spcPts val="0"/>
              </a:spcBef>
              <a:spcAft>
                <a:spcPts val="0"/>
              </a:spcAft>
              <a:buClr>
                <a:schemeClr val="dk1"/>
              </a:buClr>
              <a:buSzPts val="1600"/>
              <a:buFont typeface="Calibri"/>
              <a:buAutoNum type="arabicPeriod" startAt="4"/>
            </a:pPr>
            <a:r>
              <a:rPr lang="en-US" sz="1600"/>
              <a:t>Predictive analytics is the use of advanced software tools, which can include AI and ML, that can analyze the data to extrapolate and predict outcomes.</a:t>
            </a:r>
            <a:endParaRPr/>
          </a:p>
          <a:p>
            <a:pPr indent="-342900" lvl="0" marL="342900" rtl="0" algn="l">
              <a:spcBef>
                <a:spcPts val="0"/>
              </a:spcBef>
              <a:spcAft>
                <a:spcPts val="0"/>
              </a:spcAft>
              <a:buClr>
                <a:schemeClr val="dk1"/>
              </a:buClr>
              <a:buSzPts val="1600"/>
              <a:buFont typeface="Calibri"/>
              <a:buAutoNum type="arabicPeriod" startAt="4"/>
            </a:pPr>
            <a:r>
              <a:rPr lang="en-US" sz="1600"/>
              <a:t>Analytics applied to Big Data has allowed underwriters to segment policies and base rates on attributes that were previously not possible.</a:t>
            </a:r>
            <a:endParaRPr/>
          </a:p>
          <a:p>
            <a:pPr indent="-184150" lvl="1" marL="468630" rtl="0" algn="l">
              <a:spcBef>
                <a:spcPts val="0"/>
              </a:spcBef>
              <a:spcAft>
                <a:spcPts val="0"/>
              </a:spcAft>
              <a:buClr>
                <a:schemeClr val="dk1"/>
              </a:buClr>
              <a:buSzPts val="1600"/>
              <a:buFont typeface="Noto Sans Symbols"/>
              <a:buNone/>
            </a:pPr>
            <a:r>
              <a:t/>
            </a:r>
            <a:endParaRPr sz="1600"/>
          </a:p>
          <a:p>
            <a:pPr indent="-81279" lvl="0" marL="182880" rtl="0" algn="l">
              <a:spcBef>
                <a:spcPts val="0"/>
              </a:spcBef>
              <a:spcAft>
                <a:spcPts val="0"/>
              </a:spcAft>
              <a:buClr>
                <a:schemeClr val="dk1"/>
              </a:buClr>
              <a:buSzPts val="1600"/>
              <a:buFont typeface="Calibri"/>
              <a:buNone/>
            </a:pPr>
            <a:r>
              <a:t/>
            </a:r>
            <a:endParaRPr sz="1600"/>
          </a:p>
        </p:txBody>
      </p:sp>
      <p:sp>
        <p:nvSpPr>
          <p:cNvPr id="176" name="Google Shape;17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p:nvPr>
            <p:ph idx="2" type="sldImg"/>
          </p:nvPr>
        </p:nvSpPr>
        <p:spPr>
          <a:xfrm>
            <a:off x="95250" y="80963"/>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6: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228600" lvl="1" marL="411480" rtl="0" algn="l">
              <a:spcBef>
                <a:spcPts val="0"/>
              </a:spcBef>
              <a:spcAft>
                <a:spcPts val="0"/>
              </a:spcAft>
              <a:buClr>
                <a:schemeClr val="dk1"/>
              </a:buClr>
              <a:buSzPts val="1600"/>
              <a:buFont typeface="Calibri"/>
              <a:buAutoNum type="arabicPeriod"/>
            </a:pPr>
            <a:r>
              <a:rPr lang="en-US" sz="1600"/>
              <a:t>A digital twin is virtual simulation (digital replica, mirror, or representation) of a physical object, for example of a car or building, but can be any asset and can be a device, process, system, or product.</a:t>
            </a:r>
            <a:endParaRPr/>
          </a:p>
          <a:p>
            <a:pPr indent="-228600" lvl="1" marL="411480" rtl="0" algn="l">
              <a:spcBef>
                <a:spcPts val="0"/>
              </a:spcBef>
              <a:spcAft>
                <a:spcPts val="0"/>
              </a:spcAft>
              <a:buClr>
                <a:schemeClr val="dk1"/>
              </a:buClr>
              <a:buSzPts val="1600"/>
              <a:buFont typeface="Calibri"/>
              <a:buAutoNum type="arabicPeriod"/>
            </a:pPr>
            <a:r>
              <a:rPr lang="en-US" sz="1600"/>
              <a:t>Real world data should be used to create the digital twin and be similar in behavior, response, and operation of its real world counter part.</a:t>
            </a:r>
            <a:endParaRPr sz="1600"/>
          </a:p>
          <a:p>
            <a:pPr indent="-228600" lvl="1" marL="411480" rtl="0" algn="l">
              <a:spcBef>
                <a:spcPts val="0"/>
              </a:spcBef>
              <a:spcAft>
                <a:spcPts val="0"/>
              </a:spcAft>
              <a:buClr>
                <a:schemeClr val="dk1"/>
              </a:buClr>
              <a:buSzPts val="1600"/>
              <a:buFont typeface="Calibri"/>
              <a:buAutoNum type="arabicPeriod"/>
            </a:pPr>
            <a:r>
              <a:rPr lang="en-US" sz="1600"/>
              <a:t>The digital twin should be able to predict how its real-world counterpart will act under "what-if" scenarios.</a:t>
            </a:r>
            <a:endParaRPr sz="1600"/>
          </a:p>
          <a:p>
            <a:pPr indent="-228600" lvl="1" marL="411480" rtl="0" algn="l">
              <a:spcBef>
                <a:spcPts val="0"/>
              </a:spcBef>
              <a:spcAft>
                <a:spcPts val="0"/>
              </a:spcAft>
              <a:buClr>
                <a:schemeClr val="dk1"/>
              </a:buClr>
              <a:buSzPts val="1600"/>
              <a:buFont typeface="Calibri"/>
              <a:buAutoNum type="arabicPeriod"/>
            </a:pPr>
            <a:r>
              <a:rPr lang="en-US" sz="1600"/>
              <a:t>Digital twins should be updated almost continuously, for example, using data from Internet of Things (IoT) and can use artifical intelligence (AI) and machine learning (ML) to make decisions and respond dynamically in real time.</a:t>
            </a:r>
            <a:endParaRPr sz="1600"/>
          </a:p>
          <a:p>
            <a:pPr indent="0" lvl="1" marL="182880" rtl="0" algn="l">
              <a:spcBef>
                <a:spcPts val="0"/>
              </a:spcBef>
              <a:spcAft>
                <a:spcPts val="0"/>
              </a:spcAft>
              <a:buNone/>
            </a:pPr>
            <a:r>
              <a:t/>
            </a:r>
            <a:endParaRPr sz="1600"/>
          </a:p>
          <a:p>
            <a:pPr indent="0" lvl="1" marL="182880" rtl="0" algn="l">
              <a:spcBef>
                <a:spcPts val="0"/>
              </a:spcBef>
              <a:spcAft>
                <a:spcPts val="0"/>
              </a:spcAft>
              <a:buNone/>
            </a:pPr>
            <a:r>
              <a:rPr lang="en-US" sz="1600"/>
              <a:t>Sources and for more information:</a:t>
            </a:r>
            <a:endParaRPr/>
          </a:p>
          <a:p>
            <a:pPr indent="0" lvl="1" marL="182880" rtl="0" algn="l">
              <a:spcBef>
                <a:spcPts val="0"/>
              </a:spcBef>
              <a:spcAft>
                <a:spcPts val="0"/>
              </a:spcAft>
              <a:buNone/>
            </a:pPr>
            <a:r>
              <a:rPr lang="en-US" sz="1600" u="sng">
                <a:solidFill>
                  <a:schemeClr val="hlink"/>
                </a:solidFill>
                <a:hlinkClick r:id="rId2"/>
              </a:rPr>
              <a:t>https://www.guidewire.com/blog/technology/the-future-impact-of-digital-twins-in-p-and-c-insurance/</a:t>
            </a:r>
            <a:r>
              <a:rPr lang="en-US" sz="1600"/>
              <a:t> </a:t>
            </a:r>
            <a:endParaRPr sz="1600"/>
          </a:p>
          <a:p>
            <a:pPr indent="0" lvl="1" marL="182880" rtl="0" algn="l">
              <a:spcBef>
                <a:spcPts val="0"/>
              </a:spcBef>
              <a:spcAft>
                <a:spcPts val="0"/>
              </a:spcAft>
              <a:buNone/>
            </a:pPr>
            <a:r>
              <a:rPr lang="en-US" sz="1600" u="sng">
                <a:solidFill>
                  <a:schemeClr val="hlink"/>
                </a:solidFill>
                <a:hlinkClick r:id="rId3"/>
              </a:rPr>
              <a:t>https://www.plainconcepts.com/digital-twins-insurance-industry/</a:t>
            </a:r>
            <a:r>
              <a:rPr lang="en-US" sz="1600"/>
              <a:t> </a:t>
            </a:r>
            <a:endParaRPr sz="1600"/>
          </a:p>
          <a:p>
            <a:pPr indent="0" lvl="1" marL="182880" rtl="0" algn="l">
              <a:spcBef>
                <a:spcPts val="0"/>
              </a:spcBef>
              <a:spcAft>
                <a:spcPts val="0"/>
              </a:spcAft>
              <a:buNone/>
            </a:pPr>
            <a:r>
              <a:rPr lang="en-US" sz="1600" u="sng">
                <a:solidFill>
                  <a:schemeClr val="hlink"/>
                </a:solidFill>
                <a:hlinkClick r:id="rId4"/>
              </a:rPr>
              <a:t>https://beinsure.com/digital-twins-can-help-insurance-industry/</a:t>
            </a:r>
            <a:r>
              <a:rPr lang="en-US" sz="1600"/>
              <a:t> </a:t>
            </a:r>
            <a:endParaRPr sz="1600"/>
          </a:p>
          <a:p>
            <a:pPr indent="0" lvl="1" marL="182880" rtl="0" algn="l">
              <a:spcBef>
                <a:spcPts val="0"/>
              </a:spcBef>
              <a:spcAft>
                <a:spcPts val="0"/>
              </a:spcAft>
              <a:buNone/>
            </a:pPr>
            <a:r>
              <a:t/>
            </a:r>
            <a:endParaRPr sz="1600"/>
          </a:p>
          <a:p>
            <a:pPr indent="-127000" lvl="1" marL="411480" rtl="0" algn="l">
              <a:spcBef>
                <a:spcPts val="0"/>
              </a:spcBef>
              <a:spcAft>
                <a:spcPts val="0"/>
              </a:spcAft>
              <a:buClr>
                <a:schemeClr val="dk1"/>
              </a:buClr>
              <a:buSzPts val="1600"/>
              <a:buFont typeface="Calibri"/>
              <a:buNone/>
            </a:pPr>
            <a:r>
              <a:t/>
            </a:r>
            <a:endParaRPr sz="1600"/>
          </a:p>
          <a:p>
            <a:pPr indent="-152400" lvl="1" marL="411480" rtl="0" algn="l">
              <a:spcBef>
                <a:spcPts val="0"/>
              </a:spcBef>
              <a:spcAft>
                <a:spcPts val="0"/>
              </a:spcAft>
              <a:buClr>
                <a:schemeClr val="dk1"/>
              </a:buClr>
              <a:buSzPts val="1200"/>
              <a:buFont typeface="Calibri"/>
              <a:buNone/>
            </a:pPr>
            <a:r>
              <a:t/>
            </a:r>
            <a:endParaRPr/>
          </a:p>
        </p:txBody>
      </p:sp>
      <p:sp>
        <p:nvSpPr>
          <p:cNvPr id="185" name="Google Shape;18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p:nvPr>
            <p:ph idx="2" type="sldImg"/>
          </p:nvPr>
        </p:nvSpPr>
        <p:spPr>
          <a:xfrm>
            <a:off x="95250" y="80963"/>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7: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500"/>
              <a:buFont typeface="Calibri"/>
              <a:buAutoNum type="arabicPeriod" startAt="5"/>
            </a:pPr>
            <a:r>
              <a:rPr lang="en-US" sz="1500"/>
              <a:t>An example of how the digital twin can be used in the claims function is for an auto accident. </a:t>
            </a:r>
            <a:endParaRPr/>
          </a:p>
          <a:p>
            <a:pPr indent="-228600" lvl="1" marL="457200" rtl="0" algn="l">
              <a:spcBef>
                <a:spcPts val="0"/>
              </a:spcBef>
              <a:spcAft>
                <a:spcPts val="0"/>
              </a:spcAft>
              <a:buClr>
                <a:schemeClr val="dk1"/>
              </a:buClr>
              <a:buSzPts val="1500"/>
              <a:buFont typeface="Arial"/>
              <a:buChar char="•"/>
            </a:pPr>
            <a:r>
              <a:rPr lang="en-US" sz="1500"/>
              <a:t>A digital twin of the actual vehicle could be subject to the same crash as the actual vehicle to determine damages and elimate the need for an actual claims adjuster. </a:t>
            </a:r>
            <a:endParaRPr sz="1500"/>
          </a:p>
          <a:p>
            <a:pPr indent="-228600" lvl="1" marL="457200" rtl="0" algn="l">
              <a:spcBef>
                <a:spcPts val="0"/>
              </a:spcBef>
              <a:spcAft>
                <a:spcPts val="0"/>
              </a:spcAft>
              <a:buClr>
                <a:schemeClr val="dk1"/>
              </a:buClr>
              <a:buSzPts val="1500"/>
              <a:buFont typeface="Arial"/>
              <a:buChar char="•"/>
            </a:pPr>
            <a:r>
              <a:rPr lang="en-US" sz="1500"/>
              <a:t>This could also increase the likelihood of uncovering fraudulent claims by flagging claims that seem statistically inconsistent.</a:t>
            </a:r>
            <a:endParaRPr sz="1500"/>
          </a:p>
          <a:p>
            <a:pPr indent="-228600" lvl="0" marL="228600" rtl="0" algn="l">
              <a:spcBef>
                <a:spcPts val="0"/>
              </a:spcBef>
              <a:spcAft>
                <a:spcPts val="0"/>
              </a:spcAft>
              <a:buClr>
                <a:schemeClr val="dk1"/>
              </a:buClr>
              <a:buSzPts val="1500"/>
              <a:buFont typeface="Calibri"/>
              <a:buAutoNum type="arabicPeriod" startAt="5"/>
            </a:pPr>
            <a:r>
              <a:rPr lang="en-US" sz="1500"/>
              <a:t>Insurers can also use digital twins to change the underwriting process from the traditional method that uses the law of larger numbers, risk pooling and risk transfer. Digital twin can be used to customize underwriting for individual policyholders instead of trying to overcome adverse selection and roughly placing PHs into large risk pools.</a:t>
            </a:r>
            <a:endParaRPr/>
          </a:p>
          <a:p>
            <a:pPr indent="-228600" lvl="0" marL="228600" rtl="0" algn="l">
              <a:spcBef>
                <a:spcPts val="0"/>
              </a:spcBef>
              <a:spcAft>
                <a:spcPts val="0"/>
              </a:spcAft>
              <a:buClr>
                <a:schemeClr val="dk1"/>
              </a:buClr>
              <a:buSzPts val="1500"/>
              <a:buFont typeface="Calibri"/>
              <a:buAutoNum type="arabicPeriod" startAt="5"/>
            </a:pPr>
            <a:r>
              <a:rPr lang="en-US" sz="1500"/>
              <a:t>Digital twins can do more than just help with each individual insurance function and can be used by insurers in a holistic manner and not just for risk transfer but increase the ability of insurers to advise their policyholders (PHs) on risk mitigation to reduce the likelihood and severity of losses.</a:t>
            </a:r>
            <a:endParaRPr/>
          </a:p>
          <a:p>
            <a:pPr indent="-228600" lvl="1" marL="411480" rtl="0" algn="l">
              <a:spcBef>
                <a:spcPts val="0"/>
              </a:spcBef>
              <a:spcAft>
                <a:spcPts val="0"/>
              </a:spcAft>
              <a:buClr>
                <a:schemeClr val="dk1"/>
              </a:buClr>
              <a:buSzPts val="1500"/>
              <a:buFont typeface="Arial"/>
              <a:buChar char="•"/>
            </a:pPr>
            <a:r>
              <a:rPr lang="en-US" sz="1500"/>
              <a:t>The insurer can create digital twins for all of the PH's insured assets to make a complete portfolio for entire insurance life cycle PH to add in real-time decision making.</a:t>
            </a:r>
            <a:endParaRPr/>
          </a:p>
          <a:p>
            <a:pPr indent="-228600" lvl="1" marL="411480" rtl="0" algn="l">
              <a:spcBef>
                <a:spcPts val="0"/>
              </a:spcBef>
              <a:spcAft>
                <a:spcPts val="0"/>
              </a:spcAft>
              <a:buClr>
                <a:schemeClr val="dk1"/>
              </a:buClr>
              <a:buSzPts val="1500"/>
              <a:buFont typeface="Arial"/>
              <a:buChar char="•"/>
            </a:pPr>
            <a:r>
              <a:rPr lang="en-US" sz="1500"/>
              <a:t>Insurers can use digital twins as a virtual lab to evaluate any risk scenario and make better decisions to prevent the risk from materializing or to reduce the severity of the loss if the risk materializes.</a:t>
            </a:r>
            <a:endParaRPr/>
          </a:p>
          <a:p>
            <a:pPr indent="-152400" lvl="2" marL="914400" rtl="0" algn="l">
              <a:spcBef>
                <a:spcPts val="0"/>
              </a:spcBef>
              <a:spcAft>
                <a:spcPts val="0"/>
              </a:spcAft>
              <a:buClr>
                <a:schemeClr val="dk1"/>
              </a:buClr>
              <a:buSzPts val="1200"/>
              <a:buFont typeface="Arial"/>
              <a:buNone/>
            </a:pPr>
            <a:r>
              <a:t/>
            </a:r>
            <a:endParaRPr/>
          </a:p>
          <a:p>
            <a:pPr indent="-152400" lvl="2" marL="914400" rtl="0" algn="l">
              <a:spcBef>
                <a:spcPts val="0"/>
              </a:spcBef>
              <a:spcAft>
                <a:spcPts val="0"/>
              </a:spcAft>
              <a:buClr>
                <a:schemeClr val="dk1"/>
              </a:buClr>
              <a:buSzPts val="1200"/>
              <a:buFont typeface="Arial"/>
              <a:buNone/>
            </a:pPr>
            <a:r>
              <a:t/>
            </a:r>
            <a:endParaRPr/>
          </a:p>
          <a:p>
            <a:pPr indent="-152400" lvl="2" marL="914400" rtl="0" algn="l">
              <a:spcBef>
                <a:spcPts val="0"/>
              </a:spcBef>
              <a:spcAft>
                <a:spcPts val="0"/>
              </a:spcAft>
              <a:buClr>
                <a:schemeClr val="dk1"/>
              </a:buClr>
              <a:buSzPts val="1200"/>
              <a:buFont typeface="Calibri"/>
              <a:buNone/>
            </a:pPr>
            <a:r>
              <a:t/>
            </a:r>
            <a:endParaRPr/>
          </a:p>
          <a:p>
            <a:pPr indent="-152400" lvl="1" marL="411480" rtl="0" algn="l">
              <a:spcBef>
                <a:spcPts val="0"/>
              </a:spcBef>
              <a:spcAft>
                <a:spcPts val="0"/>
              </a:spcAft>
              <a:buClr>
                <a:schemeClr val="dk1"/>
              </a:buClr>
              <a:buSzPts val="1200"/>
              <a:buFont typeface="Calibri"/>
              <a:buNone/>
            </a:pPr>
            <a:r>
              <a:t/>
            </a:r>
            <a:endParaRPr/>
          </a:p>
          <a:p>
            <a:pPr indent="-152400" lvl="1" marL="411480" rtl="0" algn="l">
              <a:spcBef>
                <a:spcPts val="0"/>
              </a:spcBef>
              <a:spcAft>
                <a:spcPts val="0"/>
              </a:spcAft>
              <a:buClr>
                <a:schemeClr val="dk1"/>
              </a:buClr>
              <a:buSzPts val="1200"/>
              <a:buFont typeface="Calibri"/>
              <a:buNone/>
            </a:pPr>
            <a:r>
              <a:t/>
            </a:r>
            <a:endParaRPr/>
          </a:p>
          <a:p>
            <a:pPr indent="-152400" lvl="1" marL="411480" rtl="0" algn="l">
              <a:spcBef>
                <a:spcPts val="0"/>
              </a:spcBef>
              <a:spcAft>
                <a:spcPts val="0"/>
              </a:spcAft>
              <a:buClr>
                <a:schemeClr val="dk1"/>
              </a:buClr>
              <a:buSzPts val="1200"/>
              <a:buFont typeface="Calibri"/>
              <a:buNone/>
            </a:pPr>
            <a:r>
              <a:t/>
            </a:r>
            <a:endParaRPr/>
          </a:p>
          <a:p>
            <a:pPr indent="0" lvl="1" marL="182880" rtl="0" algn="l">
              <a:spcBef>
                <a:spcPts val="0"/>
              </a:spcBef>
              <a:spcAft>
                <a:spcPts val="0"/>
              </a:spcAft>
              <a:buNone/>
            </a:pPr>
            <a:r>
              <a:t/>
            </a:r>
            <a:endParaRPr/>
          </a:p>
          <a:p>
            <a:pPr indent="-152400" lvl="1" marL="411480" rtl="0" algn="l">
              <a:spcBef>
                <a:spcPts val="0"/>
              </a:spcBef>
              <a:spcAft>
                <a:spcPts val="0"/>
              </a:spcAft>
              <a:buClr>
                <a:schemeClr val="dk1"/>
              </a:buClr>
              <a:buSzPts val="1200"/>
              <a:buFont typeface="Calibri"/>
              <a:buNone/>
            </a:pPr>
            <a:r>
              <a:t/>
            </a:r>
            <a:endParaRPr/>
          </a:p>
          <a:p>
            <a:pPr indent="-152400" lvl="1" marL="411480" rtl="0" algn="l">
              <a:spcBef>
                <a:spcPts val="0"/>
              </a:spcBef>
              <a:spcAft>
                <a:spcPts val="0"/>
              </a:spcAft>
              <a:buClr>
                <a:schemeClr val="dk1"/>
              </a:buClr>
              <a:buSzPts val="1200"/>
              <a:buFont typeface="Calibri"/>
              <a:buNone/>
            </a:pPr>
            <a:r>
              <a:t/>
            </a:r>
            <a:endParaRPr/>
          </a:p>
        </p:txBody>
      </p:sp>
      <p:sp>
        <p:nvSpPr>
          <p:cNvPr id="193" name="Google Shape;19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8: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8: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1600"/>
              <a:t>For insurance, indemnity implies that insurance should restore the policyholder (PH) to the situation  that existed prior to the loss, but not to a better situation.  Traditional insurance is an indemnity contract.</a:t>
            </a:r>
            <a:endParaRPr/>
          </a:p>
          <a:p>
            <a:pPr indent="-342900" lvl="0" marL="342900" rtl="0" algn="l">
              <a:lnSpc>
                <a:spcPct val="90000"/>
              </a:lnSpc>
              <a:spcBef>
                <a:spcPts val="0"/>
              </a:spcBef>
              <a:spcAft>
                <a:spcPts val="0"/>
              </a:spcAft>
              <a:buClr>
                <a:schemeClr val="dk1"/>
              </a:buClr>
              <a:buSzPts val="1600"/>
              <a:buFont typeface="Calibri"/>
              <a:buAutoNum type="arabicPeriod"/>
            </a:pPr>
            <a:r>
              <a:rPr i="1" lang="en-US" sz="1600"/>
              <a:t>Why is this important? B</a:t>
            </a:r>
            <a:r>
              <a:rPr lang="en-US" sz="1600"/>
              <a:t>ecause indemnity means the  PH may not earn a profit because of insurance. </a:t>
            </a:r>
            <a:endParaRPr sz="1600"/>
          </a:p>
          <a:p>
            <a:pPr indent="-342900" lvl="0" marL="342900" rtl="0" algn="l">
              <a:lnSpc>
                <a:spcPct val="90000"/>
              </a:lnSpc>
              <a:spcBef>
                <a:spcPts val="0"/>
              </a:spcBef>
              <a:spcAft>
                <a:spcPts val="0"/>
              </a:spcAft>
              <a:buClr>
                <a:schemeClr val="dk1"/>
              </a:buClr>
              <a:buSzPts val="1600"/>
              <a:buFont typeface="Calibri"/>
              <a:buAutoNum type="arabicPeriod"/>
            </a:pPr>
            <a:r>
              <a:rPr i="1" lang="en-US" sz="1600"/>
              <a:t>What’s an example? </a:t>
            </a:r>
            <a:r>
              <a:rPr lang="en-US" sz="1600"/>
              <a:t>If you total your car, </a:t>
            </a:r>
            <a:r>
              <a:rPr i="1" lang="en-US" sz="1600"/>
              <a:t>t</a:t>
            </a:r>
            <a:r>
              <a:rPr lang="en-US" sz="1600"/>
              <a:t>he insurer will pay you “actual cash value” for the car, meaning  the fair market value or depreciated value of the car. </a:t>
            </a:r>
            <a:endParaRPr sz="1600"/>
          </a:p>
          <a:p>
            <a:pPr indent="-342900" lvl="1" marL="708660" rtl="0" algn="l">
              <a:lnSpc>
                <a:spcPct val="90000"/>
              </a:lnSpc>
              <a:spcBef>
                <a:spcPts val="0"/>
              </a:spcBef>
              <a:spcAft>
                <a:spcPts val="0"/>
              </a:spcAft>
              <a:buClr>
                <a:schemeClr val="dk1"/>
              </a:buClr>
              <a:buSzPts val="1600"/>
              <a:buFont typeface="Noto Sans Symbols"/>
              <a:buChar char="▪"/>
            </a:pPr>
            <a:r>
              <a:rPr lang="en-US" sz="1600"/>
              <a:t>The insurer won’t buy you a new car. </a:t>
            </a:r>
            <a:endParaRPr sz="1600"/>
          </a:p>
          <a:p>
            <a:pPr indent="-342900" lvl="1" marL="708660" rtl="0" algn="l">
              <a:lnSpc>
                <a:spcPct val="90000"/>
              </a:lnSpc>
              <a:spcBef>
                <a:spcPts val="0"/>
              </a:spcBef>
              <a:spcAft>
                <a:spcPts val="0"/>
              </a:spcAft>
              <a:buClr>
                <a:schemeClr val="dk1"/>
              </a:buClr>
              <a:buSzPts val="1600"/>
              <a:buFont typeface="Noto Sans Symbols"/>
              <a:buChar char="▪"/>
            </a:pPr>
            <a:r>
              <a:rPr lang="en-US" sz="1600"/>
              <a:t>This follows the principle of indemnity. </a:t>
            </a:r>
            <a:endParaRPr sz="1600"/>
          </a:p>
          <a:p>
            <a:pPr indent="-342900" lvl="1" marL="708660" rtl="0" algn="l">
              <a:lnSpc>
                <a:spcPct val="90000"/>
              </a:lnSpc>
              <a:spcBef>
                <a:spcPts val="0"/>
              </a:spcBef>
              <a:spcAft>
                <a:spcPts val="0"/>
              </a:spcAft>
              <a:buClr>
                <a:schemeClr val="dk1"/>
              </a:buClr>
              <a:buSzPts val="1600"/>
              <a:buFont typeface="Noto Sans Symbols"/>
              <a:buChar char="▪"/>
            </a:pPr>
            <a:r>
              <a:rPr i="1" lang="en-US" sz="1600"/>
              <a:t>Why?</a:t>
            </a:r>
            <a:r>
              <a:rPr lang="en-US" sz="1600"/>
              <a:t> If the insurer  bought you a new car, you would have an incentive to total your old car whenever you wanted a new one.  This violates the principle of indemnity. </a:t>
            </a:r>
            <a:endParaRPr sz="1600"/>
          </a:p>
          <a:p>
            <a:pPr indent="-342900" lvl="1" marL="708660" rtl="0" algn="l">
              <a:lnSpc>
                <a:spcPct val="90000"/>
              </a:lnSpc>
              <a:spcBef>
                <a:spcPts val="0"/>
              </a:spcBef>
              <a:spcAft>
                <a:spcPts val="0"/>
              </a:spcAft>
              <a:buClr>
                <a:schemeClr val="dk1"/>
              </a:buClr>
              <a:buSzPts val="1600"/>
              <a:buFont typeface="Noto Sans Symbols"/>
              <a:buChar char="▪"/>
            </a:pPr>
            <a:r>
              <a:rPr i="1" lang="en-US" sz="1600"/>
              <a:t>Why?</a:t>
            </a:r>
            <a:r>
              <a:rPr lang="en-US" sz="1600"/>
              <a:t> You would be in a better situation.</a:t>
            </a:r>
            <a:endParaRPr sz="1600"/>
          </a:p>
          <a:p>
            <a:pPr indent="-342900" lvl="0" marL="342900" rtl="0" algn="l">
              <a:lnSpc>
                <a:spcPct val="90000"/>
              </a:lnSpc>
              <a:spcBef>
                <a:spcPts val="0"/>
              </a:spcBef>
              <a:spcAft>
                <a:spcPts val="0"/>
              </a:spcAft>
              <a:buClr>
                <a:schemeClr val="dk1"/>
              </a:buClr>
              <a:buSzPts val="1600"/>
              <a:buFont typeface="Calibri"/>
              <a:buAutoNum type="arabicPeriod"/>
            </a:pPr>
            <a:r>
              <a:rPr i="1" lang="en-US" sz="1600"/>
              <a:t>What does indemnity attempt to control? </a:t>
            </a:r>
            <a:r>
              <a:rPr lang="en-US" sz="1600"/>
              <a:t>Moral hazard. </a:t>
            </a:r>
            <a:endParaRPr sz="1600"/>
          </a:p>
          <a:p>
            <a:pPr indent="-342900" lvl="1" marL="708660" rtl="0" algn="l">
              <a:lnSpc>
                <a:spcPct val="90000"/>
              </a:lnSpc>
              <a:spcBef>
                <a:spcPts val="0"/>
              </a:spcBef>
              <a:spcAft>
                <a:spcPts val="0"/>
              </a:spcAft>
              <a:buClr>
                <a:schemeClr val="dk1"/>
              </a:buClr>
              <a:buSzPts val="1600"/>
              <a:buFont typeface="Noto Sans Symbols"/>
              <a:buChar char="▪"/>
            </a:pPr>
            <a:r>
              <a:rPr i="1" lang="en-US" sz="1600"/>
              <a:t>How? </a:t>
            </a:r>
            <a:r>
              <a:rPr lang="en-US" sz="1600"/>
              <a:t>The principle of indemnity reduces the incentive for PHs to intentionally try and  game the system to make money off insurance. Indemnity means the PH may not collect more than the actual loss in the event of damage caused by an insured peril. </a:t>
            </a:r>
            <a:endParaRPr sz="1600"/>
          </a:p>
          <a:p>
            <a:pPr indent="-342900" lvl="1" marL="708660" rtl="0" algn="l">
              <a:lnSpc>
                <a:spcPct val="90000"/>
              </a:lnSpc>
              <a:spcBef>
                <a:spcPts val="0"/>
              </a:spcBef>
              <a:spcAft>
                <a:spcPts val="0"/>
              </a:spcAft>
              <a:buClr>
                <a:schemeClr val="dk1"/>
              </a:buClr>
              <a:buSzPts val="1600"/>
              <a:buFont typeface="Noto Sans Symbols"/>
              <a:buChar char="▪"/>
            </a:pPr>
            <a:r>
              <a:rPr lang="en-US" sz="1600"/>
              <a:t>In other words,  the principle of Indemnity greatly reduces the likelihood of intentional losses by PHs.</a:t>
            </a:r>
            <a:endParaRPr sz="1600"/>
          </a:p>
          <a:p>
            <a:pPr indent="-241300" lvl="0" marL="708660" rtl="0" algn="l">
              <a:spcBef>
                <a:spcPts val="0"/>
              </a:spcBef>
              <a:spcAft>
                <a:spcPts val="0"/>
              </a:spcAft>
              <a:buClr>
                <a:schemeClr val="dk1"/>
              </a:buClr>
              <a:buSzPts val="1600"/>
              <a:buFont typeface="Noto Sans Symbols"/>
              <a:buNone/>
            </a:pPr>
            <a:r>
              <a:t/>
            </a:r>
            <a:endParaRPr sz="1600">
              <a:latin typeface="Calibri"/>
              <a:ea typeface="Calibri"/>
              <a:cs typeface="Calibri"/>
              <a:sym typeface="Calibri"/>
            </a:endParaRPr>
          </a:p>
          <a:p>
            <a:pPr indent="-241300" lvl="0" marL="342900" rtl="0" algn="l">
              <a:spcBef>
                <a:spcPts val="0"/>
              </a:spcBef>
              <a:spcAft>
                <a:spcPts val="0"/>
              </a:spcAft>
              <a:buClr>
                <a:schemeClr val="dk1"/>
              </a:buClr>
              <a:buSzPts val="1600"/>
              <a:buFont typeface="Noto Sans Symbols"/>
              <a:buNone/>
            </a:pPr>
            <a:r>
              <a:t/>
            </a:r>
            <a:endParaRPr sz="1600"/>
          </a:p>
          <a:p>
            <a:pPr indent="0" lvl="0" marL="0" rtl="0" algn="l">
              <a:spcBef>
                <a:spcPts val="0"/>
              </a:spcBef>
              <a:spcAft>
                <a:spcPts val="0"/>
              </a:spcAft>
              <a:buNone/>
            </a:pPr>
            <a:r>
              <a:t/>
            </a:r>
            <a:endParaRPr/>
          </a:p>
        </p:txBody>
      </p:sp>
      <p:sp>
        <p:nvSpPr>
          <p:cNvPr id="202" name="Google Shape;20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p:nvPr>
            <p:ph idx="2" type="sldImg"/>
          </p:nvPr>
        </p:nvSpPr>
        <p:spPr>
          <a:xfrm>
            <a:off x="95250" y="47625"/>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9:notes"/>
          <p:cNvSpPr txBox="1"/>
          <p:nvPr>
            <p:ph idx="1" type="body"/>
          </p:nvPr>
        </p:nvSpPr>
        <p:spPr>
          <a:xfrm>
            <a:off x="0" y="3698558"/>
            <a:ext cx="6858000" cy="5445442"/>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600"/>
              <a:buFont typeface="Noto Sans Symbols"/>
              <a:buChar char="⮚"/>
            </a:pPr>
            <a:r>
              <a:rPr lang="en-US" sz="1600"/>
              <a:t>An indemnity insurance claim payout to a policyholder (PH) is based on an actual loss occurring.</a:t>
            </a:r>
            <a:endParaRPr/>
          </a:p>
          <a:p>
            <a:pPr indent="-285750" lvl="0" marL="285750" rtl="0" algn="l">
              <a:spcBef>
                <a:spcPts val="0"/>
              </a:spcBef>
              <a:spcAft>
                <a:spcPts val="0"/>
              </a:spcAft>
              <a:buClr>
                <a:schemeClr val="dk1"/>
              </a:buClr>
              <a:buSzPts val="1600"/>
              <a:buFont typeface="Noto Sans Symbols"/>
              <a:buChar char="⮚"/>
            </a:pPr>
            <a:r>
              <a:rPr lang="en-US" sz="1600"/>
              <a:t>Parametric insurance gets its name because the payout depends on the measurement of a parameter for an event to determine if payment is triggered. Another name for parametric insurance is “event-based” or “index-based” insurance.</a:t>
            </a:r>
            <a:endParaRPr/>
          </a:p>
          <a:p>
            <a:pPr indent="-285750" lvl="0" marL="285750" rtl="0" algn="l">
              <a:spcBef>
                <a:spcPts val="0"/>
              </a:spcBef>
              <a:spcAft>
                <a:spcPts val="0"/>
              </a:spcAft>
              <a:buClr>
                <a:schemeClr val="dk1"/>
              </a:buClr>
              <a:buSzPts val="1600"/>
              <a:buFont typeface="Noto Sans Symbols"/>
              <a:buChar char="⮚"/>
            </a:pPr>
            <a:r>
              <a:rPr lang="en-US" sz="1600"/>
              <a:t>A parametric insurance claim payout to a PH is based on an external trigger correlated to the loss, not on actual loss of PH as for indemnity insurance. Three criteria are important for determining the trigger.</a:t>
            </a:r>
            <a:endParaRPr/>
          </a:p>
          <a:p>
            <a:pPr indent="-285750" lvl="1" marL="468630" rtl="0" algn="l">
              <a:spcBef>
                <a:spcPts val="0"/>
              </a:spcBef>
              <a:spcAft>
                <a:spcPts val="0"/>
              </a:spcAft>
              <a:buClr>
                <a:schemeClr val="dk1"/>
              </a:buClr>
              <a:buSzPts val="1600"/>
              <a:buFont typeface="Noto Sans Symbols"/>
              <a:buChar char="▪"/>
            </a:pPr>
            <a:r>
              <a:rPr lang="en-US" sz="1600"/>
              <a:t>Must be able to model the trigger, measure trigger objectively, and triggers must be independently verifiable.</a:t>
            </a:r>
            <a:endParaRPr/>
          </a:p>
          <a:p>
            <a:pPr indent="-285750" lvl="0" marL="285750" rtl="0" algn="l">
              <a:spcBef>
                <a:spcPts val="0"/>
              </a:spcBef>
              <a:spcAft>
                <a:spcPts val="0"/>
              </a:spcAft>
              <a:buClr>
                <a:schemeClr val="dk1"/>
              </a:buClr>
              <a:buSzPts val="1600"/>
              <a:buFont typeface="Noto Sans Symbols"/>
              <a:buChar char="⮚"/>
            </a:pPr>
            <a:r>
              <a:rPr lang="en-US" sz="1600"/>
              <a:t>Parametric insurance has “basis risk” meaning the payout might not match loss. Why?  Because the payout is based on an external trigger that is correlated to the loss, not to that actual loss. </a:t>
            </a:r>
            <a:endParaRPr/>
          </a:p>
          <a:p>
            <a:pPr indent="-285750" lvl="0" marL="285750" rtl="0" algn="l">
              <a:spcBef>
                <a:spcPts val="0"/>
              </a:spcBef>
              <a:spcAft>
                <a:spcPts val="0"/>
              </a:spcAft>
              <a:buClr>
                <a:schemeClr val="dk1"/>
              </a:buClr>
              <a:buSzPts val="1600"/>
              <a:buFont typeface="Noto Sans Symbols"/>
              <a:buChar char="⮚"/>
            </a:pPr>
            <a:r>
              <a:rPr lang="en-US" sz="1600"/>
              <a:t>Indemnity insurance does not have “basis risk” because indemnity means that insurer in theory should reimburse the policyholder the amount of the actual loss. insurance has less moral hazard risk than indemnity insurance. </a:t>
            </a:r>
            <a:r>
              <a:rPr i="1" lang="en-US" sz="1600"/>
              <a:t>Why?</a:t>
            </a:r>
            <a:r>
              <a:rPr lang="en-US" sz="1600"/>
              <a:t> Because policyholder cannot affect the external trigger for parametric insurance but could affect the actual amount of loss for indemnity insurance. In other words, a parametric insurer has less worry about moral hazard by the policyholder than a traditional (indemnity) insurer.</a:t>
            </a:r>
            <a:endParaRPr/>
          </a:p>
          <a:p>
            <a:pPr indent="-285750" lvl="0" marL="285750" rtl="0" algn="l">
              <a:spcBef>
                <a:spcPts val="0"/>
              </a:spcBef>
              <a:spcAft>
                <a:spcPts val="0"/>
              </a:spcAft>
              <a:buClr>
                <a:schemeClr val="dk1"/>
              </a:buClr>
              <a:buSzPts val="1600"/>
              <a:buFont typeface="Noto Sans Symbols"/>
              <a:buChar char="⮚"/>
            </a:pPr>
            <a:r>
              <a:rPr lang="en-US" sz="1600"/>
              <a:t>Let’s look at this more.</a:t>
            </a:r>
            <a:endParaRPr/>
          </a:p>
          <a:p>
            <a:pPr indent="0" lvl="0" marL="0" rtl="0" algn="l">
              <a:spcBef>
                <a:spcPts val="0"/>
              </a:spcBef>
              <a:spcAft>
                <a:spcPts val="0"/>
              </a:spcAft>
              <a:buNone/>
            </a:pPr>
            <a:r>
              <a:rPr lang="en-US" sz="1600"/>
              <a:t> </a:t>
            </a:r>
            <a:endParaRPr/>
          </a:p>
          <a:p>
            <a:pPr indent="0" lvl="0" marL="365760" rtl="0" algn="l">
              <a:spcBef>
                <a:spcPts val="0"/>
              </a:spcBef>
              <a:spcAft>
                <a:spcPts val="0"/>
              </a:spcAft>
              <a:buNone/>
            </a:pPr>
            <a:r>
              <a:t/>
            </a:r>
            <a:endParaRPr sz="1600">
              <a:latin typeface="Calibri"/>
              <a:ea typeface="Calibri"/>
              <a:cs typeface="Calibri"/>
              <a:sym typeface="Calibri"/>
            </a:endParaRPr>
          </a:p>
          <a:p>
            <a:pPr indent="-184150" lvl="0" marL="285750" rtl="0" algn="l">
              <a:spcBef>
                <a:spcPts val="0"/>
              </a:spcBef>
              <a:spcAft>
                <a:spcPts val="0"/>
              </a:spcAft>
              <a:buClr>
                <a:schemeClr val="dk1"/>
              </a:buClr>
              <a:buSzPts val="1600"/>
              <a:buFont typeface="Noto Sans Symbols"/>
              <a:buNone/>
            </a:pPr>
            <a:r>
              <a:t/>
            </a:r>
            <a:endParaRPr sz="1600"/>
          </a:p>
          <a:p>
            <a:pPr indent="0" lvl="0" marL="0" rtl="0" algn="l">
              <a:spcBef>
                <a:spcPts val="0"/>
              </a:spcBef>
              <a:spcAft>
                <a:spcPts val="0"/>
              </a:spcAft>
              <a:buNone/>
            </a:pPr>
            <a:r>
              <a:t/>
            </a:r>
            <a:endParaRPr/>
          </a:p>
        </p:txBody>
      </p:sp>
      <p:sp>
        <p:nvSpPr>
          <p:cNvPr id="210" name="Google Shape;21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20: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365760" rtl="0" algn="l">
              <a:spcBef>
                <a:spcPts val="0"/>
              </a:spcBef>
              <a:spcAft>
                <a:spcPts val="0"/>
              </a:spcAft>
              <a:buNone/>
            </a:pPr>
            <a:r>
              <a:t/>
            </a:r>
            <a:endParaRPr sz="1600">
              <a:latin typeface="Calibri"/>
              <a:ea typeface="Calibri"/>
              <a:cs typeface="Calibri"/>
              <a:sym typeface="Calibri"/>
            </a:endParaRPr>
          </a:p>
          <a:p>
            <a:pPr indent="-221620" lvl="0" marL="221620" rtl="0" algn="l">
              <a:spcBef>
                <a:spcPts val="300"/>
              </a:spcBef>
              <a:spcAft>
                <a:spcPts val="0"/>
              </a:spcAft>
              <a:buClr>
                <a:schemeClr val="dk1"/>
              </a:buClr>
              <a:buSzPts val="1600"/>
              <a:buFont typeface="Noto Sans Symbols"/>
              <a:buAutoNum type="arabicPeriod"/>
            </a:pPr>
            <a:r>
              <a:rPr lang="en-US" sz="1600"/>
              <a:t>The cherry blossom  season in Japan lasts from 10 to 20  days depending on how cold the weather is and is like the Mardi Gras. I lived in Tokyo for 12 years and always enjoyed the cherry blossom season.</a:t>
            </a:r>
            <a:endParaRPr i="1" sz="1600"/>
          </a:p>
          <a:p>
            <a:pPr indent="-221620" lvl="0" marL="221620" rtl="0" algn="l">
              <a:spcBef>
                <a:spcPts val="300"/>
              </a:spcBef>
              <a:spcAft>
                <a:spcPts val="0"/>
              </a:spcAft>
              <a:buClr>
                <a:schemeClr val="dk1"/>
              </a:buClr>
              <a:buSzPts val="1600"/>
              <a:buFont typeface="Noto Sans Symbols"/>
              <a:buAutoNum type="arabicPeriod"/>
            </a:pPr>
            <a:r>
              <a:rPr lang="en-US" sz="1600"/>
              <a:t>Huge crowds are out partying under the  cherry blossoms almost 24 hours a day, and it’s a huge economic boost for Japan. People spend money like crazy all over Japan while the cherry  blossoms are blooming. </a:t>
            </a:r>
            <a:endParaRPr/>
          </a:p>
          <a:p>
            <a:pPr indent="-221620" lvl="0" marL="221620" rtl="0" algn="l">
              <a:spcBef>
                <a:spcPts val="300"/>
              </a:spcBef>
              <a:spcAft>
                <a:spcPts val="0"/>
              </a:spcAft>
              <a:buClr>
                <a:schemeClr val="dk1"/>
              </a:buClr>
              <a:buSzPts val="1600"/>
              <a:buFont typeface="Noto Sans Symbols"/>
              <a:buAutoNum type="arabicPeriod"/>
            </a:pPr>
            <a:r>
              <a:rPr lang="en-US" sz="1600"/>
              <a:t>And there is cherry blossom insurance in Japan. </a:t>
            </a:r>
            <a:r>
              <a:rPr i="1" lang="en-US" sz="1600"/>
              <a:t>What is it?  </a:t>
            </a:r>
            <a:endParaRPr/>
          </a:p>
          <a:p>
            <a:pPr indent="-182880" lvl="1" marL="365760" rtl="0" algn="l">
              <a:spcBef>
                <a:spcPts val="300"/>
              </a:spcBef>
              <a:spcAft>
                <a:spcPts val="0"/>
              </a:spcAft>
              <a:buClr>
                <a:schemeClr val="dk1"/>
              </a:buClr>
              <a:buSzPts val="1600"/>
              <a:buFont typeface="Noto Sans Symbols"/>
              <a:buChar char="▪"/>
            </a:pPr>
            <a:r>
              <a:rPr lang="en-US" sz="1600"/>
              <a:t>It is a type of parametric insurance. </a:t>
            </a:r>
            <a:r>
              <a:rPr i="1" lang="en-US" sz="1600"/>
              <a:t>What is it triggered by?  </a:t>
            </a:r>
            <a:r>
              <a:rPr lang="en-US" sz="1600"/>
              <a:t>The amount of rain, not by actual losses. </a:t>
            </a:r>
            <a:endParaRPr/>
          </a:p>
          <a:p>
            <a:pPr indent="0" lvl="0" marL="0" rtl="0" algn="l">
              <a:spcBef>
                <a:spcPts val="300"/>
              </a:spcBef>
              <a:spcAft>
                <a:spcPts val="0"/>
              </a:spcAft>
              <a:buClr>
                <a:schemeClr val="dk1"/>
              </a:buClr>
              <a:buSzPts val="1600"/>
              <a:buFont typeface="Calibri"/>
              <a:buNone/>
            </a:pPr>
            <a:r>
              <a:rPr i="1" lang="en-US" sz="1600"/>
              <a:t>Let look at it more on the next slide.</a:t>
            </a:r>
            <a:endParaRPr sz="1600"/>
          </a:p>
          <a:p>
            <a:pPr indent="0" lvl="0" marL="0" rtl="0" algn="l">
              <a:spcBef>
                <a:spcPts val="0"/>
              </a:spcBef>
              <a:spcAft>
                <a:spcPts val="0"/>
              </a:spcAft>
              <a:buNone/>
            </a:pPr>
            <a:r>
              <a:t/>
            </a:r>
            <a:endParaRPr/>
          </a:p>
        </p:txBody>
      </p:sp>
      <p:sp>
        <p:nvSpPr>
          <p:cNvPr id="218" name="Google Shape;21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1: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21: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365760" rtl="0" algn="l">
              <a:spcBef>
                <a:spcPts val="0"/>
              </a:spcBef>
              <a:spcAft>
                <a:spcPts val="0"/>
              </a:spcAft>
              <a:buNone/>
            </a:pPr>
            <a:r>
              <a:t/>
            </a:r>
            <a:endParaRPr sz="1600">
              <a:latin typeface="Calibri"/>
              <a:ea typeface="Calibri"/>
              <a:cs typeface="Calibri"/>
              <a:sym typeface="Calibri"/>
            </a:endParaRPr>
          </a:p>
          <a:p>
            <a:pPr indent="-228600" lvl="0" marL="228600" rtl="0" algn="l">
              <a:spcBef>
                <a:spcPts val="0"/>
              </a:spcBef>
              <a:spcAft>
                <a:spcPts val="0"/>
              </a:spcAft>
              <a:buClr>
                <a:schemeClr val="dk1"/>
              </a:buClr>
              <a:buSzPts val="1800"/>
              <a:buFont typeface="Calibri"/>
              <a:buAutoNum type="arabicPeriod"/>
            </a:pPr>
            <a:r>
              <a:rPr i="1" lang="en-US" sz="1800"/>
              <a:t>What risk decreases for seller of this parametric insurer (insurer) compared to risk facing traditional insurer? </a:t>
            </a:r>
            <a:r>
              <a:rPr lang="en-US" sz="1800"/>
              <a:t>Moral hazard decreases. </a:t>
            </a:r>
            <a:r>
              <a:rPr i="1" lang="en-US" sz="1800"/>
              <a:t>Why? </a:t>
            </a:r>
            <a:r>
              <a:rPr lang="en-US" sz="1800"/>
              <a:t>Buyer (policyholder) has no control over the loss for parametric insurance, because the payment is based on an external trigger, such as amount of rain, that the buyer has no control over.</a:t>
            </a:r>
            <a:endParaRPr i="1" sz="1800"/>
          </a:p>
          <a:p>
            <a:pPr indent="-228600" lvl="0" marL="228600" rtl="0" algn="l">
              <a:spcBef>
                <a:spcPts val="0"/>
              </a:spcBef>
              <a:spcAft>
                <a:spcPts val="0"/>
              </a:spcAft>
              <a:buClr>
                <a:schemeClr val="dk1"/>
              </a:buClr>
              <a:buSzPts val="1800"/>
              <a:buFont typeface="Calibri"/>
              <a:buAutoNum type="arabicPeriod"/>
            </a:pPr>
            <a:r>
              <a:rPr i="1" lang="en-US" sz="1800"/>
              <a:t>What is risk for buyer (policyholder) of this contract? </a:t>
            </a:r>
            <a:r>
              <a:rPr lang="en-US" sz="1800"/>
              <a:t>Risk that payment will not match loss. </a:t>
            </a:r>
            <a:r>
              <a:rPr i="1" lang="en-US" sz="1800"/>
              <a:t>What is it called? </a:t>
            </a:r>
            <a:r>
              <a:rPr lang="en-US" sz="1800"/>
              <a:t>This is called “basis risk”</a:t>
            </a:r>
            <a:endParaRPr/>
          </a:p>
          <a:p>
            <a:pPr indent="-228600" lvl="0" marL="228600" rtl="0" algn="l">
              <a:spcBef>
                <a:spcPts val="0"/>
              </a:spcBef>
              <a:spcAft>
                <a:spcPts val="0"/>
              </a:spcAft>
              <a:buClr>
                <a:schemeClr val="dk1"/>
              </a:buClr>
              <a:buSzPts val="1800"/>
              <a:buFont typeface="Calibri"/>
              <a:buAutoNum type="arabicPeriod"/>
            </a:pPr>
            <a:r>
              <a:rPr i="1" lang="en-US" sz="1800"/>
              <a:t>Does indemnity apply to parametric insurance? </a:t>
            </a:r>
            <a:r>
              <a:rPr lang="en-US" sz="1800"/>
              <a:t>No.</a:t>
            </a:r>
            <a:r>
              <a:rPr i="1" lang="en-US" sz="1800"/>
              <a:t> Why? </a:t>
            </a:r>
            <a:r>
              <a:rPr lang="en-US" sz="1800"/>
              <a:t>Because parametric insurance does not pay you according to your loss, but according to some external trigger that is expected to be correlated to your loss. </a:t>
            </a:r>
            <a:endParaRPr/>
          </a:p>
          <a:p>
            <a:pPr indent="-285750" lvl="1" marL="742950" rtl="0" algn="l">
              <a:spcBef>
                <a:spcPts val="0"/>
              </a:spcBef>
              <a:spcAft>
                <a:spcPts val="0"/>
              </a:spcAft>
              <a:buClr>
                <a:schemeClr val="dk1"/>
              </a:buClr>
              <a:buSzPts val="1800"/>
              <a:buFont typeface="Noto Sans Symbols"/>
              <a:buChar char="▪"/>
            </a:pPr>
            <a:r>
              <a:rPr lang="en-US" sz="1800"/>
              <a:t>The amount you get could be more than your loss or less than your loss. </a:t>
            </a:r>
            <a:endParaRPr/>
          </a:p>
          <a:p>
            <a:pPr indent="-285750" lvl="1" marL="742950" rtl="0" algn="l">
              <a:spcBef>
                <a:spcPts val="0"/>
              </a:spcBef>
              <a:spcAft>
                <a:spcPts val="0"/>
              </a:spcAft>
              <a:buClr>
                <a:schemeClr val="dk1"/>
              </a:buClr>
              <a:buSzPts val="1800"/>
              <a:buFont typeface="Noto Sans Symbols"/>
              <a:buChar char="▪"/>
            </a:pPr>
            <a:r>
              <a:rPr lang="en-US" sz="1800"/>
              <a:t>Remember that the principle of indemnity means to put you back into the same position as before the loss.</a:t>
            </a:r>
            <a:endParaRPr i="1" sz="1800"/>
          </a:p>
          <a:p>
            <a:pPr indent="0" lvl="0" marL="0" rtl="0" algn="l">
              <a:spcBef>
                <a:spcPts val="0"/>
              </a:spcBef>
              <a:spcAft>
                <a:spcPts val="0"/>
              </a:spcAft>
              <a:buNone/>
            </a:pPr>
            <a:r>
              <a:t/>
            </a:r>
            <a:endParaRPr/>
          </a:p>
        </p:txBody>
      </p:sp>
      <p:sp>
        <p:nvSpPr>
          <p:cNvPr id="227" name="Google Shape;22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2:notes"/>
          <p:cNvSpPr/>
          <p:nvPr>
            <p:ph idx="2" type="sldImg"/>
          </p:nvPr>
        </p:nvSpPr>
        <p:spPr>
          <a:xfrm>
            <a:off x="325438" y="103188"/>
            <a:ext cx="6154737"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2:notes"/>
          <p:cNvSpPr txBox="1"/>
          <p:nvPr>
            <p:ph idx="1" type="body"/>
          </p:nvPr>
        </p:nvSpPr>
        <p:spPr>
          <a:xfrm>
            <a:off x="0" y="3565525"/>
            <a:ext cx="6858000" cy="5578475"/>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Clr>
                <a:schemeClr val="dk1"/>
              </a:buClr>
              <a:buSzPts val="1400"/>
              <a:buFont typeface="Calibri"/>
              <a:buAutoNum type="arabicPeriod"/>
            </a:pPr>
            <a:r>
              <a:rPr lang="en-US" sz="1400">
                <a:latin typeface="Arial"/>
                <a:ea typeface="Arial"/>
                <a:cs typeface="Arial"/>
                <a:sym typeface="Arial"/>
              </a:rPr>
              <a:t>For indemnity insurance, the payment for a loss event is based on the magnitude of losses suffered by the policyholder (PH). </a:t>
            </a:r>
            <a:endParaRPr/>
          </a:p>
          <a:p>
            <a:pPr indent="-285750" lvl="1" marL="4572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The claims adjustment process can be long, complex, and costly to determine whether the loss is covered and how much loss the PH suffered. </a:t>
            </a:r>
            <a:endParaRPr/>
          </a:p>
          <a:p>
            <a:pPr indent="-182880" lvl="0" marL="182880" rtl="0" algn="l">
              <a:spcBef>
                <a:spcPts val="0"/>
              </a:spcBef>
              <a:spcAft>
                <a:spcPts val="0"/>
              </a:spcAft>
              <a:buClr>
                <a:schemeClr val="dk1"/>
              </a:buClr>
              <a:buSzPts val="1400"/>
              <a:buFont typeface="Calibri"/>
              <a:buAutoNum type="arabicPeriod"/>
            </a:pPr>
            <a:r>
              <a:rPr lang="en-US" sz="1400">
                <a:latin typeface="Arial"/>
                <a:ea typeface="Arial"/>
                <a:cs typeface="Arial"/>
                <a:sym typeface="Arial"/>
              </a:rPr>
              <a:t>For parametric insurance, a predetermined set amount is paid according to the magnitude of an event. </a:t>
            </a:r>
            <a:endParaRPr/>
          </a:p>
          <a:p>
            <a:pPr indent="-285750" lvl="1" marL="457200" rtl="0" algn="l">
              <a:spcBef>
                <a:spcPts val="0"/>
              </a:spcBef>
              <a:spcAft>
                <a:spcPts val="0"/>
              </a:spcAft>
              <a:buClr>
                <a:schemeClr val="dk1"/>
              </a:buClr>
              <a:buSzPts val="1400"/>
              <a:buFont typeface="Noto Sans Symbols"/>
              <a:buChar char="▪"/>
            </a:pPr>
            <a:r>
              <a:rPr lang="en-US" sz="1400">
                <a:latin typeface="Arial"/>
                <a:ea typeface="Arial"/>
                <a:cs typeface="Arial"/>
                <a:sym typeface="Arial"/>
              </a:rPr>
              <a:t>For example, if an earthquake occurs in the area where the PH lives, the PH will receive an amount based on the magnitude of the earthquake, not on the losses actually suffered by the PH. </a:t>
            </a:r>
            <a:endParaRPr/>
          </a:p>
          <a:p>
            <a:pPr indent="-182880" lvl="0" marL="182880" rtl="0" algn="l">
              <a:spcBef>
                <a:spcPts val="0"/>
              </a:spcBef>
              <a:spcAft>
                <a:spcPts val="0"/>
              </a:spcAft>
              <a:buClr>
                <a:srgbClr val="333333"/>
              </a:buClr>
              <a:buSzPts val="1400"/>
              <a:buFont typeface="Calibri"/>
              <a:buAutoNum type="arabicPeriod"/>
            </a:pPr>
            <a:r>
              <a:rPr lang="en-US" sz="1400">
                <a:solidFill>
                  <a:srgbClr val="333333"/>
                </a:solidFill>
                <a:latin typeface="Arial"/>
                <a:ea typeface="Arial"/>
                <a:cs typeface="Arial"/>
                <a:sym typeface="Arial"/>
              </a:rPr>
              <a:t>Parametric insurance can pay out claims rapidly compared to indemnity insurance because the insurer just needs to know the magnitude of the event and not the losses suffered by the PH which is complex and time consuming to determine.</a:t>
            </a:r>
            <a:endParaRPr/>
          </a:p>
          <a:p>
            <a:pPr indent="-285750" lvl="1" marL="466344" rtl="0" algn="l">
              <a:spcBef>
                <a:spcPts val="0"/>
              </a:spcBef>
              <a:spcAft>
                <a:spcPts val="0"/>
              </a:spcAft>
              <a:buClr>
                <a:srgbClr val="333333"/>
              </a:buClr>
              <a:buSzPts val="1400"/>
              <a:buFont typeface="Noto Sans Symbols"/>
              <a:buChar char="▪"/>
            </a:pPr>
            <a:r>
              <a:rPr lang="en-US" sz="1400">
                <a:solidFill>
                  <a:srgbClr val="333333"/>
                </a:solidFill>
                <a:latin typeface="Arial"/>
                <a:ea typeface="Arial"/>
                <a:cs typeface="Arial"/>
                <a:sym typeface="Arial"/>
              </a:rPr>
              <a:t>Because claims are paid much quicker, the PH can recover more quickly, which is often the key to the business surviving.</a:t>
            </a:r>
            <a:endParaRPr/>
          </a:p>
          <a:p>
            <a:pPr indent="-285750" lvl="1" marL="466344" rtl="0" algn="l">
              <a:spcBef>
                <a:spcPts val="0"/>
              </a:spcBef>
              <a:spcAft>
                <a:spcPts val="0"/>
              </a:spcAft>
              <a:buClr>
                <a:srgbClr val="333333"/>
              </a:buClr>
              <a:buSzPts val="1400"/>
              <a:buFont typeface="Noto Sans Symbols"/>
              <a:buChar char="▪"/>
            </a:pPr>
            <a:r>
              <a:rPr lang="en-US" sz="1400">
                <a:solidFill>
                  <a:srgbClr val="333333"/>
                </a:solidFill>
                <a:latin typeface="Arial"/>
                <a:ea typeface="Arial"/>
                <a:cs typeface="Arial"/>
                <a:sym typeface="Arial"/>
              </a:rPr>
              <a:t>Claims process is very streamlined and it the policy is a smart contract (using blockchain, the process can be completely automated.</a:t>
            </a:r>
            <a:endParaRPr/>
          </a:p>
          <a:p>
            <a:pPr indent="-182880" lvl="0" marL="182880" rtl="0" algn="l">
              <a:spcBef>
                <a:spcPts val="0"/>
              </a:spcBef>
              <a:spcAft>
                <a:spcPts val="0"/>
              </a:spcAft>
              <a:buClr>
                <a:srgbClr val="333333"/>
              </a:buClr>
              <a:buSzPts val="1400"/>
              <a:buFont typeface="Calibri"/>
              <a:buAutoNum type="arabicPeriod"/>
            </a:pPr>
            <a:r>
              <a:rPr lang="en-US" sz="1400">
                <a:solidFill>
                  <a:srgbClr val="333333"/>
                </a:solidFill>
                <a:latin typeface="Arial"/>
                <a:ea typeface="Arial"/>
                <a:cs typeface="Arial"/>
                <a:sym typeface="Arial"/>
              </a:rPr>
              <a:t>The payouts are clearly defined, determined, and triggered  by physical measurements, such as windspeed or precipitation amounts. </a:t>
            </a:r>
            <a:endParaRPr/>
          </a:p>
          <a:p>
            <a:pPr indent="-285750" lvl="1" marL="457200" rtl="0" algn="l">
              <a:spcBef>
                <a:spcPts val="0"/>
              </a:spcBef>
              <a:spcAft>
                <a:spcPts val="0"/>
              </a:spcAft>
              <a:buClr>
                <a:srgbClr val="333333"/>
              </a:buClr>
              <a:buSzPts val="1400"/>
              <a:buFont typeface="Noto Sans Symbols"/>
              <a:buChar char="▪"/>
            </a:pPr>
            <a:r>
              <a:rPr lang="en-US" sz="1400">
                <a:solidFill>
                  <a:srgbClr val="333333"/>
                </a:solidFill>
                <a:latin typeface="Arial"/>
                <a:ea typeface="Arial"/>
                <a:cs typeface="Arial"/>
                <a:sym typeface="Arial"/>
              </a:rPr>
              <a:t>Triggers for payment are transparent and objective and often independently verified by a disinterested third party. </a:t>
            </a:r>
            <a:endParaRPr/>
          </a:p>
          <a:p>
            <a:pPr indent="-285750" lvl="1" marL="457200" rtl="0" algn="l">
              <a:spcBef>
                <a:spcPts val="0"/>
              </a:spcBef>
              <a:spcAft>
                <a:spcPts val="0"/>
              </a:spcAft>
              <a:buClr>
                <a:srgbClr val="333333"/>
              </a:buClr>
              <a:buSzPts val="1400"/>
              <a:buFont typeface="Noto Sans Symbols"/>
              <a:buChar char="▪"/>
            </a:pPr>
            <a:r>
              <a:rPr lang="en-US" sz="1400">
                <a:solidFill>
                  <a:srgbClr val="333333"/>
                </a:solidFill>
                <a:latin typeface="Arial"/>
                <a:ea typeface="Arial"/>
                <a:cs typeface="Arial"/>
                <a:sym typeface="Arial"/>
              </a:rPr>
              <a:t>Very transparent compared to indemnity insurance. So there are fewer coverage disputes than for traditional indemnity insurance coverage.</a:t>
            </a:r>
            <a:endParaRPr/>
          </a:p>
          <a:p>
            <a:pPr indent="-182880" lvl="0" marL="182880" rtl="0" algn="l">
              <a:spcBef>
                <a:spcPts val="0"/>
              </a:spcBef>
              <a:spcAft>
                <a:spcPts val="0"/>
              </a:spcAft>
              <a:buClr>
                <a:srgbClr val="333333"/>
              </a:buClr>
              <a:buSzPts val="1400"/>
              <a:buFont typeface="Calibri"/>
              <a:buAutoNum type="arabicPeriod"/>
            </a:pPr>
            <a:r>
              <a:rPr lang="en-US" sz="1400">
                <a:solidFill>
                  <a:srgbClr val="333333"/>
                </a:solidFill>
                <a:latin typeface="Arial"/>
                <a:ea typeface="Arial"/>
                <a:cs typeface="Arial"/>
                <a:sym typeface="Arial"/>
              </a:rPr>
              <a:t>Because of the above, claims costs are less for parametric insurance, so parametric insurance costs less for PHs.</a:t>
            </a:r>
            <a:endParaRPr/>
          </a:p>
          <a:p>
            <a:pPr indent="0" lvl="0" marL="0" rtl="0" algn="l">
              <a:spcBef>
                <a:spcPts val="0"/>
              </a:spcBef>
              <a:spcAft>
                <a:spcPts val="0"/>
              </a:spcAft>
              <a:buNone/>
            </a:pPr>
            <a:r>
              <a:t/>
            </a:r>
            <a:endParaRPr>
              <a:solidFill>
                <a:srgbClr val="333333"/>
              </a:solidFill>
              <a:latin typeface="Arial"/>
              <a:ea typeface="Arial"/>
              <a:cs typeface="Arial"/>
              <a:sym typeface="Arial"/>
            </a:endParaRPr>
          </a:p>
          <a:p>
            <a:pPr indent="0" lvl="0" marL="0" rtl="0" algn="l">
              <a:spcBef>
                <a:spcPts val="0"/>
              </a:spcBef>
              <a:spcAft>
                <a:spcPts val="0"/>
              </a:spcAft>
              <a:buNone/>
            </a:pPr>
            <a:r>
              <a:rPr lang="en-US" sz="1200">
                <a:solidFill>
                  <a:srgbClr val="333333"/>
                </a:solidFill>
                <a:latin typeface="Arial"/>
                <a:ea typeface="Arial"/>
                <a:cs typeface="Arial"/>
                <a:sym typeface="Arial"/>
              </a:rPr>
              <a:t> </a:t>
            </a:r>
            <a:endParaRPr i="1" sz="1200">
              <a:latin typeface="Arial"/>
              <a:ea typeface="Arial"/>
              <a:cs typeface="Arial"/>
              <a:sym typeface="Arial"/>
            </a:endParaRPr>
          </a:p>
          <a:p>
            <a:pPr indent="0" lvl="0" marL="0" rtl="0" algn="l">
              <a:spcBef>
                <a:spcPts val="0"/>
              </a:spcBef>
              <a:spcAft>
                <a:spcPts val="0"/>
              </a:spcAft>
              <a:buNone/>
            </a:pPr>
            <a:r>
              <a:t/>
            </a:r>
            <a:endParaRPr/>
          </a:p>
        </p:txBody>
      </p:sp>
      <p:sp>
        <p:nvSpPr>
          <p:cNvPr id="235" name="Google Shape;23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3: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3: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Clr>
                <a:srgbClr val="333333"/>
              </a:buClr>
              <a:buSzPts val="1450"/>
              <a:buFont typeface="Calibri"/>
              <a:buAutoNum type="arabicPeriod"/>
            </a:pPr>
            <a:r>
              <a:rPr lang="en-US" sz="1450">
                <a:solidFill>
                  <a:srgbClr val="333333"/>
                </a:solidFill>
              </a:rPr>
              <a:t>Parametric insurance is flexible and can cover almost any kind of financial loss. In addition, policyholders (PHs) can use payout for almost anything.</a:t>
            </a:r>
            <a:endParaRPr/>
          </a:p>
          <a:p>
            <a:pPr indent="-285750" lvl="1" marL="466344" rtl="0" algn="l">
              <a:spcBef>
                <a:spcPts val="0"/>
              </a:spcBef>
              <a:spcAft>
                <a:spcPts val="0"/>
              </a:spcAft>
              <a:buClr>
                <a:srgbClr val="333333"/>
              </a:buClr>
              <a:buSzPts val="1450"/>
              <a:buFont typeface="Noto Sans Symbols"/>
              <a:buChar char="▪"/>
            </a:pPr>
            <a:r>
              <a:rPr lang="en-US" sz="1450">
                <a:solidFill>
                  <a:srgbClr val="333333"/>
                </a:solidFill>
              </a:rPr>
              <a:t>Parametric insurance does not directly indemnify for specific damage.</a:t>
            </a:r>
            <a:endParaRPr/>
          </a:p>
          <a:p>
            <a:pPr indent="-285750" lvl="1" marL="466344" rtl="0" algn="l">
              <a:spcBef>
                <a:spcPts val="0"/>
              </a:spcBef>
              <a:spcAft>
                <a:spcPts val="0"/>
              </a:spcAft>
              <a:buClr>
                <a:srgbClr val="333333"/>
              </a:buClr>
              <a:buSzPts val="1450"/>
              <a:buFont typeface="Noto Sans Symbols"/>
              <a:buChar char="▪"/>
            </a:pPr>
            <a:r>
              <a:rPr lang="en-US" sz="1450">
                <a:solidFill>
                  <a:srgbClr val="333333"/>
                </a:solidFill>
              </a:rPr>
              <a:t>This flexibility allows PHs to use the payouts where most needed, for example, to invest in increasing resilience or to offset revenue loss due to business interruption.</a:t>
            </a:r>
            <a:endParaRPr/>
          </a:p>
          <a:p>
            <a:pPr indent="-285750" lvl="1" marL="466344" rtl="0" algn="l">
              <a:spcBef>
                <a:spcPts val="0"/>
              </a:spcBef>
              <a:spcAft>
                <a:spcPts val="0"/>
              </a:spcAft>
              <a:buClr>
                <a:srgbClr val="333333"/>
              </a:buClr>
              <a:buSzPts val="1450"/>
              <a:buFont typeface="Noto Sans Symbols"/>
              <a:buChar char="▪"/>
            </a:pPr>
            <a:r>
              <a:rPr lang="en-US" sz="1450">
                <a:solidFill>
                  <a:srgbClr val="333333"/>
                </a:solidFill>
              </a:rPr>
              <a:t>Traditional indemnity insurance typically will not pay for business interruption losses unless there is physical damage caused by a covered peril. Parametric insurance can pay in this case. For example, a shipping company can buy parametric insurance that pays when river debt goes below a certain point, even though there is no damage to the ships, thus covering business interruption costs.</a:t>
            </a:r>
            <a:endParaRPr/>
          </a:p>
          <a:p>
            <a:pPr indent="-182880" lvl="0" marL="182880" rtl="0" algn="l">
              <a:spcBef>
                <a:spcPts val="0"/>
              </a:spcBef>
              <a:spcAft>
                <a:spcPts val="0"/>
              </a:spcAft>
              <a:buClr>
                <a:schemeClr val="dk1"/>
              </a:buClr>
              <a:buSzPts val="1450"/>
              <a:buFont typeface="Calibri"/>
              <a:buAutoNum type="arabicPeriod"/>
            </a:pPr>
            <a:r>
              <a:rPr lang="en-US" sz="1450"/>
              <a:t>Traditional indemnity insurance can take a long time to pay out and payments are typically staggered over time.</a:t>
            </a:r>
            <a:endParaRPr/>
          </a:p>
          <a:p>
            <a:pPr indent="-285750" lvl="1" marL="468630" rtl="0" algn="l">
              <a:spcBef>
                <a:spcPts val="0"/>
              </a:spcBef>
              <a:spcAft>
                <a:spcPts val="0"/>
              </a:spcAft>
              <a:buClr>
                <a:schemeClr val="dk1"/>
              </a:buClr>
              <a:buSzPts val="1450"/>
              <a:buFont typeface="Noto Sans Symbols"/>
              <a:buChar char="▪"/>
            </a:pPr>
            <a:r>
              <a:rPr lang="en-US" sz="1450"/>
              <a:t>Because claim payments are paid almost immediately for parametric insurance, post-event liquidity is improved, so PH can start making repairs immediately and used to pay employees during business interruption. </a:t>
            </a:r>
            <a:endParaRPr/>
          </a:p>
          <a:p>
            <a:pPr indent="-182880" lvl="0" marL="182880" rtl="0" algn="l">
              <a:spcBef>
                <a:spcPts val="0"/>
              </a:spcBef>
              <a:spcAft>
                <a:spcPts val="0"/>
              </a:spcAft>
              <a:buClr>
                <a:srgbClr val="333333"/>
              </a:buClr>
              <a:buSzPts val="1450"/>
              <a:buFont typeface="Calibri"/>
              <a:buAutoNum type="arabicPeriod"/>
            </a:pPr>
            <a:r>
              <a:rPr lang="en-US" sz="1450">
                <a:solidFill>
                  <a:srgbClr val="333333"/>
                </a:solidFill>
              </a:rPr>
              <a:t>Parametric insurance can also make insurance accessible to those where traditional indemnity insurance is not available, such as low-income communities, including developing counties.</a:t>
            </a:r>
            <a:endParaRPr/>
          </a:p>
          <a:p>
            <a:pPr indent="-285750" lvl="1" marL="466344" rtl="0" algn="l">
              <a:spcBef>
                <a:spcPts val="0"/>
              </a:spcBef>
              <a:spcAft>
                <a:spcPts val="0"/>
              </a:spcAft>
              <a:buClr>
                <a:srgbClr val="333333"/>
              </a:buClr>
              <a:buSzPts val="1450"/>
              <a:buFont typeface="Noto Sans Symbols"/>
              <a:buChar char="▪"/>
            </a:pPr>
            <a:r>
              <a:rPr lang="en-US" sz="1450">
                <a:solidFill>
                  <a:srgbClr val="333333"/>
                </a:solidFill>
              </a:rPr>
              <a:t>Traditional indemnity insurance for fosses from natural catastrophes in these communities is usually not available.</a:t>
            </a:r>
            <a:endParaRPr/>
          </a:p>
          <a:p>
            <a:pPr indent="-285750" lvl="1" marL="466344" rtl="0" algn="l">
              <a:spcBef>
                <a:spcPts val="0"/>
              </a:spcBef>
              <a:spcAft>
                <a:spcPts val="0"/>
              </a:spcAft>
              <a:buClr>
                <a:srgbClr val="333333"/>
              </a:buClr>
              <a:buSzPts val="1450"/>
              <a:buFont typeface="Noto Sans Symbols"/>
              <a:buChar char="▪"/>
            </a:pPr>
            <a:r>
              <a:rPr lang="en-US" sz="1450">
                <a:solidFill>
                  <a:srgbClr val="333333"/>
                </a:solidFill>
              </a:rPr>
              <a:t>This results in already struggling communities falling deeper into a poverty trap that is impossible to escape from.</a:t>
            </a:r>
            <a:endParaRPr/>
          </a:p>
        </p:txBody>
      </p:sp>
      <p:sp>
        <p:nvSpPr>
          <p:cNvPr id="243" name="Google Shape;24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4: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4: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Clr>
                <a:srgbClr val="333333"/>
              </a:buClr>
              <a:buSzPts val="1600"/>
              <a:buFont typeface="Calibri"/>
              <a:buAutoNum type="arabicPeriod"/>
            </a:pPr>
            <a:r>
              <a:rPr lang="en-US" sz="1600">
                <a:solidFill>
                  <a:srgbClr val="333333"/>
                </a:solidFill>
              </a:rPr>
              <a:t>For parametric insurance, insurers often work directly with policyholders (PHs) to customize coverage for specific risks faced by the policyholder.</a:t>
            </a:r>
            <a:endParaRPr/>
          </a:p>
          <a:p>
            <a:pPr indent="-285750" lvl="1" marL="468630" rtl="0" algn="l">
              <a:spcBef>
                <a:spcPts val="0"/>
              </a:spcBef>
              <a:spcAft>
                <a:spcPts val="0"/>
              </a:spcAft>
              <a:buClr>
                <a:srgbClr val="333333"/>
              </a:buClr>
              <a:buSzPts val="1600"/>
              <a:buFont typeface="Noto Sans Symbols"/>
              <a:buChar char="▪"/>
            </a:pPr>
            <a:r>
              <a:rPr lang="en-US" sz="1600">
                <a:solidFill>
                  <a:srgbClr val="333333"/>
                </a:solidFill>
              </a:rPr>
              <a:t>A parametric policy can be adjusted using the index and payout structure to conform with the PH’s risk tolerance.</a:t>
            </a:r>
            <a:endParaRPr/>
          </a:p>
          <a:p>
            <a:pPr indent="-285750" lvl="1" marL="468630" rtl="0" algn="l">
              <a:spcBef>
                <a:spcPts val="0"/>
              </a:spcBef>
              <a:spcAft>
                <a:spcPts val="0"/>
              </a:spcAft>
              <a:buClr>
                <a:srgbClr val="333333"/>
              </a:buClr>
              <a:buSzPts val="1600"/>
              <a:buFont typeface="Noto Sans Symbols"/>
              <a:buChar char="▪"/>
            </a:pPr>
            <a:r>
              <a:rPr lang="en-US" sz="1600">
                <a:solidFill>
                  <a:srgbClr val="333333"/>
                </a:solidFill>
              </a:rPr>
              <a:t>As larger datasets are used and analyzed, insurers can determine triggers that more closely correlate with actual losses to reduce basis risk.</a:t>
            </a:r>
            <a:endParaRPr/>
          </a:p>
          <a:p>
            <a:pPr indent="-285750" lvl="1" marL="468630" rtl="0" algn="l">
              <a:spcBef>
                <a:spcPts val="0"/>
              </a:spcBef>
              <a:spcAft>
                <a:spcPts val="0"/>
              </a:spcAft>
              <a:buClr>
                <a:srgbClr val="333333"/>
              </a:buClr>
              <a:buSzPts val="1600"/>
              <a:buFont typeface="Noto Sans Symbols"/>
              <a:buChar char="▪"/>
            </a:pPr>
            <a:r>
              <a:rPr lang="en-US" sz="1600">
                <a:solidFill>
                  <a:srgbClr val="333333"/>
                </a:solidFill>
              </a:rPr>
              <a:t>Payouts can be paid out on a gradation. For example, for example, a windfarm can be paid out more depending on the number of days the average windspeed is below the trigger speed.</a:t>
            </a:r>
            <a:endParaRPr/>
          </a:p>
          <a:p>
            <a:pPr indent="-274320" lvl="0" marL="274320" rtl="0" algn="l">
              <a:spcBef>
                <a:spcPts val="0"/>
              </a:spcBef>
              <a:spcAft>
                <a:spcPts val="0"/>
              </a:spcAft>
              <a:buClr>
                <a:srgbClr val="333333"/>
              </a:buClr>
              <a:buSzPts val="1600"/>
              <a:buFont typeface="Calibri"/>
              <a:buAutoNum type="arabicPeriod"/>
            </a:pPr>
            <a:r>
              <a:rPr lang="en-US" sz="1600">
                <a:solidFill>
                  <a:srgbClr val="333333"/>
                </a:solidFill>
              </a:rPr>
              <a:t>Traditional insurance plans are typically one-year policies, which can usually be renewed annually. </a:t>
            </a:r>
            <a:endParaRPr/>
          </a:p>
          <a:p>
            <a:pPr indent="-285750" lvl="2" marL="468630" rtl="0" algn="l">
              <a:spcBef>
                <a:spcPts val="0"/>
              </a:spcBef>
              <a:spcAft>
                <a:spcPts val="0"/>
              </a:spcAft>
              <a:buClr>
                <a:srgbClr val="333333"/>
              </a:buClr>
              <a:buSzPts val="1600"/>
              <a:buFont typeface="Noto Sans Symbols"/>
              <a:buChar char="▪"/>
            </a:pPr>
            <a:r>
              <a:rPr lang="en-US" sz="1600">
                <a:solidFill>
                  <a:srgbClr val="333333"/>
                </a:solidFill>
              </a:rPr>
              <a:t>Parametric insurance are often multiyear policies.</a:t>
            </a:r>
            <a:endParaRPr/>
          </a:p>
          <a:p>
            <a:pPr indent="0" lvl="1" marL="457200" rtl="0" algn="l">
              <a:spcBef>
                <a:spcPts val="0"/>
              </a:spcBef>
              <a:spcAft>
                <a:spcPts val="0"/>
              </a:spcAft>
              <a:buNone/>
            </a:pPr>
            <a:r>
              <a:t/>
            </a:r>
            <a:endParaRPr sz="1600">
              <a:solidFill>
                <a:srgbClr val="333333"/>
              </a:solidFill>
            </a:endParaRPr>
          </a:p>
          <a:p>
            <a:pPr indent="-184150" lvl="1" marL="466344" rtl="0" algn="l">
              <a:spcBef>
                <a:spcPts val="0"/>
              </a:spcBef>
              <a:spcAft>
                <a:spcPts val="0"/>
              </a:spcAft>
              <a:buClr>
                <a:schemeClr val="dk1"/>
              </a:buClr>
              <a:buSzPts val="1600"/>
              <a:buFont typeface="Calibri"/>
              <a:buNone/>
            </a:pPr>
            <a:r>
              <a:t/>
            </a:r>
            <a:endParaRPr sz="1600"/>
          </a:p>
        </p:txBody>
      </p:sp>
      <p:sp>
        <p:nvSpPr>
          <p:cNvPr id="251" name="Google Shape;25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5: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5: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Clr>
                <a:schemeClr val="dk1"/>
              </a:buClr>
              <a:buSzPts val="1600"/>
              <a:buFont typeface="Calibri"/>
              <a:buAutoNum type="arabicPeriod"/>
            </a:pPr>
            <a:r>
              <a:rPr lang="en-US" sz="1600"/>
              <a:t>More uncertainty requires higher premiums or mean no coverage is possible.</a:t>
            </a:r>
            <a:endParaRPr/>
          </a:p>
          <a:p>
            <a:pPr indent="-182880" lvl="0" marL="182880" rtl="0" algn="l">
              <a:spcBef>
                <a:spcPts val="0"/>
              </a:spcBef>
              <a:spcAft>
                <a:spcPts val="0"/>
              </a:spcAft>
              <a:buClr>
                <a:schemeClr val="dk1"/>
              </a:buClr>
              <a:buSzPts val="1600"/>
              <a:buFont typeface="Calibri"/>
              <a:buAutoNum type="arabicPeriod"/>
            </a:pPr>
            <a:r>
              <a:rPr lang="en-US" sz="1600"/>
              <a:t>Underwriting is simpler and costs are lower for parametric insurance because there is less uncertainty.  </a:t>
            </a:r>
            <a:endParaRPr/>
          </a:p>
          <a:p>
            <a:pPr indent="-182880" lvl="0" marL="182880" rtl="0" algn="l">
              <a:spcBef>
                <a:spcPts val="0"/>
              </a:spcBef>
              <a:spcAft>
                <a:spcPts val="0"/>
              </a:spcAft>
              <a:buClr>
                <a:schemeClr val="dk1"/>
              </a:buClr>
              <a:buSzPts val="1600"/>
              <a:buFont typeface="Calibri"/>
              <a:buAutoNum type="arabicPeriod"/>
            </a:pPr>
            <a:r>
              <a:rPr lang="en-US" sz="1600"/>
              <a:t>Maximum possible loss is known because the maximum payout per policyholder is a pre-determined amount.</a:t>
            </a:r>
            <a:endParaRPr/>
          </a:p>
          <a:p>
            <a:pPr indent="-182880" lvl="0" marL="182880" rtl="0" algn="l">
              <a:spcBef>
                <a:spcPts val="0"/>
              </a:spcBef>
              <a:spcAft>
                <a:spcPts val="0"/>
              </a:spcAft>
              <a:buClr>
                <a:schemeClr val="dk1"/>
              </a:buClr>
              <a:buSzPts val="1600"/>
              <a:buFont typeface="Calibri"/>
              <a:buAutoNum type="arabicPeriod"/>
            </a:pPr>
            <a:r>
              <a:rPr lang="en-US" sz="1600"/>
              <a:t>No need to know all the factors required for underwriting traditional indemnity insurance, such as construction material, contents, height of building, and building codes.</a:t>
            </a:r>
            <a:endParaRPr/>
          </a:p>
          <a:p>
            <a:pPr indent="-182880" lvl="0" marL="182880" rtl="0" algn="l">
              <a:spcBef>
                <a:spcPts val="0"/>
              </a:spcBef>
              <a:spcAft>
                <a:spcPts val="0"/>
              </a:spcAft>
              <a:buClr>
                <a:schemeClr val="dk1"/>
              </a:buClr>
              <a:buSzPts val="1600"/>
              <a:buFont typeface="Calibri"/>
              <a:buAutoNum type="arabicPeriod"/>
            </a:pPr>
            <a:r>
              <a:rPr lang="en-US" sz="1600"/>
              <a:t>High uncertainty leads to higher premiums, or even no coverage, for customers.</a:t>
            </a:r>
            <a:endParaRPr sz="1600"/>
          </a:p>
          <a:p>
            <a:pPr indent="-182880" lvl="0" marL="182880" rtl="0" algn="l">
              <a:spcBef>
                <a:spcPts val="0"/>
              </a:spcBef>
              <a:spcAft>
                <a:spcPts val="0"/>
              </a:spcAft>
              <a:buClr>
                <a:schemeClr val="dk1"/>
              </a:buClr>
              <a:buSzPts val="1600"/>
              <a:buFont typeface="Calibri"/>
              <a:buAutoNum type="arabicPeriod"/>
            </a:pPr>
            <a:r>
              <a:rPr lang="en-US" sz="1600"/>
              <a:t>All this makes it possible to underwrite coverage that indemnity insurance cannot, such as in less developed insurance markets.</a:t>
            </a:r>
            <a:endParaRPr/>
          </a:p>
          <a:p>
            <a:pPr indent="-182880" lvl="0" marL="182880" rtl="0" algn="l">
              <a:spcBef>
                <a:spcPts val="0"/>
              </a:spcBef>
              <a:spcAft>
                <a:spcPts val="0"/>
              </a:spcAft>
              <a:buClr>
                <a:schemeClr val="dk1"/>
              </a:buClr>
              <a:buSzPts val="1600"/>
              <a:buFont typeface="Calibri"/>
              <a:buAutoNum type="arabicPeriod"/>
            </a:pPr>
            <a:r>
              <a:rPr lang="en-US" sz="1600"/>
              <a:t>Example triggers: flood depth, temperature, amount of precipitation over a specified period, river depth, size of hail, earthquake intensity.</a:t>
            </a:r>
            <a:endParaRPr/>
          </a:p>
        </p:txBody>
      </p:sp>
      <p:sp>
        <p:nvSpPr>
          <p:cNvPr id="259" name="Google Shape;25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6:notes"/>
          <p:cNvSpPr/>
          <p:nvPr>
            <p:ph idx="2" type="sldImg"/>
          </p:nvPr>
        </p:nvSpPr>
        <p:spPr>
          <a:xfrm>
            <a:off x="203200" y="103188"/>
            <a:ext cx="6276975" cy="35321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6:notes"/>
          <p:cNvSpPr txBox="1"/>
          <p:nvPr>
            <p:ph idx="1" type="body"/>
          </p:nvPr>
        </p:nvSpPr>
        <p:spPr>
          <a:xfrm>
            <a:off x="0" y="3635375"/>
            <a:ext cx="6858000" cy="5508625"/>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Clr>
                <a:schemeClr val="dk1"/>
              </a:buClr>
              <a:buSzPts val="1600"/>
              <a:buFont typeface="Calibri"/>
              <a:buAutoNum type="arabicPeriod"/>
            </a:pPr>
            <a:r>
              <a:rPr lang="en-US" sz="1600"/>
              <a:t>Remember the purpose of indemnity insurance is to put you back in the same position as before your loss, so a claims process is required to determine your loss.</a:t>
            </a:r>
            <a:endParaRPr/>
          </a:p>
          <a:p>
            <a:pPr indent="-182880" lvl="0" marL="182880" rtl="0" algn="l">
              <a:spcBef>
                <a:spcPts val="0"/>
              </a:spcBef>
              <a:spcAft>
                <a:spcPts val="0"/>
              </a:spcAft>
              <a:buClr>
                <a:schemeClr val="dk1"/>
              </a:buClr>
              <a:buSzPts val="1600"/>
              <a:buFont typeface="Calibri"/>
              <a:buAutoNum type="arabicPeriod"/>
            </a:pPr>
            <a:r>
              <a:rPr lang="en-US" sz="1600"/>
              <a:t>Whereas parametric insurance makes a payment of a pre-determined amount when the intensity of an event, such as wind speed, rain fall amount, or hurricane or earthquake intensity reaches a specified level.</a:t>
            </a:r>
            <a:endParaRPr/>
          </a:p>
          <a:p>
            <a:pPr indent="-182880" lvl="0" marL="182880" rtl="0" algn="l">
              <a:spcBef>
                <a:spcPts val="0"/>
              </a:spcBef>
              <a:spcAft>
                <a:spcPts val="0"/>
              </a:spcAft>
              <a:buClr>
                <a:schemeClr val="dk1"/>
              </a:buClr>
              <a:buSzPts val="1600"/>
              <a:buFont typeface="Calibri"/>
              <a:buAutoNum type="arabicPeriod"/>
            </a:pPr>
            <a:r>
              <a:rPr lang="en-US" sz="1600"/>
              <a:t>The risk is that the payment might not match the actual loss suffered by the policyholder. Basis risk is the different between the payout and the actual loss.</a:t>
            </a:r>
            <a:endParaRPr/>
          </a:p>
          <a:p>
            <a:pPr indent="-182880" lvl="0" marL="182880" rtl="0" algn="l">
              <a:spcBef>
                <a:spcPts val="0"/>
              </a:spcBef>
              <a:spcAft>
                <a:spcPts val="0"/>
              </a:spcAft>
              <a:buClr>
                <a:schemeClr val="dk1"/>
              </a:buClr>
              <a:buSzPts val="1600"/>
              <a:buFont typeface="Calibri"/>
              <a:buAutoNum type="arabicPeriod"/>
            </a:pPr>
            <a:r>
              <a:rPr lang="en-US" sz="1600"/>
              <a:t>The concept of parametric insurance has been around for decades and there have been parametric policies for a while.</a:t>
            </a:r>
            <a:endParaRPr/>
          </a:p>
          <a:p>
            <a:pPr indent="-182880" lvl="0" marL="182880" rtl="0" algn="l">
              <a:spcBef>
                <a:spcPts val="0"/>
              </a:spcBef>
              <a:spcAft>
                <a:spcPts val="0"/>
              </a:spcAft>
              <a:buClr>
                <a:schemeClr val="dk1"/>
              </a:buClr>
              <a:buSzPts val="1600"/>
              <a:buFont typeface="Calibri"/>
              <a:buAutoNum type="arabicPeriod"/>
            </a:pPr>
            <a:r>
              <a:rPr lang="en-US" sz="1600"/>
              <a:t>However, it is over the last few years that the amount and types of parametric polices have grown rapidly.</a:t>
            </a:r>
            <a:endParaRPr/>
          </a:p>
          <a:p>
            <a:pPr indent="-182880" lvl="0" marL="182880" rtl="0" algn="l">
              <a:spcBef>
                <a:spcPts val="0"/>
              </a:spcBef>
              <a:spcAft>
                <a:spcPts val="0"/>
              </a:spcAft>
              <a:buClr>
                <a:schemeClr val="dk1"/>
              </a:buClr>
              <a:buSzPts val="1600"/>
              <a:buFont typeface="Calibri"/>
              <a:buAutoNum type="arabicPeriod"/>
            </a:pPr>
            <a:r>
              <a:rPr lang="en-US" sz="1600"/>
              <a:t>One reason for the rapid growth is that basis risk has been decreasing recently for various reasons.</a:t>
            </a:r>
            <a:endParaRPr/>
          </a:p>
          <a:p>
            <a:pPr indent="-274320" lvl="1" marL="457200" rtl="0" algn="l">
              <a:spcBef>
                <a:spcPts val="0"/>
              </a:spcBef>
              <a:spcAft>
                <a:spcPts val="0"/>
              </a:spcAft>
              <a:buClr>
                <a:schemeClr val="dk1"/>
              </a:buClr>
              <a:buSzPts val="1600"/>
              <a:buFont typeface="Noto Sans Symbols"/>
              <a:buChar char="▪"/>
            </a:pPr>
            <a:r>
              <a:rPr lang="en-US" sz="1600"/>
              <a:t>Technology such as satellites (optical and radar), on-the-ground intelligence, and remote sensing (such as smart devices: IoT devices with sensors)) that can measure event intensity with higher resolution (meaning smaller areas) in real time so that event intensity and resulting payouts have higher correlation with actual losses by individual policyholders.</a:t>
            </a:r>
            <a:endParaRPr/>
          </a:p>
          <a:p>
            <a:pPr indent="-274320" lvl="1" marL="457200" rtl="0" algn="l">
              <a:spcBef>
                <a:spcPts val="0"/>
              </a:spcBef>
              <a:spcAft>
                <a:spcPts val="0"/>
              </a:spcAft>
              <a:buClr>
                <a:schemeClr val="dk1"/>
              </a:buClr>
              <a:buSzPts val="1600"/>
              <a:buFont typeface="Noto Sans Symbols"/>
              <a:buChar char="▪"/>
            </a:pPr>
            <a:r>
              <a:rPr lang="en-US" sz="1600">
                <a:latin typeface="Times New Roman"/>
                <a:ea typeface="Times New Roman"/>
                <a:cs typeface="Times New Roman"/>
                <a:sym typeface="Times New Roman"/>
              </a:rPr>
              <a:t>Expanded predictive analytics capabilities, machine learning, and innovations in modeling allow dynamic pricing and can also reduce basis risk.</a:t>
            </a:r>
            <a:endParaRPr sz="1600"/>
          </a:p>
          <a:p>
            <a:pPr indent="0" lvl="0" marL="0" rtl="0" algn="l">
              <a:spcBef>
                <a:spcPts val="0"/>
              </a:spcBef>
              <a:spcAft>
                <a:spcPts val="0"/>
              </a:spcAft>
              <a:buNone/>
            </a:pPr>
            <a:r>
              <a:t/>
            </a:r>
            <a:endParaRPr sz="1600"/>
          </a:p>
        </p:txBody>
      </p:sp>
      <p:sp>
        <p:nvSpPr>
          <p:cNvPr id="267" name="Google Shape;26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7: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7: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Clr>
                <a:srgbClr val="333333"/>
              </a:buClr>
              <a:buSzPts val="1600"/>
              <a:buFont typeface="Calibri"/>
              <a:buAutoNum type="arabicPeriod"/>
            </a:pPr>
            <a:r>
              <a:rPr lang="en-US" sz="1600">
                <a:solidFill>
                  <a:srgbClr val="333333"/>
                </a:solidFill>
              </a:rPr>
              <a:t>Parametric insurance can be used as the main insurance coverage or can be used as a supplement or complement to indemnity insurance coverage.</a:t>
            </a:r>
            <a:endParaRPr/>
          </a:p>
          <a:p>
            <a:pPr indent="-182880" lvl="0" marL="182880" rtl="0" algn="l">
              <a:spcBef>
                <a:spcPts val="0"/>
              </a:spcBef>
              <a:spcAft>
                <a:spcPts val="0"/>
              </a:spcAft>
              <a:buClr>
                <a:srgbClr val="333333"/>
              </a:buClr>
              <a:buSzPts val="1600"/>
              <a:buFont typeface="Calibri"/>
              <a:buAutoNum type="arabicPeriod"/>
            </a:pPr>
            <a:r>
              <a:rPr lang="en-US" sz="1600">
                <a:solidFill>
                  <a:srgbClr val="333333"/>
                </a:solidFill>
              </a:rPr>
              <a:t>Traditional indemnity insurance has various limits and exclusions. </a:t>
            </a:r>
            <a:endParaRPr/>
          </a:p>
          <a:p>
            <a:pPr indent="-285750" lvl="1" marL="457200" rtl="0" algn="l">
              <a:spcBef>
                <a:spcPts val="0"/>
              </a:spcBef>
              <a:spcAft>
                <a:spcPts val="0"/>
              </a:spcAft>
              <a:buClr>
                <a:srgbClr val="333333"/>
              </a:buClr>
              <a:buSzPts val="1600"/>
              <a:buFont typeface="Noto Sans Symbols"/>
              <a:buChar char="▪"/>
            </a:pPr>
            <a:r>
              <a:rPr lang="en-US" sz="1600">
                <a:solidFill>
                  <a:srgbClr val="333333"/>
                </a:solidFill>
              </a:rPr>
              <a:t>Parametric insurance can be used to cover when indemnity insurance limits are exceeded or to cover perils that are excluded by indemnity insurance.</a:t>
            </a:r>
            <a:endParaRPr/>
          </a:p>
          <a:p>
            <a:pPr indent="-57150" lvl="0" marL="57150" rtl="0" algn="l">
              <a:spcBef>
                <a:spcPts val="0"/>
              </a:spcBef>
              <a:spcAft>
                <a:spcPts val="0"/>
              </a:spcAft>
              <a:buClr>
                <a:srgbClr val="333333"/>
              </a:buClr>
              <a:buSzPts val="1600"/>
              <a:buFont typeface="Calibri"/>
              <a:buAutoNum type="arabicPeriod"/>
            </a:pPr>
            <a:r>
              <a:rPr lang="en-US" sz="1600">
                <a:solidFill>
                  <a:srgbClr val="333333"/>
                </a:solidFill>
              </a:rPr>
              <a:t>Parametric insurance can be used to cover indemnity insurance deductible.</a:t>
            </a:r>
            <a:endParaRPr/>
          </a:p>
          <a:p>
            <a:pPr indent="-342900" lvl="1" marL="514350" rtl="0" algn="l">
              <a:spcBef>
                <a:spcPts val="0"/>
              </a:spcBef>
              <a:spcAft>
                <a:spcPts val="0"/>
              </a:spcAft>
              <a:buClr>
                <a:srgbClr val="333333"/>
              </a:buClr>
              <a:buSzPts val="1600"/>
              <a:buFont typeface="Noto Sans Symbols"/>
              <a:buChar char="▪"/>
            </a:pPr>
            <a:r>
              <a:rPr lang="en-US" sz="1600">
                <a:solidFill>
                  <a:srgbClr val="333333"/>
                </a:solidFill>
              </a:rPr>
              <a:t>For example, indemnity insurance for natural castastrophes typically have a deductible which is a percent of insurance value, which can be high.</a:t>
            </a:r>
            <a:endParaRPr/>
          </a:p>
          <a:p>
            <a:pPr indent="-342900" lvl="1" marL="514350" rtl="0" algn="l">
              <a:spcBef>
                <a:spcPts val="0"/>
              </a:spcBef>
              <a:spcAft>
                <a:spcPts val="0"/>
              </a:spcAft>
              <a:buClr>
                <a:srgbClr val="333333"/>
              </a:buClr>
              <a:buSzPts val="1600"/>
              <a:buFont typeface="Noto Sans Symbols"/>
              <a:buChar char="▪"/>
            </a:pPr>
            <a:r>
              <a:rPr lang="en-US" sz="1600">
                <a:solidFill>
                  <a:srgbClr val="333333"/>
                </a:solidFill>
              </a:rPr>
              <a:t>For example, hurricane coverage might have a deductible that is a percent of the insured value of a house. So if it is a 5% deductible and insured value is $500K, the deductible is 0.05 X $500K = $25K.</a:t>
            </a:r>
            <a:endParaRPr/>
          </a:p>
          <a:p>
            <a:pPr indent="-342900" lvl="1" marL="514350" rtl="0" algn="l">
              <a:spcBef>
                <a:spcPts val="0"/>
              </a:spcBef>
              <a:spcAft>
                <a:spcPts val="0"/>
              </a:spcAft>
              <a:buClr>
                <a:srgbClr val="333333"/>
              </a:buClr>
              <a:buSzPts val="1600"/>
              <a:buFont typeface="Noto Sans Symbols"/>
              <a:buChar char="▪"/>
            </a:pPr>
            <a:r>
              <a:rPr lang="en-US" sz="1600">
                <a:solidFill>
                  <a:srgbClr val="333333"/>
                </a:solidFill>
              </a:rPr>
              <a:t>In this case, a parametric insurance might be used as a way to covr the deductible.</a:t>
            </a:r>
            <a:endParaRPr/>
          </a:p>
          <a:p>
            <a:pPr indent="-342900" lvl="1" marL="514350" rtl="0" algn="l">
              <a:spcBef>
                <a:spcPts val="0"/>
              </a:spcBef>
              <a:spcAft>
                <a:spcPts val="0"/>
              </a:spcAft>
              <a:buClr>
                <a:schemeClr val="dk1"/>
              </a:buClr>
              <a:buSzPts val="1600"/>
              <a:buFont typeface="Noto Sans Symbols"/>
              <a:buChar char="▪"/>
            </a:pPr>
            <a:r>
              <a:rPr lang="en-US" sz="1600"/>
              <a:t>To help cover deductibles and excluded hurricane damage, homeowners in Hawaii and Florida can purchase parametric insurance that is designed to cover these.</a:t>
            </a:r>
            <a:endParaRPr sz="1600"/>
          </a:p>
          <a:p>
            <a:pPr indent="-241300" lvl="1" marL="514350" rtl="0" algn="l">
              <a:spcBef>
                <a:spcPts val="0"/>
              </a:spcBef>
              <a:spcAft>
                <a:spcPts val="0"/>
              </a:spcAft>
              <a:buClr>
                <a:schemeClr val="dk1"/>
              </a:buClr>
              <a:buSzPts val="1600"/>
              <a:buFont typeface="Noto Sans Symbols"/>
              <a:buNone/>
            </a:pPr>
            <a:r>
              <a:t/>
            </a:r>
            <a:endParaRPr sz="1600">
              <a:solidFill>
                <a:srgbClr val="333333"/>
              </a:solidFill>
              <a:latin typeface="Arial"/>
              <a:ea typeface="Arial"/>
              <a:cs typeface="Arial"/>
              <a:sym typeface="Arial"/>
            </a:endParaRPr>
          </a:p>
          <a:p>
            <a:pPr indent="-81279" lvl="0" marL="182880" rtl="0" algn="l">
              <a:spcBef>
                <a:spcPts val="0"/>
              </a:spcBef>
              <a:spcAft>
                <a:spcPts val="0"/>
              </a:spcAft>
              <a:buClr>
                <a:schemeClr val="dk1"/>
              </a:buClr>
              <a:buSzPts val="1600"/>
              <a:buFont typeface="Calibri"/>
              <a:buNone/>
            </a:pPr>
            <a:r>
              <a:t/>
            </a:r>
            <a:endParaRPr sz="1600">
              <a:solidFill>
                <a:srgbClr val="333333"/>
              </a:solidFill>
              <a:latin typeface="Arial"/>
              <a:ea typeface="Arial"/>
              <a:cs typeface="Arial"/>
              <a:sym typeface="Arial"/>
            </a:endParaRPr>
          </a:p>
          <a:p>
            <a:pPr indent="-81279" lvl="0" marL="182880" rtl="0" algn="l">
              <a:spcBef>
                <a:spcPts val="0"/>
              </a:spcBef>
              <a:spcAft>
                <a:spcPts val="0"/>
              </a:spcAft>
              <a:buClr>
                <a:schemeClr val="dk1"/>
              </a:buClr>
              <a:buSzPts val="1600"/>
              <a:buFont typeface="Calibri"/>
              <a:buNone/>
            </a:pPr>
            <a:r>
              <a:t/>
            </a:r>
            <a:endParaRPr sz="1600">
              <a:solidFill>
                <a:srgbClr val="333333"/>
              </a:solidFill>
              <a:latin typeface="Arial"/>
              <a:ea typeface="Arial"/>
              <a:cs typeface="Arial"/>
              <a:sym typeface="Arial"/>
            </a:endParaRPr>
          </a:p>
          <a:p>
            <a:pPr indent="-81279" lvl="0" marL="182880" rtl="0" algn="l">
              <a:spcBef>
                <a:spcPts val="0"/>
              </a:spcBef>
              <a:spcAft>
                <a:spcPts val="0"/>
              </a:spcAft>
              <a:buClr>
                <a:schemeClr val="dk1"/>
              </a:buClr>
              <a:buSzPts val="1600"/>
              <a:buFont typeface="Calibri"/>
              <a:buNone/>
            </a:pPr>
            <a:r>
              <a:t/>
            </a:r>
            <a:endParaRPr sz="1600">
              <a:solidFill>
                <a:srgbClr val="333333"/>
              </a:solidFill>
              <a:latin typeface="Arial"/>
              <a:ea typeface="Arial"/>
              <a:cs typeface="Arial"/>
              <a:sym typeface="Arial"/>
            </a:endParaRPr>
          </a:p>
          <a:p>
            <a:pPr indent="0" lvl="1" marL="457200" rtl="0" algn="l">
              <a:spcBef>
                <a:spcPts val="0"/>
              </a:spcBef>
              <a:spcAft>
                <a:spcPts val="0"/>
              </a:spcAft>
              <a:buNone/>
            </a:pPr>
            <a:r>
              <a:t/>
            </a:r>
            <a:endParaRPr sz="1600">
              <a:solidFill>
                <a:srgbClr val="333333"/>
              </a:solidFill>
              <a:latin typeface="Arial"/>
              <a:ea typeface="Arial"/>
              <a:cs typeface="Arial"/>
              <a:sym typeface="Arial"/>
            </a:endParaRPr>
          </a:p>
          <a:p>
            <a:pPr indent="-184150" lvl="1" marL="466344" rtl="0" algn="l">
              <a:spcBef>
                <a:spcPts val="0"/>
              </a:spcBef>
              <a:spcAft>
                <a:spcPts val="0"/>
              </a:spcAft>
              <a:buClr>
                <a:schemeClr val="dk1"/>
              </a:buClr>
              <a:buSzPts val="1600"/>
              <a:buFont typeface="Calibri"/>
              <a:buNone/>
            </a:pPr>
            <a:r>
              <a:t/>
            </a:r>
            <a:endParaRPr sz="1600"/>
          </a:p>
        </p:txBody>
      </p:sp>
      <p:sp>
        <p:nvSpPr>
          <p:cNvPr id="275" name="Google Shape;27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1: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31: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600">
                <a:solidFill>
                  <a:srgbClr val="FF0000"/>
                </a:solidFill>
              </a:rPr>
              <a:t>Delete answers below in student version:</a:t>
            </a:r>
            <a:endParaRPr sz="1600">
              <a:solidFill>
                <a:srgbClr val="FF0000"/>
              </a:solidFill>
            </a:endParaRPr>
          </a:p>
          <a:p>
            <a:pPr indent="-342900" lvl="0" marL="342900" rtl="0" algn="l">
              <a:spcBef>
                <a:spcPts val="0"/>
              </a:spcBef>
              <a:spcAft>
                <a:spcPts val="0"/>
              </a:spcAft>
              <a:buClr>
                <a:schemeClr val="dk1"/>
              </a:buClr>
              <a:buSzPts val="1600"/>
              <a:buFont typeface="Calibri"/>
              <a:buAutoNum type="arabicPeriod"/>
            </a:pPr>
            <a:r>
              <a:rPr i="1" lang="en-US" sz="1600"/>
              <a:t>What may traditional forms of insurance not always sufficiently cover?</a:t>
            </a:r>
            <a:r>
              <a:rPr lang="en-US" sz="1600"/>
              <a:t>  Both the physical damage and loss of income associated with business interruption. </a:t>
            </a:r>
            <a:endParaRPr sz="1600"/>
          </a:p>
          <a:p>
            <a:pPr indent="-342900" lvl="0" marL="342900" rtl="0" algn="l">
              <a:spcBef>
                <a:spcPts val="0"/>
              </a:spcBef>
              <a:spcAft>
                <a:spcPts val="0"/>
              </a:spcAft>
              <a:buClr>
                <a:schemeClr val="dk1"/>
              </a:buClr>
              <a:buSzPts val="1600"/>
              <a:buFont typeface="Calibri"/>
              <a:buAutoNum type="arabicPeriod"/>
            </a:pPr>
            <a:r>
              <a:rPr i="1" lang="en-US" sz="1600"/>
              <a:t>In managing the risk of natural hazards, what three-pronged problem can your business face?</a:t>
            </a:r>
            <a:endParaRPr sz="1600"/>
          </a:p>
          <a:p>
            <a:pPr indent="-182880" lvl="1" marL="457200" rtl="0" algn="l">
              <a:spcBef>
                <a:spcPts val="0"/>
              </a:spcBef>
              <a:spcAft>
                <a:spcPts val="0"/>
              </a:spcAft>
              <a:buClr>
                <a:schemeClr val="dk1"/>
              </a:buClr>
              <a:buSzPts val="1600"/>
              <a:buFont typeface="Arial"/>
              <a:buChar char="•"/>
            </a:pPr>
            <a:r>
              <a:rPr lang="en-US" sz="1600"/>
              <a:t> Losses from events that do not trigger insurance coverage. Depending on the nature of a specific loss, some traditional business interruption policies may not cover the resulting operational disruptions. </a:t>
            </a:r>
            <a:endParaRPr sz="1600"/>
          </a:p>
          <a:p>
            <a:pPr indent="-182880" lvl="1" marL="457200" rtl="0" algn="l">
              <a:spcBef>
                <a:spcPts val="0"/>
              </a:spcBef>
              <a:spcAft>
                <a:spcPts val="0"/>
              </a:spcAft>
              <a:buClr>
                <a:schemeClr val="dk1"/>
              </a:buClr>
              <a:buSzPts val="1600"/>
              <a:buFont typeface="Arial"/>
              <a:buChar char="•"/>
            </a:pPr>
            <a:r>
              <a:rPr lang="en-US" sz="1600"/>
              <a:t>Inability to secure coverage for the threat in question. Some perils are more difficult to insure through traditional markets or may only be covered at a higher cost and/or for a lower limit. </a:t>
            </a:r>
            <a:endParaRPr sz="1600"/>
          </a:p>
          <a:p>
            <a:pPr indent="-182880" lvl="1" marL="457200" rtl="0" algn="l">
              <a:spcBef>
                <a:spcPts val="0"/>
              </a:spcBef>
              <a:spcAft>
                <a:spcPts val="0"/>
              </a:spcAft>
              <a:buClr>
                <a:schemeClr val="dk1"/>
              </a:buClr>
              <a:buSzPts val="1600"/>
              <a:buFont typeface="Arial"/>
              <a:buChar char="•"/>
            </a:pPr>
            <a:r>
              <a:rPr lang="en-US" sz="1600"/>
              <a:t>Slow settlement processes. Even when coverage is available, payouts follow an arduous and lengthy claims settlement process and do not always cover the full extent of losses. </a:t>
            </a:r>
            <a:endParaRPr sz="1600"/>
          </a:p>
          <a:p>
            <a:pPr indent="-342900" lvl="0" marL="342900" rtl="0" algn="l">
              <a:spcBef>
                <a:spcPts val="0"/>
              </a:spcBef>
              <a:spcAft>
                <a:spcPts val="0"/>
              </a:spcAft>
              <a:buClr>
                <a:schemeClr val="dk1"/>
              </a:buClr>
              <a:buSzPts val="1600"/>
              <a:buFont typeface="Calibri"/>
              <a:buAutoNum type="arabicPeriod"/>
            </a:pPr>
            <a:r>
              <a:rPr i="1" lang="en-US" sz="1600"/>
              <a:t>How can parametric solutions enhance your risk-mitigation toolbox?  </a:t>
            </a:r>
            <a:r>
              <a:rPr lang="en-US" sz="1600"/>
              <a:t>By filling gaps in coverage that could leave your company vulnerable, helping you be more resilient following a loss. </a:t>
            </a:r>
            <a:endParaRPr sz="1600"/>
          </a:p>
          <a:p>
            <a:pPr indent="-342900" lvl="0" marL="342900" rtl="0" algn="l">
              <a:spcBef>
                <a:spcPts val="0"/>
              </a:spcBef>
              <a:spcAft>
                <a:spcPts val="0"/>
              </a:spcAft>
              <a:buClr>
                <a:schemeClr val="dk1"/>
              </a:buClr>
              <a:buSzPts val="1600"/>
              <a:buFont typeface="Calibri"/>
              <a:buAutoNum type="arabicPeriod"/>
            </a:pPr>
            <a:r>
              <a:rPr i="1" lang="en-US" sz="1600"/>
              <a:t>What are parametric products also referred to as  and are custom-built to cover what? </a:t>
            </a:r>
            <a:r>
              <a:rPr lang="en-US" sz="1600"/>
              <a:t>Referred to as event- or index-based solutions and are custom-built to cover a predefined event that could pose a threat to your business </a:t>
            </a:r>
            <a:endParaRPr sz="1600"/>
          </a:p>
          <a:p>
            <a:pPr indent="-241300" lvl="0" marL="342900" rtl="0" algn="l">
              <a:spcBef>
                <a:spcPts val="0"/>
              </a:spcBef>
              <a:spcAft>
                <a:spcPts val="0"/>
              </a:spcAft>
              <a:buClr>
                <a:schemeClr val="dk1"/>
              </a:buClr>
              <a:buSzPts val="1600"/>
              <a:buFont typeface="Calibri"/>
              <a:buNone/>
            </a:pPr>
            <a:r>
              <a:t/>
            </a:r>
            <a:endParaRPr sz="1600">
              <a:solidFill>
                <a:srgbClr val="404041"/>
              </a:solidFill>
              <a:latin typeface="Noto Sans"/>
              <a:ea typeface="Noto Sans"/>
              <a:cs typeface="Noto Sans"/>
              <a:sym typeface="Noto Sans"/>
            </a:endParaRPr>
          </a:p>
        </p:txBody>
      </p:sp>
      <p:sp>
        <p:nvSpPr>
          <p:cNvPr id="301" name="Google Shape;30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2: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32:notes"/>
          <p:cNvSpPr txBox="1"/>
          <p:nvPr>
            <p:ph idx="1" type="body"/>
          </p:nvPr>
        </p:nvSpPr>
        <p:spPr>
          <a:xfrm>
            <a:off x="0" y="3824288"/>
            <a:ext cx="6858000" cy="531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600">
                <a:solidFill>
                  <a:srgbClr val="FF0000"/>
                </a:solidFill>
              </a:rPr>
              <a:t>Delete answers below in student version:</a:t>
            </a:r>
            <a:endParaRPr sz="1600">
              <a:solidFill>
                <a:srgbClr val="FF0000"/>
              </a:solidFill>
            </a:endParaRPr>
          </a:p>
          <a:p>
            <a:pPr indent="-45720" lvl="0" marL="45720" rtl="0" algn="l">
              <a:spcBef>
                <a:spcPts val="0"/>
              </a:spcBef>
              <a:spcAft>
                <a:spcPts val="0"/>
              </a:spcAft>
              <a:buClr>
                <a:schemeClr val="dk1"/>
              </a:buClr>
              <a:buSzPts val="1600"/>
              <a:buFont typeface="Calibri"/>
              <a:buAutoNum type="arabicPeriod" startAt="5"/>
            </a:pPr>
            <a:r>
              <a:rPr lang="en-US" sz="1600"/>
              <a:t>What are some example parametric triggers for</a:t>
            </a:r>
            <a:endParaRPr sz="1600"/>
          </a:p>
          <a:p>
            <a:pPr indent="-182880" lvl="0" marL="365760" rtl="0" algn="l">
              <a:spcBef>
                <a:spcPts val="0"/>
              </a:spcBef>
              <a:spcAft>
                <a:spcPts val="0"/>
              </a:spcAft>
              <a:buClr>
                <a:schemeClr val="dk1"/>
              </a:buClr>
              <a:buSzPts val="1600"/>
              <a:buFont typeface="Arial"/>
              <a:buChar char="•"/>
            </a:pPr>
            <a:r>
              <a:rPr b="1" lang="en-US" sz="1600"/>
              <a:t>Earthquake? </a:t>
            </a:r>
            <a:r>
              <a:rPr lang="en-US" sz="1600"/>
              <a:t>Shake intensity/ ground acceleration at a specific location or magnitude of the quake and location of the epicenter. </a:t>
            </a:r>
            <a:endParaRPr/>
          </a:p>
          <a:p>
            <a:pPr indent="-182880" lvl="0" marL="365760" rtl="0" algn="l">
              <a:spcBef>
                <a:spcPts val="0"/>
              </a:spcBef>
              <a:spcAft>
                <a:spcPts val="0"/>
              </a:spcAft>
              <a:buClr>
                <a:schemeClr val="dk1"/>
              </a:buClr>
              <a:buSzPts val="1600"/>
              <a:buFont typeface="Arial"/>
              <a:buChar char="•"/>
            </a:pPr>
            <a:r>
              <a:rPr b="1" lang="en-US" sz="1600"/>
              <a:t>Windstorm or hurricane? </a:t>
            </a:r>
            <a:r>
              <a:rPr lang="en-US" sz="1600"/>
              <a:t>Hurricane wind speed at/within a predefined geographical area, local anemometer wind speed, or interpolated wind speed exceedance. </a:t>
            </a:r>
            <a:endParaRPr/>
          </a:p>
          <a:p>
            <a:pPr indent="-182880" lvl="0" marL="365760" rtl="0" algn="l">
              <a:spcBef>
                <a:spcPts val="0"/>
              </a:spcBef>
              <a:spcAft>
                <a:spcPts val="0"/>
              </a:spcAft>
              <a:buClr>
                <a:schemeClr val="dk1"/>
              </a:buClr>
              <a:buSzPts val="1600"/>
              <a:buFont typeface="Arial"/>
              <a:buChar char="•"/>
            </a:pPr>
            <a:r>
              <a:rPr b="1" lang="en-US" sz="1600"/>
              <a:t>Hailstorm? </a:t>
            </a:r>
            <a:r>
              <a:rPr lang="en-US" sz="1600"/>
              <a:t>Hail size, based on locally installed stations or interpolated from satellite data. </a:t>
            </a:r>
            <a:endParaRPr/>
          </a:p>
          <a:p>
            <a:pPr indent="-182880" lvl="0" marL="365760" rtl="0" algn="l">
              <a:spcBef>
                <a:spcPts val="0"/>
              </a:spcBef>
              <a:spcAft>
                <a:spcPts val="0"/>
              </a:spcAft>
              <a:buClr>
                <a:schemeClr val="dk1"/>
              </a:buClr>
              <a:buSzPts val="1600"/>
              <a:buFont typeface="Arial"/>
              <a:buChar char="•"/>
            </a:pPr>
            <a:r>
              <a:rPr b="1" lang="en-US" sz="1600"/>
              <a:t>Drought or excess precipitation? </a:t>
            </a:r>
            <a:r>
              <a:rPr lang="en-US" sz="1600"/>
              <a:t>River height at gauges, ocean height at buoys/ gauges, satellite or local station rainfall/snowfall data, satellite flood maps, or vegetation indexes. </a:t>
            </a:r>
            <a:endParaRPr/>
          </a:p>
          <a:p>
            <a:pPr indent="-182880" lvl="0" marL="365760" rtl="0" algn="l">
              <a:spcBef>
                <a:spcPts val="0"/>
              </a:spcBef>
              <a:spcAft>
                <a:spcPts val="0"/>
              </a:spcAft>
              <a:buClr>
                <a:schemeClr val="dk1"/>
              </a:buClr>
              <a:buSzPts val="1600"/>
              <a:buFont typeface="Arial"/>
              <a:buChar char="•"/>
            </a:pPr>
            <a:r>
              <a:rPr b="1" lang="en-US" sz="1600"/>
              <a:t>Crop shortfall: </a:t>
            </a:r>
            <a:r>
              <a:rPr lang="en-US" sz="1600"/>
              <a:t>Crop yield indices or satellite rainfall data. </a:t>
            </a:r>
            <a:endParaRPr/>
          </a:p>
          <a:p>
            <a:pPr indent="-182880" lvl="0" marL="365760" rtl="0" algn="l">
              <a:spcBef>
                <a:spcPts val="0"/>
              </a:spcBef>
              <a:spcAft>
                <a:spcPts val="0"/>
              </a:spcAft>
              <a:buClr>
                <a:schemeClr val="dk1"/>
              </a:buClr>
              <a:buSzPts val="1600"/>
              <a:buFont typeface="Arial"/>
              <a:buChar char="•"/>
            </a:pPr>
            <a:r>
              <a:rPr b="1" lang="en-US" sz="1600"/>
              <a:t>Wildfire: </a:t>
            </a:r>
            <a:r>
              <a:rPr lang="en-US" sz="1600"/>
              <a:t>Satellite imagery of burned area. </a:t>
            </a:r>
            <a:endParaRPr/>
          </a:p>
          <a:p>
            <a:pPr indent="-182880" lvl="0" marL="365760" rtl="0" algn="l">
              <a:spcBef>
                <a:spcPts val="0"/>
              </a:spcBef>
              <a:spcAft>
                <a:spcPts val="0"/>
              </a:spcAft>
              <a:buClr>
                <a:schemeClr val="dk1"/>
              </a:buClr>
              <a:buSzPts val="1600"/>
              <a:buFont typeface="Arial"/>
              <a:buChar char="•"/>
            </a:pPr>
            <a:r>
              <a:rPr b="1" lang="en-US" sz="1600"/>
              <a:t>Epidemic/pandemic: </a:t>
            </a:r>
            <a:r>
              <a:rPr lang="en-US" sz="1600"/>
              <a:t>Mortality/ infection rates, sentiment index, or civil authority triggers. </a:t>
            </a:r>
            <a:endParaRPr/>
          </a:p>
          <a:p>
            <a:pPr indent="-182880" lvl="0" marL="365760" rtl="0" algn="l">
              <a:spcBef>
                <a:spcPts val="0"/>
              </a:spcBef>
              <a:spcAft>
                <a:spcPts val="0"/>
              </a:spcAft>
              <a:buClr>
                <a:schemeClr val="dk1"/>
              </a:buClr>
              <a:buSzPts val="1600"/>
              <a:buFont typeface="Arial"/>
              <a:buChar char="•"/>
            </a:pPr>
            <a:r>
              <a:rPr b="1" lang="en-US" sz="1600"/>
              <a:t>Temperature: </a:t>
            </a:r>
            <a:r>
              <a:rPr lang="en-US" sz="1600"/>
              <a:t>Local station or satellite data. </a:t>
            </a:r>
            <a:endParaRPr/>
          </a:p>
          <a:p>
            <a:pPr indent="-182880" lvl="0" marL="365760" rtl="0" algn="l">
              <a:spcBef>
                <a:spcPts val="0"/>
              </a:spcBef>
              <a:spcAft>
                <a:spcPts val="0"/>
              </a:spcAft>
              <a:buClr>
                <a:schemeClr val="dk1"/>
              </a:buClr>
              <a:buSzPts val="1600"/>
              <a:buFont typeface="Arial"/>
              <a:buChar char="•"/>
            </a:pPr>
            <a:r>
              <a:rPr b="1" lang="en-US" sz="1600"/>
              <a:t>Solar irradiance or low wind: </a:t>
            </a:r>
            <a:r>
              <a:rPr lang="en-US" sz="1600"/>
              <a:t>On-site solar/wind data. </a:t>
            </a:r>
            <a:endParaRPr/>
          </a:p>
          <a:p>
            <a:pPr indent="-182880" lvl="0" marL="365760" rtl="0" algn="l">
              <a:spcBef>
                <a:spcPts val="0"/>
              </a:spcBef>
              <a:spcAft>
                <a:spcPts val="0"/>
              </a:spcAft>
              <a:buClr>
                <a:schemeClr val="dk1"/>
              </a:buClr>
              <a:buSzPts val="1600"/>
              <a:buFont typeface="Arial"/>
              <a:buChar char="•"/>
            </a:pPr>
            <a:r>
              <a:rPr b="1" lang="en-US" sz="1600"/>
              <a:t>Non-damage business interruption: </a:t>
            </a:r>
            <a:r>
              <a:rPr lang="en-US" sz="1600"/>
              <a:t>Above triggers or custom metrics such as revenue per available room (RevPAR), air passenger data, and motor vehicle department data.</a:t>
            </a:r>
            <a:endParaRPr sz="1600"/>
          </a:p>
          <a:p>
            <a:pPr indent="182880" lvl="0" marL="365760" rtl="0" algn="l">
              <a:lnSpc>
                <a:spcPct val="0"/>
              </a:lnSpc>
              <a:spcBef>
                <a:spcPts val="0"/>
              </a:spcBef>
              <a:spcAft>
                <a:spcPts val="0"/>
              </a:spcAft>
              <a:buNone/>
            </a:pPr>
            <a:r>
              <a:t/>
            </a:r>
            <a:endParaRPr sz="1800">
              <a:solidFill>
                <a:srgbClr val="404041"/>
              </a:solidFill>
              <a:latin typeface="Noto Sans"/>
              <a:ea typeface="Noto Sans"/>
              <a:cs typeface="Noto Sans"/>
              <a:sym typeface="Noto Sans"/>
            </a:endParaRPr>
          </a:p>
        </p:txBody>
      </p:sp>
      <p:sp>
        <p:nvSpPr>
          <p:cNvPr id="309" name="Google Shape;30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5: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35: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600"/>
          </a:p>
          <a:p>
            <a:pPr indent="-172720" lvl="1" marL="457200" rtl="0" algn="l">
              <a:spcBef>
                <a:spcPts val="0"/>
              </a:spcBef>
              <a:spcAft>
                <a:spcPts val="0"/>
              </a:spcAft>
              <a:buClr>
                <a:schemeClr val="dk1"/>
              </a:buClr>
              <a:buSzPts val="1600"/>
              <a:buFont typeface="Noto Sans Symbols"/>
              <a:buNone/>
            </a:pPr>
            <a:r>
              <a:t/>
            </a:r>
            <a:endParaRPr sz="1600"/>
          </a:p>
        </p:txBody>
      </p:sp>
      <p:sp>
        <p:nvSpPr>
          <p:cNvPr id="332" name="Google Shape;332;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6: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36: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Clr>
                <a:schemeClr val="dk1"/>
              </a:buClr>
              <a:buSzPts val="1500"/>
              <a:buFont typeface="Calibri"/>
              <a:buAutoNum type="arabicPeriod"/>
            </a:pPr>
            <a:r>
              <a:rPr lang="en-US" sz="1500"/>
              <a:t>The first company offering parametric flood coverage to small businesses was FloodFlash, which uses inexpensive technology, such as Internet of Things (IoT) smart sensors and Amazon Web Services (AWS).</a:t>
            </a:r>
            <a:endParaRPr/>
          </a:p>
          <a:p>
            <a:pPr indent="-274320" lvl="0" marL="274320" rtl="0" algn="l">
              <a:spcBef>
                <a:spcPts val="0"/>
              </a:spcBef>
              <a:spcAft>
                <a:spcPts val="0"/>
              </a:spcAft>
              <a:buClr>
                <a:schemeClr val="dk1"/>
              </a:buClr>
              <a:buSzPts val="1500"/>
              <a:buFont typeface="Calibri"/>
              <a:buAutoNum type="arabicPeriod"/>
            </a:pPr>
            <a:r>
              <a:rPr lang="en-US" sz="1500"/>
              <a:t>The way that flood FloodFlash parametric insurance works is that the policyholder (PH) pays a premium then if flood water at the property reaches the pre-agreed depth, then FloodFlash pays a pre-agreed amount to the PH.</a:t>
            </a:r>
            <a:endParaRPr/>
          </a:p>
          <a:p>
            <a:pPr indent="-274320" lvl="0" marL="274320" rtl="0" algn="l">
              <a:spcBef>
                <a:spcPts val="0"/>
              </a:spcBef>
              <a:spcAft>
                <a:spcPts val="0"/>
              </a:spcAft>
              <a:buClr>
                <a:schemeClr val="dk1"/>
              </a:buClr>
              <a:buSzPts val="1500"/>
              <a:buFont typeface="Calibri"/>
              <a:buAutoNum type="arabicPeriod"/>
            </a:pPr>
            <a:r>
              <a:rPr lang="en-US" sz="1500"/>
              <a:t>The smart sensor installed at the covered property determines whether the flood water at the property has reached the pre-agreed level to trigger the payment to the PH.</a:t>
            </a:r>
            <a:endParaRPr/>
          </a:p>
          <a:p>
            <a:pPr indent="-274320" lvl="0" marL="274320" rtl="0" algn="l">
              <a:spcBef>
                <a:spcPts val="0"/>
              </a:spcBef>
              <a:spcAft>
                <a:spcPts val="0"/>
              </a:spcAft>
              <a:buClr>
                <a:schemeClr val="dk1"/>
              </a:buClr>
              <a:buSzPts val="1500"/>
              <a:buFont typeface="Calibri"/>
              <a:buAutoNum type="arabicPeriod"/>
            </a:pPr>
            <a:r>
              <a:rPr lang="en-US" sz="1500"/>
              <a:t>This is good for the insurer because the insurer knows exactly what they will need to pay to PH if the flood level reaches the pre-agreed level. This reduces uncertainty for the insurer compared to traditional indemnity insurance where an expensive claims adjust process has to be performed to determine how much the insurer needs to pay the PH, which can also lead to conflicts between the insurer and PH.</a:t>
            </a:r>
            <a:endParaRPr/>
          </a:p>
          <a:p>
            <a:pPr indent="-274320" lvl="0" marL="274320" rtl="0" algn="l">
              <a:spcBef>
                <a:spcPts val="0"/>
              </a:spcBef>
              <a:spcAft>
                <a:spcPts val="0"/>
              </a:spcAft>
              <a:buClr>
                <a:schemeClr val="dk1"/>
              </a:buClr>
              <a:buSzPts val="1500"/>
              <a:buFont typeface="Calibri"/>
              <a:buAutoNum type="arabicPeriod"/>
            </a:pPr>
            <a:r>
              <a:rPr lang="en-US" sz="1500"/>
              <a:t>This is good for the PH because the PH knows exactly how much they receive when the flood level at their property reaches the pre-agreed level. Also, using smart sensors at the property reduces the basis risk for the PH, which is the problem with parametric insurance discussed earlier.  And the PH will get paid much faster after the flood loss because the claims adjusting process is not necessary. Also, since it is cheaper for the insurer to offer this policy, it will be cheaper for the PH.</a:t>
            </a:r>
            <a:endParaRPr/>
          </a:p>
          <a:p>
            <a:pPr indent="-179070" lvl="0" marL="274320" rtl="0" algn="l">
              <a:spcBef>
                <a:spcPts val="0"/>
              </a:spcBef>
              <a:spcAft>
                <a:spcPts val="0"/>
              </a:spcAft>
              <a:buClr>
                <a:schemeClr val="dk1"/>
              </a:buClr>
              <a:buSzPts val="1500"/>
              <a:buFont typeface="Calibri"/>
              <a:buNone/>
            </a:pPr>
            <a:r>
              <a:t/>
            </a:r>
            <a:endParaRPr sz="1500"/>
          </a:p>
          <a:p>
            <a:pPr indent="-172720" lvl="0" marL="274320" rtl="0" algn="l">
              <a:spcBef>
                <a:spcPts val="0"/>
              </a:spcBef>
              <a:spcAft>
                <a:spcPts val="0"/>
              </a:spcAft>
              <a:buClr>
                <a:schemeClr val="dk1"/>
              </a:buClr>
              <a:buSzPts val="1600"/>
              <a:buFont typeface="Calibri"/>
              <a:buNone/>
            </a:pPr>
            <a:r>
              <a:t/>
            </a:r>
            <a:endParaRPr sz="1600"/>
          </a:p>
          <a:p>
            <a:pPr indent="-172720" lvl="1" marL="457200" rtl="0" algn="l">
              <a:spcBef>
                <a:spcPts val="0"/>
              </a:spcBef>
              <a:spcAft>
                <a:spcPts val="0"/>
              </a:spcAft>
              <a:buClr>
                <a:schemeClr val="dk1"/>
              </a:buClr>
              <a:buSzPts val="1600"/>
              <a:buFont typeface="Noto Sans Symbols"/>
              <a:buNone/>
            </a:pPr>
            <a:r>
              <a:t/>
            </a:r>
            <a:endParaRPr sz="1600"/>
          </a:p>
        </p:txBody>
      </p:sp>
      <p:sp>
        <p:nvSpPr>
          <p:cNvPr id="341" name="Google Shape;341;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7: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37: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b="1" lang="en-US" sz="1600"/>
              <a:t>Link: </a:t>
            </a:r>
            <a:r>
              <a:rPr lang="en-US" u="sng">
                <a:solidFill>
                  <a:schemeClr val="hlink"/>
                </a:solidFill>
                <a:hlinkClick r:id="rId2"/>
              </a:rPr>
              <a:t>https://www.youtube.com/watch?v=x-Gszl0tDeg</a:t>
            </a:r>
            <a:r>
              <a:rPr lang="en-US"/>
              <a:t> </a:t>
            </a:r>
            <a:endParaRPr b="1" sz="1600"/>
          </a:p>
          <a:p>
            <a:pPr indent="0" lvl="1" marL="0" rtl="0" algn="l">
              <a:spcBef>
                <a:spcPts val="0"/>
              </a:spcBef>
              <a:spcAft>
                <a:spcPts val="0"/>
              </a:spcAft>
              <a:buNone/>
            </a:pPr>
            <a:r>
              <a:rPr b="1" lang="en-US" sz="1600">
                <a:solidFill>
                  <a:srgbClr val="FF0000"/>
                </a:solidFill>
              </a:rPr>
              <a:t>Delete answers below in student version.</a:t>
            </a:r>
            <a:endParaRPr>
              <a:solidFill>
                <a:srgbClr val="FF0000"/>
              </a:solidFill>
            </a:endParaRPr>
          </a:p>
          <a:p>
            <a:pPr indent="-342900" lvl="1" marL="342900" rtl="0" algn="l">
              <a:spcBef>
                <a:spcPts val="0"/>
              </a:spcBef>
              <a:spcAft>
                <a:spcPts val="0"/>
              </a:spcAft>
              <a:buClr>
                <a:schemeClr val="dk1"/>
              </a:buClr>
              <a:buSzPts val="1600"/>
              <a:buFont typeface="Calibri"/>
              <a:buAutoNum type="arabicPeriod"/>
            </a:pPr>
            <a:r>
              <a:rPr i="1" lang="en-US" sz="1600"/>
              <a:t>What kind of company is FloodFlash, what does it combine, and who does it provide insurance for?</a:t>
            </a:r>
            <a:r>
              <a:rPr b="1" lang="en-US" sz="1600"/>
              <a:t> </a:t>
            </a:r>
            <a:endParaRPr/>
          </a:p>
          <a:p>
            <a:pPr indent="-274320" lvl="2" marL="548640" rtl="0" algn="l">
              <a:spcBef>
                <a:spcPts val="0"/>
              </a:spcBef>
              <a:spcAft>
                <a:spcPts val="0"/>
              </a:spcAft>
              <a:buClr>
                <a:schemeClr val="dk1"/>
              </a:buClr>
              <a:buSzPts val="1600"/>
              <a:buFont typeface="Noto Sans Symbols"/>
              <a:buChar char="▪"/>
            </a:pPr>
            <a:r>
              <a:rPr lang="en-US" sz="1600"/>
              <a:t>FloodFlash is an insurance technology company that </a:t>
            </a:r>
            <a:endParaRPr/>
          </a:p>
          <a:p>
            <a:pPr indent="-274320" lvl="2" marL="548640" rtl="0" algn="l">
              <a:spcBef>
                <a:spcPts val="0"/>
              </a:spcBef>
              <a:spcAft>
                <a:spcPts val="0"/>
              </a:spcAft>
              <a:buClr>
                <a:schemeClr val="dk1"/>
              </a:buClr>
              <a:buSzPts val="1600"/>
              <a:buFont typeface="Noto Sans Symbols"/>
              <a:buChar char="▪"/>
            </a:pPr>
            <a:r>
              <a:rPr lang="en-US" sz="1600"/>
              <a:t>combines internet of things, catastrophe modeling, and cloud computing </a:t>
            </a:r>
            <a:endParaRPr sz="1600"/>
          </a:p>
          <a:p>
            <a:pPr indent="-274320" lvl="2" marL="548640" rtl="0" algn="l">
              <a:spcBef>
                <a:spcPts val="0"/>
              </a:spcBef>
              <a:spcAft>
                <a:spcPts val="0"/>
              </a:spcAft>
              <a:buClr>
                <a:schemeClr val="dk1"/>
              </a:buClr>
              <a:buSzPts val="1600"/>
              <a:buFont typeface="Noto Sans Symbols"/>
              <a:buChar char="▪"/>
            </a:pPr>
            <a:r>
              <a:rPr lang="en-US" sz="1600"/>
              <a:t>to provide flood insurance for those that the market has left behind.</a:t>
            </a:r>
            <a:endParaRPr/>
          </a:p>
          <a:p>
            <a:pPr indent="-274320" lvl="1" marL="274320" rtl="0" algn="l">
              <a:spcBef>
                <a:spcPts val="0"/>
              </a:spcBef>
              <a:spcAft>
                <a:spcPts val="0"/>
              </a:spcAft>
              <a:buClr>
                <a:schemeClr val="dk1"/>
              </a:buClr>
              <a:buSzPts val="1600"/>
              <a:buFont typeface="Calibri"/>
              <a:buAutoNum type="arabicPeriod"/>
            </a:pPr>
            <a:r>
              <a:rPr i="1" lang="en-US" sz="1600"/>
              <a:t>What is simple trigger for this parametric insurance and when does FloodFlash pay the client?</a:t>
            </a:r>
            <a:r>
              <a:rPr b="1" lang="en-US" sz="1600"/>
              <a:t> </a:t>
            </a:r>
            <a:endParaRPr b="1" sz="1600"/>
          </a:p>
          <a:p>
            <a:pPr indent="-274320" lvl="2" marL="548640" rtl="0" algn="l">
              <a:spcBef>
                <a:spcPts val="0"/>
              </a:spcBef>
              <a:spcAft>
                <a:spcPts val="0"/>
              </a:spcAft>
              <a:buClr>
                <a:schemeClr val="dk1"/>
              </a:buClr>
              <a:buSzPts val="1600"/>
              <a:buFont typeface="Noto Sans Symbols"/>
              <a:buChar char="▪"/>
            </a:pPr>
            <a:r>
              <a:rPr lang="en-US" sz="1600"/>
              <a:t>We provide parametric insurance with a simple trigger, </a:t>
            </a:r>
            <a:r>
              <a:rPr lang="en-US" sz="1600" u="sng"/>
              <a:t>flood depth, </a:t>
            </a:r>
            <a:endParaRPr/>
          </a:p>
          <a:p>
            <a:pPr indent="-274320" lvl="2" marL="548640" rtl="0" algn="l">
              <a:spcBef>
                <a:spcPts val="0"/>
              </a:spcBef>
              <a:spcAft>
                <a:spcPts val="0"/>
              </a:spcAft>
              <a:buClr>
                <a:schemeClr val="dk1"/>
              </a:buClr>
              <a:buSzPts val="1600"/>
              <a:buFont typeface="Noto Sans Symbols"/>
              <a:buChar char="▪"/>
            </a:pPr>
            <a:r>
              <a:rPr lang="en-US" sz="1600" u="sng"/>
              <a:t>when flooding reaches a pre-agreed depth</a:t>
            </a:r>
            <a:r>
              <a:rPr lang="en-US" sz="1600"/>
              <a:t>, then we pay the client.  </a:t>
            </a:r>
            <a:endParaRPr/>
          </a:p>
          <a:p>
            <a:pPr indent="-274320" lvl="1" marL="274320" rtl="0" algn="l">
              <a:spcBef>
                <a:spcPts val="0"/>
              </a:spcBef>
              <a:spcAft>
                <a:spcPts val="0"/>
              </a:spcAft>
              <a:buClr>
                <a:schemeClr val="dk1"/>
              </a:buClr>
              <a:buSzPts val="1600"/>
              <a:buFont typeface="Calibri"/>
              <a:buAutoNum type="arabicPeriod"/>
            </a:pPr>
            <a:r>
              <a:rPr i="1" lang="en-US" sz="1600"/>
              <a:t>What are the two versions of the FloodFlash cover? </a:t>
            </a:r>
            <a:endParaRPr/>
          </a:p>
          <a:p>
            <a:pPr indent="-285749" lvl="2" marL="560070" rtl="0" algn="l">
              <a:spcBef>
                <a:spcPts val="0"/>
              </a:spcBef>
              <a:spcAft>
                <a:spcPts val="0"/>
              </a:spcAft>
              <a:buClr>
                <a:schemeClr val="dk1"/>
              </a:buClr>
              <a:buSzPts val="1600"/>
              <a:buFont typeface="Noto Sans Symbols"/>
              <a:buChar char="▪"/>
            </a:pPr>
            <a:r>
              <a:rPr lang="en-US" sz="1600"/>
              <a:t>FloodFlash which is available to the mass market via all the top retail brokers such as Marsh, Gallagher, Aon, and Towergate</a:t>
            </a:r>
            <a:endParaRPr/>
          </a:p>
          <a:p>
            <a:pPr indent="-285749" lvl="2" marL="560070" rtl="0" algn="l">
              <a:spcBef>
                <a:spcPts val="0"/>
              </a:spcBef>
              <a:spcAft>
                <a:spcPts val="0"/>
              </a:spcAft>
              <a:buClr>
                <a:schemeClr val="dk1"/>
              </a:buClr>
              <a:buSzPts val="1600"/>
              <a:buFont typeface="Noto Sans Symbols"/>
              <a:buChar char="▪"/>
            </a:pPr>
            <a:r>
              <a:rPr lang="en-US" sz="1600"/>
              <a:t>FloodFlash Plus, our service for larger and more complex risk that is arranged through the London Market.</a:t>
            </a:r>
            <a:endParaRPr sz="1600"/>
          </a:p>
          <a:p>
            <a:pPr indent="-274320" lvl="1" marL="274320" rtl="0" algn="l">
              <a:spcBef>
                <a:spcPts val="0"/>
              </a:spcBef>
              <a:spcAft>
                <a:spcPts val="0"/>
              </a:spcAft>
              <a:buClr>
                <a:schemeClr val="dk1"/>
              </a:buClr>
              <a:buSzPts val="1600"/>
              <a:buFont typeface="Calibri"/>
              <a:buAutoNum type="arabicPeriod"/>
            </a:pPr>
            <a:r>
              <a:rPr i="1" lang="en-US" sz="1600"/>
              <a:t>Why is parametric insurance perhaps insurance in its purest form?  </a:t>
            </a:r>
            <a:r>
              <a:rPr lang="en-US" sz="1600"/>
              <a:t>Parametric insurance is perhaps insurance in its purest form, if this, then that. If an event happens, the policy pays out.</a:t>
            </a:r>
            <a:endParaRPr sz="1600"/>
          </a:p>
          <a:p>
            <a:pPr indent="0" lvl="0" marL="0" marR="0" rtl="0" algn="l">
              <a:lnSpc>
                <a:spcPct val="107000"/>
              </a:lnSpc>
              <a:spcBef>
                <a:spcPts val="0"/>
              </a:spcBef>
              <a:spcAft>
                <a:spcPts val="0"/>
              </a:spcAft>
              <a:buNone/>
            </a:pPr>
            <a:r>
              <a:rPr lang="en-US" sz="1600"/>
              <a:t> </a:t>
            </a:r>
            <a:endParaRPr sz="1600"/>
          </a:p>
          <a:p>
            <a:pPr indent="0" lvl="0" marL="0" marR="0" rtl="0" algn="l">
              <a:lnSpc>
                <a:spcPct val="107000"/>
              </a:lnSpc>
              <a:spcBef>
                <a:spcPts val="0"/>
              </a:spcBef>
              <a:spcAft>
                <a:spcPts val="0"/>
              </a:spcAft>
              <a:buNone/>
            </a:pPr>
            <a:r>
              <a:t/>
            </a:r>
            <a:endParaRPr sz="1600"/>
          </a:p>
          <a:p>
            <a:pPr indent="-241300" lvl="1" marL="525780" rtl="0" algn="l">
              <a:spcBef>
                <a:spcPts val="0"/>
              </a:spcBef>
              <a:spcAft>
                <a:spcPts val="0"/>
              </a:spcAft>
              <a:buClr>
                <a:schemeClr val="dk1"/>
              </a:buClr>
              <a:buSzPts val="1600"/>
              <a:buFont typeface="Calibri"/>
              <a:buNone/>
            </a:pPr>
            <a:r>
              <a:t/>
            </a:r>
            <a:endParaRPr sz="1600"/>
          </a:p>
        </p:txBody>
      </p:sp>
      <p:sp>
        <p:nvSpPr>
          <p:cNvPr id="350" name="Google Shape;350;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8: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38: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b="1" lang="en-US"/>
              <a:t>Link: </a:t>
            </a:r>
            <a:r>
              <a:rPr lang="en-US" u="sng">
                <a:solidFill>
                  <a:schemeClr val="hlink"/>
                </a:solidFill>
                <a:hlinkClick r:id="rId2"/>
              </a:rPr>
              <a:t>https://www.youtube.com/watch?v=x-Gszl0tDeg</a:t>
            </a:r>
            <a:r>
              <a:rPr lang="en-US"/>
              <a:t> </a:t>
            </a:r>
            <a:endParaRPr/>
          </a:p>
          <a:p>
            <a:pPr indent="0" lvl="1" marL="0" rtl="0" algn="l">
              <a:spcBef>
                <a:spcPts val="0"/>
              </a:spcBef>
              <a:spcAft>
                <a:spcPts val="0"/>
              </a:spcAft>
              <a:buNone/>
            </a:pPr>
            <a:r>
              <a:rPr b="1" lang="en-US">
                <a:solidFill>
                  <a:srgbClr val="FF0000"/>
                </a:solidFill>
              </a:rPr>
              <a:t>Delete answers below in student version.</a:t>
            </a:r>
            <a:endParaRPr>
              <a:solidFill>
                <a:srgbClr val="FF0000"/>
              </a:solidFill>
            </a:endParaRPr>
          </a:p>
          <a:p>
            <a:pPr indent="-342900" lvl="1" marL="342900" rtl="0" algn="l">
              <a:spcBef>
                <a:spcPts val="0"/>
              </a:spcBef>
              <a:spcAft>
                <a:spcPts val="0"/>
              </a:spcAft>
              <a:buClr>
                <a:schemeClr val="dk1"/>
              </a:buClr>
              <a:buSzPts val="1600"/>
              <a:buFont typeface="Calibri"/>
              <a:buAutoNum type="arabicPeriod" startAt="5"/>
            </a:pPr>
            <a:r>
              <a:rPr i="1" lang="en-US" sz="1600"/>
              <a:t>What is parametric far simpler and more transparent than? F</a:t>
            </a:r>
            <a:r>
              <a:rPr lang="en-US" sz="1600"/>
              <a:t>ar simpler and more transparent than indemnity-based covers. </a:t>
            </a:r>
            <a:endParaRPr sz="1600"/>
          </a:p>
          <a:p>
            <a:pPr indent="-274320" lvl="1" marL="274320" rtl="0" algn="l">
              <a:spcBef>
                <a:spcPts val="0"/>
              </a:spcBef>
              <a:spcAft>
                <a:spcPts val="0"/>
              </a:spcAft>
              <a:buClr>
                <a:schemeClr val="dk1"/>
              </a:buClr>
              <a:buSzPts val="1600"/>
              <a:buFont typeface="Calibri"/>
              <a:buAutoNum type="arabicPeriod" startAt="5"/>
            </a:pPr>
            <a:r>
              <a:rPr i="1" lang="en-US" sz="1600"/>
              <a:t>What is one of the issues raised with parametric insurance, what is that, and how does FloodFlash cover minimize that risk?</a:t>
            </a:r>
            <a:r>
              <a:rPr lang="en-US" sz="1600"/>
              <a:t> </a:t>
            </a:r>
            <a:endParaRPr/>
          </a:p>
          <a:p>
            <a:pPr indent="-285749" lvl="2" marL="557784" rtl="0" algn="l">
              <a:spcBef>
                <a:spcPts val="0"/>
              </a:spcBef>
              <a:spcAft>
                <a:spcPts val="0"/>
              </a:spcAft>
              <a:buClr>
                <a:schemeClr val="dk1"/>
              </a:buClr>
              <a:buSzPts val="1600"/>
              <a:buFont typeface="Noto Sans Symbols"/>
              <a:buChar char="▪"/>
            </a:pPr>
            <a:r>
              <a:rPr lang="en-US" sz="1600"/>
              <a:t>One of the issues raised with other parametric policies is the basis risk that comes with them. </a:t>
            </a:r>
            <a:endParaRPr sz="1600"/>
          </a:p>
          <a:p>
            <a:pPr indent="-285749" lvl="2" marL="560070" rtl="0" algn="l">
              <a:spcBef>
                <a:spcPts val="0"/>
              </a:spcBef>
              <a:spcAft>
                <a:spcPts val="0"/>
              </a:spcAft>
              <a:buClr>
                <a:schemeClr val="dk1"/>
              </a:buClr>
              <a:buSzPts val="1600"/>
              <a:buFont typeface="Noto Sans Symbols"/>
              <a:buChar char="▪"/>
            </a:pPr>
            <a:r>
              <a:rPr lang="en-US" sz="1600"/>
              <a:t>That's the idea that a claim won't match the cost of damage.  </a:t>
            </a:r>
            <a:endParaRPr sz="1600"/>
          </a:p>
          <a:p>
            <a:pPr indent="-285749" lvl="2" marL="560070" rtl="0" algn="l">
              <a:spcBef>
                <a:spcPts val="0"/>
              </a:spcBef>
              <a:spcAft>
                <a:spcPts val="0"/>
              </a:spcAft>
              <a:buClr>
                <a:schemeClr val="dk1"/>
              </a:buClr>
              <a:buSzPts val="1600"/>
              <a:buFont typeface="Noto Sans Symbols"/>
              <a:buChar char="▪"/>
            </a:pPr>
            <a:r>
              <a:rPr lang="en-US" sz="1600"/>
              <a:t>Our cover minimizes the basis risk by placing a sensor right at the insured property and that way to trigger the depth of flooding correlates with the client's losses more tightly than using satellite data or other alternatives.</a:t>
            </a:r>
            <a:endParaRPr/>
          </a:p>
          <a:p>
            <a:pPr indent="-274320" lvl="1" marL="274320" rtl="0" algn="l">
              <a:spcBef>
                <a:spcPts val="0"/>
              </a:spcBef>
              <a:spcAft>
                <a:spcPts val="0"/>
              </a:spcAft>
              <a:buClr>
                <a:schemeClr val="dk1"/>
              </a:buClr>
              <a:buSzPts val="1600"/>
              <a:buFont typeface="Calibri"/>
              <a:buAutoNum type="arabicPeriod" startAt="5"/>
            </a:pPr>
            <a:r>
              <a:rPr i="1" lang="en-US" sz="1600"/>
              <a:t>What three invaluable gifts does Lloyd’s Lab give to new and growing insurance technology companies?</a:t>
            </a:r>
            <a:endParaRPr i="1" sz="1600"/>
          </a:p>
          <a:p>
            <a:pPr indent="-285749" lvl="0" marL="560070" marR="0" rtl="0" algn="l">
              <a:lnSpc>
                <a:spcPct val="107000"/>
              </a:lnSpc>
              <a:spcBef>
                <a:spcPts val="0"/>
              </a:spcBef>
              <a:spcAft>
                <a:spcPts val="0"/>
              </a:spcAft>
              <a:buClr>
                <a:schemeClr val="dk1"/>
              </a:buClr>
              <a:buSzPts val="1600"/>
              <a:buFont typeface="Noto Sans Symbols"/>
              <a:buChar char="▪"/>
            </a:pPr>
            <a:r>
              <a:rPr lang="en-US" sz="1600"/>
              <a:t>Access to the biggest insurance market in the world.</a:t>
            </a:r>
            <a:endParaRPr sz="1600"/>
          </a:p>
          <a:p>
            <a:pPr indent="-274320" lvl="0" marL="548640" marR="0" rtl="0" algn="l">
              <a:lnSpc>
                <a:spcPct val="107000"/>
              </a:lnSpc>
              <a:spcBef>
                <a:spcPts val="0"/>
              </a:spcBef>
              <a:spcAft>
                <a:spcPts val="0"/>
              </a:spcAft>
              <a:buClr>
                <a:schemeClr val="dk1"/>
              </a:buClr>
              <a:buSzPts val="1600"/>
              <a:buFont typeface="Noto Sans Symbols"/>
              <a:buChar char="∙"/>
            </a:pPr>
            <a:r>
              <a:rPr lang="en-US" sz="1600"/>
              <a:t>Development support from market leaders who have navigated some of the same hurdles in the past</a:t>
            </a:r>
            <a:endParaRPr sz="1600"/>
          </a:p>
          <a:p>
            <a:pPr indent="-274320" lvl="0" marL="548640" marR="0" rtl="0" algn="l">
              <a:lnSpc>
                <a:spcPct val="107000"/>
              </a:lnSpc>
              <a:spcBef>
                <a:spcPts val="0"/>
              </a:spcBef>
              <a:spcAft>
                <a:spcPts val="0"/>
              </a:spcAft>
              <a:buClr>
                <a:schemeClr val="dk1"/>
              </a:buClr>
              <a:buSzPts val="1600"/>
              <a:buFont typeface="Noto Sans Symbols"/>
              <a:buChar char="∙"/>
            </a:pPr>
            <a:r>
              <a:rPr lang="en-US" sz="1600"/>
              <a:t>Lloyd's stamp of credibility amongst our peers and the brokers that distribute our product to their clients</a:t>
            </a:r>
            <a:endParaRPr sz="1600"/>
          </a:p>
          <a:p>
            <a:pPr indent="-172720" lvl="1" marL="274320" rtl="0" algn="l">
              <a:spcBef>
                <a:spcPts val="0"/>
              </a:spcBef>
              <a:spcAft>
                <a:spcPts val="0"/>
              </a:spcAft>
              <a:buClr>
                <a:schemeClr val="dk1"/>
              </a:buClr>
              <a:buSzPts val="1600"/>
              <a:buFont typeface="Calibri"/>
              <a:buNone/>
            </a:pPr>
            <a:r>
              <a:t/>
            </a:r>
            <a:endParaRPr sz="1600"/>
          </a:p>
          <a:p>
            <a:pPr indent="-172720" lvl="1" marL="274320" rtl="0" algn="l">
              <a:spcBef>
                <a:spcPts val="0"/>
              </a:spcBef>
              <a:spcAft>
                <a:spcPts val="0"/>
              </a:spcAft>
              <a:buClr>
                <a:schemeClr val="dk1"/>
              </a:buClr>
              <a:buSzPts val="1600"/>
              <a:buFont typeface="Calibri"/>
              <a:buNone/>
            </a:pPr>
            <a:r>
              <a:t/>
            </a:r>
            <a:endParaRPr sz="1600"/>
          </a:p>
          <a:p>
            <a:pPr indent="-241300" lvl="1" marL="525780" rtl="0" algn="l">
              <a:spcBef>
                <a:spcPts val="0"/>
              </a:spcBef>
              <a:spcAft>
                <a:spcPts val="0"/>
              </a:spcAft>
              <a:buClr>
                <a:schemeClr val="dk1"/>
              </a:buClr>
              <a:buSzPts val="1600"/>
              <a:buFont typeface="Calibri"/>
              <a:buNone/>
            </a:pPr>
            <a:r>
              <a:t/>
            </a:r>
            <a:endParaRPr sz="1600"/>
          </a:p>
        </p:txBody>
      </p:sp>
      <p:sp>
        <p:nvSpPr>
          <p:cNvPr id="359" name="Google Shape;359;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9: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39: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Clr>
                <a:schemeClr val="dk1"/>
              </a:buClr>
              <a:buSzPts val="1600"/>
              <a:buFont typeface="Calibri"/>
              <a:buAutoNum type="arabicPeriod"/>
            </a:pPr>
            <a:r>
              <a:rPr lang="en-US" sz="1600"/>
              <a:t>Payment from this parametric insurance is triggered when water levels in the Rhine River go below a set level, which is happening because of drought.</a:t>
            </a:r>
            <a:endParaRPr/>
          </a:p>
          <a:p>
            <a:pPr indent="-182880" lvl="0" marL="182880" rtl="0" algn="l">
              <a:spcBef>
                <a:spcPts val="0"/>
              </a:spcBef>
              <a:spcAft>
                <a:spcPts val="0"/>
              </a:spcAft>
              <a:buClr>
                <a:schemeClr val="dk1"/>
              </a:buClr>
              <a:buSzPts val="1600"/>
              <a:buFont typeface="Calibri"/>
              <a:buAutoNum type="arabicPeriod"/>
            </a:pPr>
            <a:r>
              <a:rPr lang="en-US" sz="1600"/>
              <a:t>This would be of interest to shipping and transport companies whose business would be interrupted if river water levels go below a set level at specific points on the river because they would no longer be able to travel on the Rhine River. Can be thought of as “non-damage business interruption" cover.</a:t>
            </a:r>
            <a:endParaRPr sz="1600"/>
          </a:p>
          <a:p>
            <a:pPr indent="-274320" lvl="1" marL="457200" rtl="0" algn="l">
              <a:spcBef>
                <a:spcPts val="0"/>
              </a:spcBef>
              <a:spcAft>
                <a:spcPts val="0"/>
              </a:spcAft>
              <a:buClr>
                <a:schemeClr val="dk1"/>
              </a:buClr>
              <a:buSzPts val="1600"/>
              <a:buFont typeface="Noto Sans Symbols"/>
              <a:buChar char="▪"/>
            </a:pPr>
            <a:r>
              <a:rPr lang="en-US" sz="1600"/>
              <a:t>It would also be of interest to companies who depend on receiving goods from the shipping companies that use the Rhine. So this insurance can be thought of as supply chain insurance.</a:t>
            </a:r>
            <a:endParaRPr/>
          </a:p>
          <a:p>
            <a:pPr indent="-274320" lvl="0" marL="274320" rtl="0" algn="l">
              <a:spcBef>
                <a:spcPts val="0"/>
              </a:spcBef>
              <a:spcAft>
                <a:spcPts val="0"/>
              </a:spcAft>
              <a:buClr>
                <a:schemeClr val="dk1"/>
              </a:buClr>
              <a:buSzPts val="1600"/>
              <a:buFont typeface="Calibri"/>
              <a:buAutoNum type="arabicPeriod"/>
            </a:pPr>
            <a:r>
              <a:rPr lang="en-US" sz="1600"/>
              <a:t>These companies would be interested in this type of insurance because it can provide income when their business is interrupted because ships cannot operate on the Rhine because water levels are too low.</a:t>
            </a:r>
            <a:endParaRPr/>
          </a:p>
          <a:p>
            <a:pPr indent="-274320" lvl="1" marL="457200" rtl="0" algn="l">
              <a:spcBef>
                <a:spcPts val="0"/>
              </a:spcBef>
              <a:spcAft>
                <a:spcPts val="0"/>
              </a:spcAft>
              <a:buClr>
                <a:schemeClr val="dk1"/>
              </a:buClr>
              <a:buSzPts val="1600"/>
              <a:buFont typeface="Noto Sans Symbols"/>
              <a:buChar char="▪"/>
            </a:pPr>
            <a:r>
              <a:rPr lang="en-US" sz="1600"/>
              <a:t>Traditional indemnity insurance cannot typically cover this type of loss. </a:t>
            </a:r>
            <a:r>
              <a:rPr i="1" lang="en-US" sz="1600"/>
              <a:t>Why? </a:t>
            </a:r>
            <a:r>
              <a:rPr lang="en-US" sz="1600"/>
              <a:t>Because traditional indemnity insurance can only cover business interruption loss when the loss is due to a covered peril causing physical damage.  For example, if a fire destroys a restaurant so the restaurant cannot operate, the lost revenue of restaurant being closed (business interruption) can be covered because the restaurant suffered physical damage from a covered peril (fire).</a:t>
            </a:r>
            <a:endParaRPr/>
          </a:p>
          <a:p>
            <a:pPr indent="-274320" lvl="1" marL="457200" rtl="0" algn="l">
              <a:spcBef>
                <a:spcPts val="0"/>
              </a:spcBef>
              <a:spcAft>
                <a:spcPts val="0"/>
              </a:spcAft>
              <a:buClr>
                <a:schemeClr val="dk1"/>
              </a:buClr>
              <a:buSzPts val="1600"/>
              <a:buFont typeface="Noto Sans Symbols"/>
              <a:buChar char="▪"/>
            </a:pPr>
            <a:r>
              <a:rPr lang="en-US" sz="1600"/>
              <a:t>In the case of low water levels, ships cannot navigate the river, but there is no physical damage to the ships.</a:t>
            </a:r>
            <a:endParaRPr/>
          </a:p>
          <a:p>
            <a:pPr indent="-172720" lvl="0" marL="274320" rtl="0" algn="l">
              <a:spcBef>
                <a:spcPts val="0"/>
              </a:spcBef>
              <a:spcAft>
                <a:spcPts val="0"/>
              </a:spcAft>
              <a:buClr>
                <a:schemeClr val="dk1"/>
              </a:buClr>
              <a:buSzPts val="1600"/>
              <a:buFont typeface="Calibri"/>
              <a:buNone/>
            </a:pPr>
            <a:r>
              <a:t/>
            </a:r>
            <a:endParaRPr sz="1600"/>
          </a:p>
          <a:p>
            <a:pPr indent="-172720" lvl="1" marL="457200" rtl="0" algn="l">
              <a:spcBef>
                <a:spcPts val="0"/>
              </a:spcBef>
              <a:spcAft>
                <a:spcPts val="0"/>
              </a:spcAft>
              <a:buClr>
                <a:schemeClr val="dk1"/>
              </a:buClr>
              <a:buSzPts val="1600"/>
              <a:buFont typeface="Noto Sans Symbols"/>
              <a:buNone/>
            </a:pPr>
            <a:r>
              <a:t/>
            </a:r>
            <a:endParaRPr sz="1600"/>
          </a:p>
        </p:txBody>
      </p:sp>
      <p:sp>
        <p:nvSpPr>
          <p:cNvPr id="368" name="Google Shape;36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101600" y="139700"/>
            <a:ext cx="6645275" cy="373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0: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40: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600"/>
              <a:buFont typeface="Calibri"/>
              <a:buAutoNum type="arabicPeriod"/>
            </a:pPr>
            <a:r>
              <a:rPr lang="en-US" sz="1600"/>
              <a:t>Small farmers in developing nations have most been uninsured due to drought and flood because traditional indemnity insurance is not able to cover such farmers for reasons discussed previous.</a:t>
            </a:r>
            <a:endParaRPr/>
          </a:p>
          <a:p>
            <a:pPr indent="-228600" lvl="0" marL="228600" rtl="0" algn="l">
              <a:spcBef>
                <a:spcPts val="0"/>
              </a:spcBef>
              <a:spcAft>
                <a:spcPts val="0"/>
              </a:spcAft>
              <a:buClr>
                <a:schemeClr val="dk1"/>
              </a:buClr>
              <a:buSzPts val="1600"/>
              <a:buFont typeface="Calibri"/>
              <a:buAutoNum type="arabicPeriod"/>
            </a:pPr>
            <a:r>
              <a:rPr lang="en-US" sz="1600"/>
              <a:t>In Mexico, over 80% of total economic losses from weather-related disasters in the last two decades occurred in the agricultural sector.</a:t>
            </a:r>
            <a:endParaRPr sz="1600"/>
          </a:p>
        </p:txBody>
      </p:sp>
      <p:sp>
        <p:nvSpPr>
          <p:cNvPr id="377" name="Google Shape;37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1: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6" name="Google Shape;386;p41:notes"/>
          <p:cNvSpPr txBox="1"/>
          <p:nvPr/>
        </p:nvSpPr>
        <p:spPr>
          <a:xfrm>
            <a:off x="76200" y="4072234"/>
            <a:ext cx="6780213" cy="5237018"/>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More than 80% of the losses due to weather events in Mexcio between 2002 and 2022 have occurred in the agricultural sector with small farmers suffering the most.</a:t>
            </a:r>
            <a:endParaRPr/>
          </a:p>
          <a:p>
            <a:pPr indent="-182880" lvl="0" marL="182880" marR="0" rtl="0" algn="l">
              <a:spcBef>
                <a:spcPts val="0"/>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The largest cause of loss for small farmers is too much or too little rain.</a:t>
            </a:r>
            <a:endParaRPr/>
          </a:p>
          <a:p>
            <a:pPr indent="-182880" lvl="0" marL="182880" marR="0" rtl="0" algn="l">
              <a:spcBef>
                <a:spcPts val="0"/>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Very few small farmers have any insurance coverage for this because for traditional indemnity insurance the underwriting and claims process is difficult and would cause the insurance to cost more than the farmers could afford and take too long for famers to get paid after the loss.</a:t>
            </a:r>
            <a:endParaRPr/>
          </a:p>
          <a:p>
            <a:pPr indent="-182880" lvl="0" marL="182880" marR="0" rtl="0" algn="l">
              <a:spcBef>
                <a:spcPts val="0"/>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The parametric insurance works as follows:</a:t>
            </a:r>
            <a:endParaRPr/>
          </a:p>
          <a:p>
            <a:pPr indent="-285750" lvl="1" marL="46863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The rainfall data is  collected using satellites.</a:t>
            </a:r>
            <a:endParaRPr/>
          </a:p>
          <a:p>
            <a:pPr indent="-285750" lvl="1" marL="46863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The data is monitored daily by a third party to determine if the policy is triggered by too little of too much rain at the policyholders (PH’s) specific location.</a:t>
            </a:r>
            <a:endParaRPr/>
          </a:p>
          <a:p>
            <a:pPr indent="-285750" lvl="1" marL="46863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The too much rain payment is triggered if the total rain over three days is greater than a pre-determined level.</a:t>
            </a:r>
            <a:endParaRPr/>
          </a:p>
          <a:p>
            <a:pPr indent="-285750" lvl="1" marL="46863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The too little rain payment is triggered if the moving average over five days is less that a predetermined amount.</a:t>
            </a:r>
            <a:endParaRPr/>
          </a:p>
          <a:p>
            <a:pPr indent="-182880" lvl="0" marL="182880" marR="0" rtl="0" algn="l">
              <a:spcBef>
                <a:spcPts val="0"/>
              </a:spcBef>
              <a:spcAft>
                <a:spcPts val="0"/>
              </a:spcAft>
              <a:buClr>
                <a:schemeClr val="dk1"/>
              </a:buClr>
              <a:buSzPts val="1600"/>
              <a:buFont typeface="Calibri"/>
              <a:buAutoNum type="arabicPeriod"/>
            </a:pPr>
            <a:r>
              <a:rPr b="0" i="0" lang="en-US" sz="1600" u="none" cap="none" strike="noStrike">
                <a:solidFill>
                  <a:schemeClr val="dk1"/>
                </a:solidFill>
                <a:latin typeface="Calibri"/>
                <a:ea typeface="Calibri"/>
                <a:cs typeface="Calibri"/>
                <a:sym typeface="Calibri"/>
              </a:rPr>
              <a:t>The benefit of parametric insurance to the small farmers is that it is much cheaper and can pay out much faster than traditional indemnity insurance.</a:t>
            </a:r>
            <a:endParaRPr/>
          </a:p>
          <a:p>
            <a:pPr indent="-184150" lvl="1" marL="468630" marR="0" rtl="0" algn="l">
              <a:spcBef>
                <a:spcPts val="0"/>
              </a:spcBef>
              <a:spcAft>
                <a:spcPts val="0"/>
              </a:spcAft>
              <a:buClr>
                <a:schemeClr val="dk1"/>
              </a:buClr>
              <a:buSzPts val="1600"/>
              <a:buFont typeface="Noto Sans Symbols"/>
              <a:buNone/>
            </a:pPr>
            <a:r>
              <a:t/>
            </a:r>
            <a:endParaRPr b="0" i="0" sz="1600" u="none" cap="none" strike="noStrike">
              <a:solidFill>
                <a:schemeClr val="dk1"/>
              </a:solidFill>
              <a:latin typeface="Calibri"/>
              <a:ea typeface="Calibri"/>
              <a:cs typeface="Calibri"/>
              <a:sym typeface="Calibri"/>
            </a:endParaRPr>
          </a:p>
          <a:p>
            <a:pPr indent="-172720" lvl="1" marL="457200" marR="0" rtl="0" algn="l">
              <a:spcBef>
                <a:spcPts val="0"/>
              </a:spcBef>
              <a:spcAft>
                <a:spcPts val="0"/>
              </a:spcAft>
              <a:buClr>
                <a:schemeClr val="dk1"/>
              </a:buClr>
              <a:buSzPts val="1600"/>
              <a:buFont typeface="Noto Sans Symbols"/>
              <a:buNone/>
            </a:pPr>
            <a:r>
              <a:t/>
            </a:r>
            <a:endParaRPr b="0" i="0" sz="1600" u="none" cap="none" strike="noStrike">
              <a:solidFill>
                <a:schemeClr val="dk1"/>
              </a:solidFill>
              <a:latin typeface="Calibri"/>
              <a:ea typeface="Calibri"/>
              <a:cs typeface="Calibri"/>
              <a:sym typeface="Calibri"/>
            </a:endParaRPr>
          </a:p>
        </p:txBody>
      </p:sp>
      <p:sp>
        <p:nvSpPr>
          <p:cNvPr id="387" name="Google Shape;38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42: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42: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400"/>
              <a:t>Link: </a:t>
            </a:r>
            <a:r>
              <a:rPr lang="en-US" sz="1400" u="sng">
                <a:solidFill>
                  <a:schemeClr val="hlink"/>
                </a:solidFill>
                <a:hlinkClick r:id="rId2"/>
              </a:rPr>
              <a:t>https://www.guycarp.com/insights/2022/03/guy-carpenter-alfredo-honsberg-describes-parametric-program-for-mexican-farmers.html</a:t>
            </a:r>
            <a:r>
              <a:rPr lang="en-US" sz="1400"/>
              <a:t> </a:t>
            </a:r>
            <a:endParaRPr/>
          </a:p>
          <a:p>
            <a:pPr indent="0" lvl="0" marL="0" rtl="0" algn="l">
              <a:spcBef>
                <a:spcPts val="0"/>
              </a:spcBef>
              <a:spcAft>
                <a:spcPts val="0"/>
              </a:spcAft>
              <a:buNone/>
            </a:pPr>
            <a:r>
              <a:rPr b="1" lang="en-US" sz="1400">
                <a:solidFill>
                  <a:srgbClr val="FF0000"/>
                </a:solidFill>
              </a:rPr>
              <a:t>Delete answers below in student version:</a:t>
            </a:r>
            <a:endParaRPr/>
          </a:p>
          <a:p>
            <a:pPr indent="-182880" lvl="0" marL="182880" rtl="0" algn="l">
              <a:spcBef>
                <a:spcPts val="0"/>
              </a:spcBef>
              <a:spcAft>
                <a:spcPts val="0"/>
              </a:spcAft>
              <a:buClr>
                <a:schemeClr val="dk1"/>
              </a:buClr>
              <a:buSzPts val="1400"/>
              <a:buFont typeface="Calibri"/>
              <a:buAutoNum type="arabicPeriod"/>
            </a:pPr>
            <a:r>
              <a:rPr i="1" lang="en-US" sz="1400"/>
              <a:t>What did guy Carpenter introduce with the aim of delivering affordable insurance to smallholder farmers in Mexico? </a:t>
            </a:r>
            <a:r>
              <a:rPr lang="en-US" sz="1400"/>
              <a:t>A parametric risk transfer initiative?</a:t>
            </a:r>
            <a:endParaRPr sz="1400"/>
          </a:p>
          <a:p>
            <a:pPr indent="-182880" lvl="0" marL="182880" rtl="0" algn="l">
              <a:spcBef>
                <a:spcPts val="0"/>
              </a:spcBef>
              <a:spcAft>
                <a:spcPts val="0"/>
              </a:spcAft>
              <a:buClr>
                <a:schemeClr val="dk1"/>
              </a:buClr>
              <a:buSzPts val="1400"/>
              <a:buFont typeface="Calibri"/>
              <a:buAutoNum type="arabicPeriod"/>
            </a:pPr>
            <a:r>
              <a:rPr i="1" lang="en-US" sz="1400"/>
              <a:t>What has been built using rainfall data collected by satellite,  how often will it be monitored, who will monitor it, and what will this provide?</a:t>
            </a:r>
            <a:r>
              <a:rPr lang="en-US" sz="1400"/>
              <a:t> Both drought and excess rain indexes have been built using this rainfall data, and it will be monitored on a daily basis by an independent party to provide transparency to the claim process.</a:t>
            </a:r>
            <a:endParaRPr sz="1400"/>
          </a:p>
          <a:p>
            <a:pPr indent="-182880" lvl="0" marL="182880" rtl="0" algn="l">
              <a:spcBef>
                <a:spcPts val="0"/>
              </a:spcBef>
              <a:spcAft>
                <a:spcPts val="0"/>
              </a:spcAft>
              <a:buClr>
                <a:schemeClr val="dk1"/>
              </a:buClr>
              <a:buSzPts val="1400"/>
              <a:buFont typeface="Calibri"/>
              <a:buAutoNum type="arabicPeriod"/>
            </a:pPr>
            <a:r>
              <a:rPr i="1" lang="en-US" sz="1400"/>
              <a:t>For the excess rain cover, what triggers a claim payment for insured parcels and what will the payout depend on?</a:t>
            </a:r>
            <a:r>
              <a:rPr lang="en-US" sz="1400"/>
              <a:t> For the excess rain cover, if the accumulated rainfall during a three-day period exceeds the determined level on any given grid point, a claims payment is triggered for all insured parcels within it, and the payout will depend on the amount of accumulated rainfall recorded.</a:t>
            </a:r>
            <a:endParaRPr sz="1400"/>
          </a:p>
          <a:p>
            <a:pPr indent="-274320" lvl="0" marL="274320" rtl="0" algn="l">
              <a:spcBef>
                <a:spcPts val="0"/>
              </a:spcBef>
              <a:spcAft>
                <a:spcPts val="0"/>
              </a:spcAft>
              <a:buClr>
                <a:schemeClr val="dk1"/>
              </a:buClr>
              <a:buSzPts val="1400"/>
              <a:buFont typeface="Calibri"/>
              <a:buAutoNum type="arabicPeriod"/>
            </a:pPr>
            <a:r>
              <a:rPr i="1" lang="en-US" sz="1400"/>
              <a:t>For drought, what will be considered a dry day, when will parcels be considered eligible for a payout, and what will the amount depend on? </a:t>
            </a:r>
            <a:endParaRPr sz="1400"/>
          </a:p>
          <a:p>
            <a:pPr indent="-285750" lvl="1" marL="457200" rtl="0" algn="l">
              <a:spcBef>
                <a:spcPts val="0"/>
              </a:spcBef>
              <a:spcAft>
                <a:spcPts val="0"/>
              </a:spcAft>
              <a:buClr>
                <a:schemeClr val="dk1"/>
              </a:buClr>
              <a:buSzPts val="1400"/>
              <a:buFont typeface="Noto Sans Symbols"/>
              <a:buChar char="▪"/>
            </a:pPr>
            <a:r>
              <a:rPr i="1" lang="en-US" sz="1400"/>
              <a:t>A</a:t>
            </a:r>
            <a:r>
              <a:rPr lang="en-US" sz="1400"/>
              <a:t> five-day moving average of rainfall will be estimated for each grid point, and if that value falls below 3mm, it will be considered a dry day.</a:t>
            </a:r>
            <a:endParaRPr sz="1400"/>
          </a:p>
          <a:p>
            <a:pPr indent="-285750" lvl="1" marL="457200" rtl="0" algn="l">
              <a:spcBef>
                <a:spcPts val="0"/>
              </a:spcBef>
              <a:spcAft>
                <a:spcPts val="0"/>
              </a:spcAft>
              <a:buClr>
                <a:schemeClr val="dk1"/>
              </a:buClr>
              <a:buSzPts val="1400"/>
              <a:buFont typeface="Noto Sans Symbols"/>
              <a:buChar char="▪"/>
            </a:pPr>
            <a:r>
              <a:rPr lang="en-US" sz="1400"/>
              <a:t>If the number of dry days during the coverage period exceeds the predetermined level, then all parcels located within it will be eligible for a payout.</a:t>
            </a:r>
            <a:endParaRPr sz="1400"/>
          </a:p>
          <a:p>
            <a:pPr indent="-285750" lvl="1" marL="457200" rtl="0" algn="l">
              <a:spcBef>
                <a:spcPts val="0"/>
              </a:spcBef>
              <a:spcAft>
                <a:spcPts val="0"/>
              </a:spcAft>
              <a:buClr>
                <a:schemeClr val="dk1"/>
              </a:buClr>
              <a:buSzPts val="1400"/>
              <a:buFont typeface="Noto Sans Symbols"/>
              <a:buChar char="▪"/>
            </a:pPr>
            <a:r>
              <a:rPr lang="en-US" sz="1400"/>
              <a:t>The amount will depend on the number of dry days</a:t>
            </a:r>
            <a:endParaRPr sz="1400"/>
          </a:p>
        </p:txBody>
      </p:sp>
      <p:sp>
        <p:nvSpPr>
          <p:cNvPr id="396" name="Google Shape;39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43: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43: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600"/>
              <a:t>Link: </a:t>
            </a:r>
            <a:r>
              <a:rPr b="1" lang="en-US" sz="1600" u="sng">
                <a:solidFill>
                  <a:schemeClr val="hlink"/>
                </a:solidFill>
                <a:hlinkClick r:id="rId2"/>
              </a:rPr>
              <a:t>https://www.brinknews.com/more-frequent-wildfires-could-drive-up-the-cost-of-insurance/</a:t>
            </a:r>
            <a:endParaRPr sz="1600"/>
          </a:p>
          <a:p>
            <a:pPr indent="0" lvl="0" marL="0" rtl="0" algn="l">
              <a:spcBef>
                <a:spcPts val="0"/>
              </a:spcBef>
              <a:spcAft>
                <a:spcPts val="0"/>
              </a:spcAft>
              <a:buNone/>
            </a:pPr>
            <a:r>
              <a:rPr b="1" lang="en-US" sz="1600">
                <a:solidFill>
                  <a:srgbClr val="FF0000"/>
                </a:solidFill>
              </a:rPr>
              <a:t>Delete answers below in Student Version.</a:t>
            </a:r>
            <a:endParaRPr sz="1600">
              <a:solidFill>
                <a:srgbClr val="FF0000"/>
              </a:solidFill>
            </a:endParaRPr>
          </a:p>
          <a:p>
            <a:pPr indent="-342900" lvl="0" marL="342900" rtl="0" algn="l">
              <a:spcBef>
                <a:spcPts val="0"/>
              </a:spcBef>
              <a:spcAft>
                <a:spcPts val="0"/>
              </a:spcAft>
              <a:buClr>
                <a:schemeClr val="dk1"/>
              </a:buClr>
              <a:buSzPts val="1600"/>
              <a:buFont typeface="Calibri"/>
              <a:buAutoNum type="arabicPeriod"/>
            </a:pPr>
            <a:r>
              <a:rPr i="1" lang="en-US" sz="1600"/>
              <a:t>What is making the incidence of wildfires more frequent?</a:t>
            </a:r>
            <a:r>
              <a:rPr lang="en-US" sz="1600"/>
              <a:t>  The world is getting hotter and dryer.</a:t>
            </a:r>
            <a:endParaRPr sz="1600"/>
          </a:p>
          <a:p>
            <a:pPr indent="-342900" lvl="0" marL="342900" rtl="0" algn="l">
              <a:spcBef>
                <a:spcPts val="0"/>
              </a:spcBef>
              <a:spcAft>
                <a:spcPts val="0"/>
              </a:spcAft>
              <a:buClr>
                <a:schemeClr val="dk1"/>
              </a:buClr>
              <a:buSzPts val="1600"/>
              <a:buFont typeface="Calibri"/>
              <a:buAutoNum type="arabicPeriod"/>
            </a:pPr>
            <a:r>
              <a:rPr i="1" lang="en-US" sz="1600"/>
              <a:t>What other important factors exacerbate the increasing risks of wildfires?</a:t>
            </a:r>
            <a:r>
              <a:rPr lang="en-US" sz="1600"/>
              <a:t> Population growth on the wildland-urban interface and insufficient or inappropriate management of state, federal and privately owned forests.</a:t>
            </a:r>
            <a:endParaRPr sz="1600"/>
          </a:p>
          <a:p>
            <a:pPr indent="-342900" lvl="0" marL="342900" rtl="0" algn="l">
              <a:spcBef>
                <a:spcPts val="0"/>
              </a:spcBef>
              <a:spcAft>
                <a:spcPts val="0"/>
              </a:spcAft>
              <a:buClr>
                <a:schemeClr val="dk1"/>
              </a:buClr>
              <a:buSzPts val="1600"/>
              <a:buFont typeface="Calibri"/>
              <a:buAutoNum type="arabicPeriod"/>
            </a:pPr>
            <a:r>
              <a:rPr i="1" lang="en-US" sz="1600"/>
              <a:t>Between 2000 and 2020, how much has the annual number of acres burned in wildfires increased?</a:t>
            </a:r>
            <a:r>
              <a:rPr lang="en-US" sz="1600"/>
              <a:t>  More than doubled.</a:t>
            </a:r>
            <a:endParaRPr sz="1600"/>
          </a:p>
          <a:p>
            <a:pPr indent="-342900" lvl="0" marL="342900" rtl="0" algn="l">
              <a:spcBef>
                <a:spcPts val="0"/>
              </a:spcBef>
              <a:spcAft>
                <a:spcPts val="0"/>
              </a:spcAft>
              <a:buClr>
                <a:schemeClr val="dk1"/>
              </a:buClr>
              <a:buSzPts val="1600"/>
              <a:buFont typeface="Calibri"/>
              <a:buAutoNum type="arabicPeriod"/>
            </a:pPr>
            <a:r>
              <a:rPr i="1" lang="en-US" sz="1600"/>
              <a:t>About what percent of catastrophic losses are uninsured?</a:t>
            </a:r>
            <a:r>
              <a:rPr lang="en-US" sz="1600"/>
              <a:t> Approximately 75% of total economic losses.</a:t>
            </a:r>
            <a:endParaRPr sz="1600"/>
          </a:p>
          <a:p>
            <a:pPr indent="-172720" lvl="0" marL="274320" rtl="0" algn="l">
              <a:spcBef>
                <a:spcPts val="0"/>
              </a:spcBef>
              <a:spcAft>
                <a:spcPts val="0"/>
              </a:spcAft>
              <a:buClr>
                <a:schemeClr val="dk1"/>
              </a:buClr>
              <a:buSzPts val="1600"/>
              <a:buFont typeface="Calibri"/>
              <a:buNone/>
            </a:pPr>
            <a:r>
              <a:t/>
            </a:r>
            <a:endParaRPr sz="1600"/>
          </a:p>
          <a:p>
            <a:pPr indent="-172720" lvl="1" marL="457200" rtl="0" algn="l">
              <a:spcBef>
                <a:spcPts val="0"/>
              </a:spcBef>
              <a:spcAft>
                <a:spcPts val="0"/>
              </a:spcAft>
              <a:buClr>
                <a:schemeClr val="dk1"/>
              </a:buClr>
              <a:buSzPts val="1600"/>
              <a:buFont typeface="Noto Sans Symbols"/>
              <a:buNone/>
            </a:pPr>
            <a:r>
              <a:t/>
            </a:r>
            <a:endParaRPr sz="1600"/>
          </a:p>
        </p:txBody>
      </p:sp>
      <p:sp>
        <p:nvSpPr>
          <p:cNvPr id="404" name="Google Shape;404;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4: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44: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Link: </a:t>
            </a:r>
            <a:r>
              <a:rPr b="1" lang="en-US" u="sng">
                <a:solidFill>
                  <a:schemeClr val="hlink"/>
                </a:solidFill>
                <a:hlinkClick r:id="rId2"/>
              </a:rPr>
              <a:t>https://www.brinknews.com/more-frequent-wildfires-could-drive-up-the-cost-of-insurance/</a:t>
            </a:r>
            <a:endParaRPr/>
          </a:p>
          <a:p>
            <a:pPr indent="0" lvl="0" marL="0" rtl="0" algn="l">
              <a:spcBef>
                <a:spcPts val="0"/>
              </a:spcBef>
              <a:spcAft>
                <a:spcPts val="0"/>
              </a:spcAft>
              <a:buNone/>
            </a:pPr>
            <a:r>
              <a:rPr b="1" lang="en-US" sz="1600">
                <a:solidFill>
                  <a:srgbClr val="FF0000"/>
                </a:solidFill>
              </a:rPr>
              <a:t>Delete answers below in Student Version.</a:t>
            </a:r>
            <a:endParaRPr sz="1600">
              <a:solidFill>
                <a:srgbClr val="FF0000"/>
              </a:solidFill>
            </a:endParaRPr>
          </a:p>
          <a:p>
            <a:pPr indent="-457200" lvl="1" marL="457200" rtl="0" algn="l">
              <a:spcBef>
                <a:spcPts val="500"/>
              </a:spcBef>
              <a:spcAft>
                <a:spcPts val="0"/>
              </a:spcAft>
              <a:buClr>
                <a:schemeClr val="dk1"/>
              </a:buClr>
              <a:buSzPts val="1600"/>
              <a:buFont typeface="Calibri"/>
              <a:buAutoNum type="arabicPeriod" startAt="5"/>
            </a:pPr>
            <a:r>
              <a:rPr i="1" lang="en-US" sz="1600"/>
              <a:t>Why does wildfire lend itself well to parametric treatment?</a:t>
            </a:r>
            <a:r>
              <a:rPr lang="en-US" sz="1600"/>
              <a:t> Because the hazard location largely determines the loss outcome.</a:t>
            </a:r>
            <a:endParaRPr/>
          </a:p>
          <a:p>
            <a:pPr indent="-457200" lvl="1" marL="457200" rtl="0" algn="l">
              <a:spcBef>
                <a:spcPts val="1100"/>
              </a:spcBef>
              <a:spcAft>
                <a:spcPts val="0"/>
              </a:spcAft>
              <a:buClr>
                <a:schemeClr val="dk1"/>
              </a:buClr>
              <a:buSzPts val="1600"/>
              <a:buFont typeface="Calibri"/>
              <a:buAutoNum type="arabicPeriod" startAt="5"/>
            </a:pPr>
            <a:r>
              <a:rPr i="1" lang="en-US" sz="1600"/>
              <a:t>Why have remote sensing approaches to provide information for parametric treatment advanced significantly over the last decades?</a:t>
            </a:r>
            <a:r>
              <a:rPr lang="en-US" sz="1600"/>
              <a:t>  Thanks to more numerous satellites and better instrumentation.</a:t>
            </a:r>
            <a:endParaRPr sz="1600"/>
          </a:p>
          <a:p>
            <a:pPr indent="-457200" lvl="1" marL="457200" rtl="0" algn="l">
              <a:spcBef>
                <a:spcPts val="1100"/>
              </a:spcBef>
              <a:spcAft>
                <a:spcPts val="0"/>
              </a:spcAft>
              <a:buClr>
                <a:schemeClr val="dk1"/>
              </a:buClr>
              <a:buSzPts val="1600"/>
              <a:buFont typeface="Calibri"/>
              <a:buAutoNum type="arabicPeriod" startAt="5"/>
            </a:pPr>
            <a:r>
              <a:rPr i="1" lang="en-US" sz="1600"/>
              <a:t>For wildfires, direct damages are often less concerning than what?</a:t>
            </a:r>
            <a:r>
              <a:rPr lang="en-US" sz="1600"/>
              <a:t> Financial damages incurred by the interruption of operations.</a:t>
            </a:r>
            <a:endParaRPr sz="1600"/>
          </a:p>
          <a:p>
            <a:pPr indent="-457200" lvl="1" marL="457200" rtl="0" algn="l">
              <a:spcBef>
                <a:spcPts val="1100"/>
              </a:spcBef>
              <a:spcAft>
                <a:spcPts val="0"/>
              </a:spcAft>
              <a:buClr>
                <a:schemeClr val="dk1"/>
              </a:buClr>
              <a:buSzPts val="1600"/>
              <a:buFont typeface="Calibri"/>
              <a:buAutoNum type="arabicPeriod" startAt="5"/>
            </a:pPr>
            <a:r>
              <a:rPr i="1" lang="en-US" sz="1600"/>
              <a:t>Compared to classical models, what do new models account for and what does this allow for? </a:t>
            </a:r>
            <a:r>
              <a:rPr lang="en-US" sz="1600"/>
              <a:t>New models account for burned areas with update cycles that are much more frequent. This allows for more accurate and dynamic pricing of parametric solutions. </a:t>
            </a:r>
            <a:endParaRPr sz="1600"/>
          </a:p>
          <a:p>
            <a:pPr indent="-381000" lvl="0" marL="457200" rtl="0" algn="l">
              <a:spcBef>
                <a:spcPts val="600"/>
              </a:spcBef>
              <a:spcAft>
                <a:spcPts val="0"/>
              </a:spcAft>
              <a:buClr>
                <a:schemeClr val="dk1"/>
              </a:buClr>
              <a:buSzPts val="1200"/>
              <a:buFont typeface="Calibri"/>
              <a:buNone/>
            </a:pPr>
            <a:r>
              <a:t/>
            </a:r>
            <a:endParaRPr/>
          </a:p>
          <a:p>
            <a:pPr indent="-266700" lvl="1" marL="342900" rtl="0" algn="l">
              <a:spcBef>
                <a:spcPts val="0"/>
              </a:spcBef>
              <a:spcAft>
                <a:spcPts val="0"/>
              </a:spcAft>
              <a:buClr>
                <a:schemeClr val="dk1"/>
              </a:buClr>
              <a:buSzPts val="1200"/>
              <a:buFont typeface="Calibri"/>
              <a:buNone/>
            </a:pPr>
            <a:r>
              <a:t/>
            </a:r>
            <a:endParaRPr/>
          </a:p>
          <a:p>
            <a:pPr indent="-266700" lvl="1" marL="342900" rtl="0" algn="l">
              <a:spcBef>
                <a:spcPts val="0"/>
              </a:spcBef>
              <a:spcAft>
                <a:spcPts val="0"/>
              </a:spcAft>
              <a:buClr>
                <a:schemeClr val="dk1"/>
              </a:buClr>
              <a:buSzPts val="1200"/>
              <a:buFont typeface="Calibri"/>
              <a:buNone/>
            </a:pPr>
            <a:r>
              <a:t/>
            </a:r>
            <a:endParaRPr/>
          </a:p>
        </p:txBody>
      </p:sp>
      <p:sp>
        <p:nvSpPr>
          <p:cNvPr id="412" name="Google Shape;412;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45: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45: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Link: </a:t>
            </a:r>
            <a:r>
              <a:rPr lang="en-US" u="sng">
                <a:solidFill>
                  <a:schemeClr val="hlink"/>
                </a:solidFill>
                <a:hlinkClick r:id="rId2"/>
              </a:rPr>
              <a:t>https://www.marshmclennan.com/content/dam/mmc-web/insights/publications/2023/april/GC%20FireCell%20Product%20Sheet.pdf</a:t>
            </a:r>
            <a:r>
              <a:rPr lang="en-US"/>
              <a:t> </a:t>
            </a:r>
            <a:endParaRPr sz="1600"/>
          </a:p>
          <a:p>
            <a:pPr indent="0" lvl="0" marL="0" rtl="0" algn="l">
              <a:spcBef>
                <a:spcPts val="0"/>
              </a:spcBef>
              <a:spcAft>
                <a:spcPts val="0"/>
              </a:spcAft>
              <a:buNone/>
            </a:pPr>
            <a:r>
              <a:rPr b="1" lang="en-US" sz="1600">
                <a:solidFill>
                  <a:srgbClr val="FF0000"/>
                </a:solidFill>
              </a:rPr>
              <a:t>Delete answers below in student version.</a:t>
            </a:r>
            <a:endParaRPr/>
          </a:p>
          <a:p>
            <a:pPr indent="-342900" lvl="0" marL="342900" rtl="0" algn="l">
              <a:spcBef>
                <a:spcPts val="0"/>
              </a:spcBef>
              <a:spcAft>
                <a:spcPts val="0"/>
              </a:spcAft>
              <a:buClr>
                <a:schemeClr val="dk1"/>
              </a:buClr>
              <a:buSzPts val="1600"/>
              <a:buFont typeface="Calibri"/>
              <a:buAutoNum type="arabicPeriod"/>
            </a:pPr>
            <a:r>
              <a:rPr i="1" lang="en-US" sz="1600"/>
              <a:t>What does Guy Carpenter (GC) FireCell provide, what is it based on, and what kind of model does it provide?</a:t>
            </a:r>
            <a:r>
              <a:rPr lang="en-US" sz="1600"/>
              <a:t> GC FireCell provides customized coverage based on wildfire information published in real time by NASA’s FIRMS1 using a high-resolution parametric model.</a:t>
            </a:r>
            <a:endParaRPr sz="1600"/>
          </a:p>
          <a:p>
            <a:pPr indent="-342900" lvl="0" marL="342900" rtl="0" algn="l">
              <a:spcBef>
                <a:spcPts val="0"/>
              </a:spcBef>
              <a:spcAft>
                <a:spcPts val="0"/>
              </a:spcAft>
              <a:buClr>
                <a:schemeClr val="dk1"/>
              </a:buClr>
              <a:buSzPts val="1600"/>
              <a:buFont typeface="Calibri"/>
              <a:buAutoNum type="arabicPeriod"/>
            </a:pPr>
            <a:r>
              <a:rPr i="1" lang="en-US" sz="1600"/>
              <a:t>What are the two steps that GC FireCell uses to determine payout related to wildfires? </a:t>
            </a:r>
            <a:endParaRPr sz="1600"/>
          </a:p>
          <a:p>
            <a:pPr indent="-342900" lvl="1" marL="800100" rtl="0" algn="l">
              <a:spcBef>
                <a:spcPts val="0"/>
              </a:spcBef>
              <a:spcAft>
                <a:spcPts val="0"/>
              </a:spcAft>
              <a:buClr>
                <a:schemeClr val="dk1"/>
              </a:buClr>
              <a:buSzPts val="1600"/>
              <a:buFont typeface="Noto Sans Symbols"/>
              <a:buChar char="▪"/>
            </a:pPr>
            <a:r>
              <a:rPr lang="en-US" sz="1600"/>
              <a:t>Guy Carpenter, or the agreed calculation agent, extracts the physical event parameters from the reporting agency in accordance with the GC FireCell contract.</a:t>
            </a:r>
            <a:endParaRPr sz="1600"/>
          </a:p>
          <a:p>
            <a:pPr indent="-342900" lvl="1" marL="800100" rtl="0" algn="l">
              <a:spcBef>
                <a:spcPts val="0"/>
              </a:spcBef>
              <a:spcAft>
                <a:spcPts val="0"/>
              </a:spcAft>
              <a:buClr>
                <a:schemeClr val="dk1"/>
              </a:buClr>
              <a:buSzPts val="1600"/>
              <a:buFont typeface="Noto Sans Symbols"/>
              <a:buChar char="▪"/>
            </a:pPr>
            <a:r>
              <a:rPr lang="en-US" sz="1600"/>
              <a:t>Using the latitude and longitude of the event’s reported fire observations, we determine whether one or more virtual stations covered in the transaction have been affected. We calculate the payout by adding the limits assigned to the affected virtual stations.</a:t>
            </a:r>
            <a:endParaRPr sz="1600"/>
          </a:p>
          <a:p>
            <a:pPr indent="-342900" lvl="0" marL="342900" rtl="0" algn="l">
              <a:spcBef>
                <a:spcPts val="0"/>
              </a:spcBef>
              <a:spcAft>
                <a:spcPts val="0"/>
              </a:spcAft>
              <a:buClr>
                <a:schemeClr val="dk1"/>
              </a:buClr>
              <a:buSzPts val="1600"/>
              <a:buFont typeface="Calibri"/>
              <a:buAutoNum type="arabicPeriod"/>
            </a:pPr>
            <a:r>
              <a:rPr i="1" lang="en-US" sz="1600"/>
              <a:t>GC Firecell uses a grid with a resolution of about how many meters to represent exposures with a set of what?</a:t>
            </a:r>
            <a:r>
              <a:rPr lang="en-US" sz="1600"/>
              <a:t> Resolution of about 100 meters to represent exposures with a set of “virtual stations”.</a:t>
            </a:r>
            <a:endParaRPr sz="1600"/>
          </a:p>
          <a:p>
            <a:pPr indent="-342900" lvl="0" marL="342900" rtl="0" algn="l">
              <a:spcBef>
                <a:spcPts val="0"/>
              </a:spcBef>
              <a:spcAft>
                <a:spcPts val="0"/>
              </a:spcAft>
              <a:buClr>
                <a:schemeClr val="dk1"/>
              </a:buClr>
              <a:buSzPts val="1600"/>
              <a:buFont typeface="Calibri"/>
              <a:buAutoNum type="arabicPeriod"/>
            </a:pPr>
            <a:r>
              <a:rPr i="1" lang="en-US" sz="1600"/>
              <a:t>When are FIRMS satellite wildfire observations approximately available? </a:t>
            </a:r>
            <a:r>
              <a:rPr lang="en-US" sz="1600"/>
              <a:t>Within approximately 3 hours of data acquisition.</a:t>
            </a:r>
            <a:endParaRPr sz="1600"/>
          </a:p>
          <a:p>
            <a:pPr indent="-241300" lvl="0" marL="342900" rtl="0" algn="l">
              <a:lnSpc>
                <a:spcPct val="0"/>
              </a:lnSpc>
              <a:spcBef>
                <a:spcPts val="1000"/>
              </a:spcBef>
              <a:spcAft>
                <a:spcPts val="0"/>
              </a:spcAft>
              <a:buClr>
                <a:schemeClr val="dk1"/>
              </a:buClr>
              <a:buSzPts val="1600"/>
              <a:buFont typeface="Calibri"/>
              <a:buNone/>
            </a:pPr>
            <a:r>
              <a:t/>
            </a:r>
            <a:endParaRPr sz="1600"/>
          </a:p>
          <a:p>
            <a:pPr indent="-274320" lvl="0" marL="274320" rtl="0" algn="l">
              <a:lnSpc>
                <a:spcPct val="0"/>
              </a:lnSpc>
              <a:spcBef>
                <a:spcPts val="0"/>
              </a:spcBef>
              <a:spcAft>
                <a:spcPts val="0"/>
              </a:spcAft>
              <a:buNone/>
            </a:pPr>
            <a:r>
              <a:t/>
            </a:r>
            <a:endParaRPr sz="1600"/>
          </a:p>
          <a:p>
            <a:pPr indent="-198120" lvl="0" marL="274320" rtl="0" algn="l">
              <a:lnSpc>
                <a:spcPct val="0"/>
              </a:lnSpc>
              <a:spcBef>
                <a:spcPts val="0"/>
              </a:spcBef>
              <a:spcAft>
                <a:spcPts val="0"/>
              </a:spcAft>
              <a:buClr>
                <a:schemeClr val="dk1"/>
              </a:buClr>
              <a:buSzPts val="1200"/>
              <a:buFont typeface="Calibri"/>
              <a:buNone/>
            </a:pPr>
            <a:r>
              <a:t/>
            </a:r>
            <a:endParaRPr/>
          </a:p>
        </p:txBody>
      </p:sp>
      <p:sp>
        <p:nvSpPr>
          <p:cNvPr id="420" name="Google Shape;42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6: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46: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81279" lvl="0" marL="182880" rtl="0" algn="l">
              <a:spcBef>
                <a:spcPts val="0"/>
              </a:spcBef>
              <a:spcAft>
                <a:spcPts val="0"/>
              </a:spcAft>
              <a:buClr>
                <a:schemeClr val="dk1"/>
              </a:buClr>
              <a:buSzPts val="1600"/>
              <a:buFont typeface="Calibri"/>
              <a:buNone/>
            </a:pPr>
            <a:r>
              <a:t/>
            </a:r>
            <a:endParaRPr sz="1600"/>
          </a:p>
          <a:p>
            <a:pPr indent="-172720" lvl="0" marL="274320" rtl="0" algn="l">
              <a:spcBef>
                <a:spcPts val="0"/>
              </a:spcBef>
              <a:spcAft>
                <a:spcPts val="0"/>
              </a:spcAft>
              <a:buClr>
                <a:schemeClr val="dk1"/>
              </a:buClr>
              <a:buSzPts val="1600"/>
              <a:buFont typeface="Calibri"/>
              <a:buNone/>
            </a:pPr>
            <a:r>
              <a:t/>
            </a:r>
            <a:endParaRPr sz="1600"/>
          </a:p>
          <a:p>
            <a:pPr indent="-172720" lvl="1" marL="457200" rtl="0" algn="l">
              <a:spcBef>
                <a:spcPts val="0"/>
              </a:spcBef>
              <a:spcAft>
                <a:spcPts val="0"/>
              </a:spcAft>
              <a:buClr>
                <a:schemeClr val="dk1"/>
              </a:buClr>
              <a:buSzPts val="1600"/>
              <a:buFont typeface="Noto Sans Symbols"/>
              <a:buNone/>
            </a:pPr>
            <a:r>
              <a:t/>
            </a:r>
            <a:endParaRPr sz="1600"/>
          </a:p>
        </p:txBody>
      </p:sp>
      <p:sp>
        <p:nvSpPr>
          <p:cNvPr id="429" name="Google Shape;429;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0" name="Google Shape;430;p46:notes"/>
          <p:cNvSpPr txBox="1"/>
          <p:nvPr/>
        </p:nvSpPr>
        <p:spPr>
          <a:xfrm>
            <a:off x="-1586" y="3803794"/>
            <a:ext cx="6857999" cy="5237018"/>
          </a:xfrm>
          <a:prstGeom prst="rect">
            <a:avLst/>
          </a:prstGeom>
          <a:noFill/>
          <a:ln>
            <a:noFill/>
          </a:ln>
        </p:spPr>
        <p:txBody>
          <a:bodyPr anchorCtr="0" anchor="t" bIns="45700" lIns="91425" spcFirstLastPara="1" rIns="91425" wrap="square" tIns="45700">
            <a:noAutofit/>
          </a:bodyPr>
          <a:lstStyle/>
          <a:p>
            <a:pPr indent="-172720" lvl="1" marL="457200" marR="0" rtl="0" algn="l">
              <a:spcBef>
                <a:spcPts val="0"/>
              </a:spcBef>
              <a:spcAft>
                <a:spcPts val="0"/>
              </a:spcAft>
              <a:buClr>
                <a:schemeClr val="dk1"/>
              </a:buClr>
              <a:buSzPts val="1600"/>
              <a:buFont typeface="Noto Sans Symbols"/>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7: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47:notes"/>
          <p:cNvSpPr txBox="1"/>
          <p:nvPr>
            <p:ph idx="1" type="body"/>
          </p:nvPr>
        </p:nvSpPr>
        <p:spPr>
          <a:xfrm>
            <a:off x="0" y="3824288"/>
            <a:ext cx="6858000" cy="531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t>Link: </a:t>
            </a:r>
            <a:r>
              <a:rPr lang="en-US" u="sng">
                <a:solidFill>
                  <a:schemeClr val="hlink"/>
                </a:solidFill>
                <a:hlinkClick r:id="rId2"/>
              </a:rPr>
              <a:t>https://www.businesswire.com/news/home/20220607005115/en/Cloud-to-Street%E2%80%99s-Groundbreaking-Flood-Mapping-Technology-Enables-the-World%E2%80%99s-First-At-Scale-Parametric-Flood-Insurance-Product-Rolls-Out-In-Colombia</a:t>
            </a:r>
            <a:r>
              <a:rPr lang="en-US"/>
              <a:t> </a:t>
            </a:r>
            <a:endParaRPr sz="1600"/>
          </a:p>
          <a:p>
            <a:pPr indent="0" lvl="0" marL="0" rtl="0" algn="l">
              <a:spcBef>
                <a:spcPts val="0"/>
              </a:spcBef>
              <a:spcAft>
                <a:spcPts val="0"/>
              </a:spcAft>
              <a:buNone/>
            </a:pPr>
            <a:r>
              <a:rPr b="1" lang="en-US" sz="1600">
                <a:solidFill>
                  <a:srgbClr val="FF0000"/>
                </a:solidFill>
              </a:rPr>
              <a:t>Delete answers below in student version.</a:t>
            </a:r>
            <a:endParaRPr/>
          </a:p>
          <a:p>
            <a:pPr indent="-342900" lvl="0" marL="342900" rtl="0" algn="l">
              <a:spcBef>
                <a:spcPts val="0"/>
              </a:spcBef>
              <a:spcAft>
                <a:spcPts val="0"/>
              </a:spcAft>
              <a:buClr>
                <a:schemeClr val="dk1"/>
              </a:buClr>
              <a:buSzPts val="1600"/>
              <a:buFont typeface="Calibri"/>
              <a:buAutoNum type="arabicPeriod"/>
            </a:pPr>
            <a:r>
              <a:rPr i="1" lang="en-US" sz="1600"/>
              <a:t>What enabled the world’s first at-scale parametric flood insurance product?</a:t>
            </a:r>
            <a:r>
              <a:rPr lang="en-US" sz="1600"/>
              <a:t> Cloud to Street’s groundbreaking flood mapping technology.</a:t>
            </a:r>
            <a:endParaRPr sz="1600"/>
          </a:p>
          <a:p>
            <a:pPr indent="-342900" lvl="0" marL="342900" rtl="0" algn="l">
              <a:spcBef>
                <a:spcPts val="0"/>
              </a:spcBef>
              <a:spcAft>
                <a:spcPts val="0"/>
              </a:spcAft>
              <a:buClr>
                <a:schemeClr val="dk1"/>
              </a:buClr>
              <a:buSzPts val="1600"/>
              <a:buFont typeface="Calibri"/>
              <a:buAutoNum type="arabicPeriod"/>
            </a:pPr>
            <a:r>
              <a:rPr i="1" lang="en-US" sz="1600"/>
              <a:t>What is Cloud to Street (C2S) and what does it provide?</a:t>
            </a:r>
            <a:r>
              <a:rPr lang="en-US" sz="1600"/>
              <a:t> C2S is a climate adaptation technology company that provides precise, near real-time data and analysis on flooding and flood risk.</a:t>
            </a:r>
            <a:endParaRPr sz="1600"/>
          </a:p>
          <a:p>
            <a:pPr indent="-342900" lvl="0" marL="342900" rtl="0" algn="l">
              <a:spcBef>
                <a:spcPts val="0"/>
              </a:spcBef>
              <a:spcAft>
                <a:spcPts val="0"/>
              </a:spcAft>
              <a:buClr>
                <a:schemeClr val="dk1"/>
              </a:buClr>
              <a:buSzPts val="1600"/>
              <a:buFont typeface="Calibri"/>
              <a:buAutoNum type="arabicPeriod"/>
            </a:pPr>
            <a:r>
              <a:rPr i="1" lang="en-US" sz="1600"/>
              <a:t>What is C2S powered by, who does its technology provide better data to, and what does that inform better decisions for? </a:t>
            </a:r>
            <a:r>
              <a:rPr lang="en-US" sz="1600"/>
              <a:t>Powered by 15 satellites, machine learning, and on-the-ground data, C2S’s technology provides better data to insurance companies and governments to inform better flood preparedness and recovery decisions.</a:t>
            </a:r>
            <a:endParaRPr sz="1600"/>
          </a:p>
          <a:p>
            <a:pPr indent="-342900" lvl="0" marL="342900" rtl="0" algn="l">
              <a:spcBef>
                <a:spcPts val="0"/>
              </a:spcBef>
              <a:spcAft>
                <a:spcPts val="0"/>
              </a:spcAft>
              <a:buClr>
                <a:schemeClr val="dk1"/>
              </a:buClr>
              <a:buSzPts val="1600"/>
              <a:buFont typeface="Calibri"/>
              <a:buAutoNum type="arabicPeriod"/>
            </a:pPr>
            <a:r>
              <a:rPr i="1" lang="en-US" sz="1600"/>
              <a:t>What does C2S have a unique combination of and what can this produce and provide?</a:t>
            </a:r>
            <a:r>
              <a:rPr lang="en-US" sz="1600"/>
              <a:t> C2S has a unique combination of satellite imagery, historical data, and modeling and can produce precise predictions of flood locations and severity to provide life-changing insurance products for the previously-uninsured as well as near-real-time measurements of flooding events to inform parametric policy payouts.</a:t>
            </a:r>
            <a:endParaRPr sz="1600"/>
          </a:p>
          <a:p>
            <a:pPr indent="-172720" lvl="0" marL="274320" rtl="0" algn="l">
              <a:spcBef>
                <a:spcPts val="0"/>
              </a:spcBef>
              <a:spcAft>
                <a:spcPts val="0"/>
              </a:spcAft>
              <a:buClr>
                <a:schemeClr val="dk1"/>
              </a:buClr>
              <a:buSzPts val="1600"/>
              <a:buFont typeface="Calibri"/>
              <a:buNone/>
            </a:pPr>
            <a:r>
              <a:t/>
            </a:r>
            <a:endParaRPr sz="1600"/>
          </a:p>
          <a:p>
            <a:pPr indent="-172720" lvl="1" marL="457200" rtl="0" algn="l">
              <a:spcBef>
                <a:spcPts val="0"/>
              </a:spcBef>
              <a:spcAft>
                <a:spcPts val="0"/>
              </a:spcAft>
              <a:buClr>
                <a:schemeClr val="dk1"/>
              </a:buClr>
              <a:buSzPts val="1600"/>
              <a:buFont typeface="Noto Sans Symbols"/>
              <a:buNone/>
            </a:pPr>
            <a:r>
              <a:t/>
            </a:r>
            <a:endParaRPr sz="1600"/>
          </a:p>
        </p:txBody>
      </p:sp>
      <p:sp>
        <p:nvSpPr>
          <p:cNvPr id="438" name="Google Shape;438;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8: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48:notes"/>
          <p:cNvSpPr txBox="1"/>
          <p:nvPr>
            <p:ph idx="1" type="body"/>
          </p:nvPr>
        </p:nvSpPr>
        <p:spPr>
          <a:xfrm>
            <a:off x="0" y="3824288"/>
            <a:ext cx="6858000" cy="531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Link: </a:t>
            </a:r>
            <a:r>
              <a:rPr lang="en-US" u="sng">
                <a:solidFill>
                  <a:schemeClr val="hlink"/>
                </a:solidFill>
                <a:hlinkClick r:id="rId2"/>
              </a:rPr>
              <a:t>https://www.businesswire.com/news/home/20220607005115/en/Cloud-to-Street%E2%80%99s-Groundbreaking-Flood-Mapping-Technology-Enables-the-World%E2%80%99s-First-At-Scale-Parametric-Flood-Insurance-Product-Rolls-Out-In-Colombia</a:t>
            </a:r>
            <a:r>
              <a:rPr lang="en-US"/>
              <a:t> </a:t>
            </a:r>
            <a:endParaRPr/>
          </a:p>
          <a:p>
            <a:pPr indent="0" lvl="0" marL="0" rtl="0" algn="l">
              <a:lnSpc>
                <a:spcPct val="107000"/>
              </a:lnSpc>
              <a:spcBef>
                <a:spcPts val="0"/>
              </a:spcBef>
              <a:spcAft>
                <a:spcPts val="0"/>
              </a:spcAft>
              <a:buNone/>
            </a:pPr>
            <a:r>
              <a:rPr b="1" lang="en-US" sz="1600">
                <a:solidFill>
                  <a:srgbClr val="FF0000"/>
                </a:solidFill>
              </a:rPr>
              <a:t>Delete answers below in student version.</a:t>
            </a:r>
            <a:endParaRPr/>
          </a:p>
          <a:p>
            <a:pPr indent="-342900" lvl="0" marL="342900" marR="0" rtl="0" algn="l">
              <a:spcBef>
                <a:spcPts val="0"/>
              </a:spcBef>
              <a:spcAft>
                <a:spcPts val="0"/>
              </a:spcAft>
              <a:buClr>
                <a:schemeClr val="dk1"/>
              </a:buClr>
              <a:buSzPts val="1580"/>
              <a:buFont typeface="Calibri"/>
              <a:buAutoNum type="arabicPeriod" startAt="5"/>
            </a:pPr>
            <a:r>
              <a:rPr i="1" lang="en-US" sz="1580"/>
              <a:t>What does Raincoat develop, in collaboration with who, and what is Raincoat’s aim?</a:t>
            </a:r>
            <a:r>
              <a:rPr lang="en-US" sz="1580"/>
              <a:t> Raincoat develops highly-scalable embedded climate insurance products in collaboration with insurers, financial institutions, and governments. Raincoat aims to democratize financial resilience in the face of natural disaster.</a:t>
            </a:r>
            <a:endParaRPr sz="1580"/>
          </a:p>
          <a:p>
            <a:pPr indent="-342900" lvl="0" marL="342900" rtl="0" algn="l">
              <a:spcBef>
                <a:spcPts val="0"/>
              </a:spcBef>
              <a:spcAft>
                <a:spcPts val="0"/>
              </a:spcAft>
              <a:buClr>
                <a:schemeClr val="dk1"/>
              </a:buClr>
              <a:buSzPts val="1580"/>
              <a:buFont typeface="Calibri"/>
              <a:buAutoNum type="arabicPeriod" startAt="5"/>
            </a:pPr>
            <a:r>
              <a:rPr i="1" lang="en-US" sz="1580"/>
              <a:t>What do parametric insurance policies insure a policyholder against, by paying what, instead of what?</a:t>
            </a:r>
            <a:r>
              <a:rPr lang="en-US" sz="1580"/>
              <a:t>  Parametric insurance policies insure a policyholder against the occurrence of a specific event by paying a set amount based on the magnitude of the event instead of the physical damages incurred.</a:t>
            </a:r>
            <a:endParaRPr sz="1580"/>
          </a:p>
          <a:p>
            <a:pPr indent="-342900" lvl="0" marL="342900" marR="0" rtl="0" algn="l">
              <a:spcBef>
                <a:spcPts val="0"/>
              </a:spcBef>
              <a:spcAft>
                <a:spcPts val="0"/>
              </a:spcAft>
              <a:buClr>
                <a:schemeClr val="dk1"/>
              </a:buClr>
              <a:buSzPts val="1580"/>
              <a:buFont typeface="Calibri"/>
              <a:buAutoNum type="arabicPeriod" startAt="5"/>
            </a:pPr>
            <a:r>
              <a:rPr i="1" lang="en-US" sz="1580"/>
              <a:t>Under the program in Colombia, what will insured farmers receive and what is it based on?</a:t>
            </a:r>
            <a:r>
              <a:rPr lang="en-US" sz="1580"/>
              <a:t> Insured farmers will receive loan relief based on the magnitude of floods that hinder their abilities to grow their crops and bring them to market.</a:t>
            </a:r>
            <a:endParaRPr sz="1580"/>
          </a:p>
          <a:p>
            <a:pPr indent="-342900" lvl="0" marL="342900" marR="0" rtl="0" algn="l">
              <a:spcBef>
                <a:spcPts val="0"/>
              </a:spcBef>
              <a:spcAft>
                <a:spcPts val="0"/>
              </a:spcAft>
              <a:buClr>
                <a:schemeClr val="dk1"/>
              </a:buClr>
              <a:buSzPts val="1580"/>
              <a:buFont typeface="Calibri"/>
              <a:buAutoNum type="arabicPeriod" startAt="5"/>
            </a:pPr>
            <a:r>
              <a:rPr i="1" lang="en-US" sz="1580"/>
              <a:t>What does this parametric insurance allow to be covered and what is this largely due to?</a:t>
            </a:r>
            <a:r>
              <a:rPr lang="en-US" sz="1580"/>
              <a:t> Allows for previously uninsurable risk to be covered, and frictionless claims payments, largely due to the fact that they do not require physical inspection of damages by an adjuster to trigger a payout.</a:t>
            </a:r>
            <a:endParaRPr sz="1580"/>
          </a:p>
          <a:p>
            <a:pPr indent="-81279" lvl="0" marL="182880" rtl="0" algn="l">
              <a:spcBef>
                <a:spcPts val="0"/>
              </a:spcBef>
              <a:spcAft>
                <a:spcPts val="0"/>
              </a:spcAft>
              <a:buClr>
                <a:schemeClr val="dk1"/>
              </a:buClr>
              <a:buSzPts val="1600"/>
              <a:buFont typeface="Calibri"/>
              <a:buNone/>
            </a:pPr>
            <a:r>
              <a:t/>
            </a:r>
            <a:endParaRPr sz="1600"/>
          </a:p>
          <a:p>
            <a:pPr indent="-172720" lvl="0" marL="274320" rtl="0" algn="l">
              <a:spcBef>
                <a:spcPts val="0"/>
              </a:spcBef>
              <a:spcAft>
                <a:spcPts val="0"/>
              </a:spcAft>
              <a:buClr>
                <a:schemeClr val="dk1"/>
              </a:buClr>
              <a:buSzPts val="1600"/>
              <a:buFont typeface="Calibri"/>
              <a:buNone/>
            </a:pPr>
            <a:r>
              <a:t/>
            </a:r>
            <a:endParaRPr sz="1600"/>
          </a:p>
          <a:p>
            <a:pPr indent="-172720" lvl="1" marL="457200" rtl="0" algn="l">
              <a:spcBef>
                <a:spcPts val="0"/>
              </a:spcBef>
              <a:spcAft>
                <a:spcPts val="0"/>
              </a:spcAft>
              <a:buClr>
                <a:schemeClr val="dk1"/>
              </a:buClr>
              <a:buSzPts val="1600"/>
              <a:buFont typeface="Noto Sans Symbols"/>
              <a:buNone/>
            </a:pPr>
            <a:r>
              <a:t/>
            </a:r>
            <a:endParaRPr sz="1600"/>
          </a:p>
        </p:txBody>
      </p:sp>
      <p:sp>
        <p:nvSpPr>
          <p:cNvPr id="446" name="Google Shape;446;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7" name="Google Shape;447;p48:notes"/>
          <p:cNvSpPr txBox="1"/>
          <p:nvPr/>
        </p:nvSpPr>
        <p:spPr>
          <a:xfrm>
            <a:off x="0" y="3906982"/>
            <a:ext cx="6856413" cy="5237018"/>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9: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49: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Link: </a:t>
            </a:r>
            <a:r>
              <a:rPr lang="en-US" u="sng">
                <a:solidFill>
                  <a:schemeClr val="hlink"/>
                </a:solidFill>
                <a:hlinkClick r:id="rId2"/>
              </a:rPr>
              <a:t>https://www.businesswire.com/news/home/20220607005115/en/Cloud-to-Street%E2%80%99s-Groundbreaking-Flood-Mapping-Technology-Enables-the-World%E2%80%99s-First-At-Scale-Parametric-Flood-Insurance-Product-Rolls-Out-In-Colombia</a:t>
            </a:r>
            <a:r>
              <a:rPr lang="en-US"/>
              <a:t> </a:t>
            </a:r>
            <a:endParaRPr/>
          </a:p>
          <a:p>
            <a:pPr indent="0" lvl="0" marL="0" rtl="0" algn="l">
              <a:lnSpc>
                <a:spcPct val="107000"/>
              </a:lnSpc>
              <a:spcBef>
                <a:spcPts val="0"/>
              </a:spcBef>
              <a:spcAft>
                <a:spcPts val="0"/>
              </a:spcAft>
              <a:buNone/>
            </a:pPr>
            <a:r>
              <a:rPr b="1" lang="en-US" sz="1600">
                <a:solidFill>
                  <a:srgbClr val="FF0000"/>
                </a:solidFill>
              </a:rPr>
              <a:t>Delete answers below in student version.</a:t>
            </a:r>
            <a:endParaRPr b="1" sz="1600">
              <a:solidFill>
                <a:srgbClr val="FF0000"/>
              </a:solidFill>
            </a:endParaRPr>
          </a:p>
          <a:p>
            <a:pPr indent="-342900" lvl="0" marL="342900" rtl="0" algn="l">
              <a:spcBef>
                <a:spcPts val="0"/>
              </a:spcBef>
              <a:spcAft>
                <a:spcPts val="0"/>
              </a:spcAft>
              <a:buClr>
                <a:schemeClr val="dk1"/>
              </a:buClr>
              <a:buSzPts val="1600"/>
              <a:buFont typeface="Calibri"/>
              <a:buAutoNum type="arabicPeriod" startAt="9"/>
            </a:pPr>
            <a:r>
              <a:rPr i="1" lang="en-US" sz="1600"/>
              <a:t>As a country-wide parametric flood program, what will farmers in even the most remote parts of Colombia now receive?</a:t>
            </a:r>
            <a:r>
              <a:rPr lang="en-US" sz="1600"/>
              <a:t> Will receive immediate financial relief following a flood disaster. </a:t>
            </a:r>
            <a:endParaRPr sz="1600"/>
          </a:p>
          <a:p>
            <a:pPr indent="-342900" lvl="0" marL="342900" rtl="0" algn="l">
              <a:spcBef>
                <a:spcPts val="0"/>
              </a:spcBef>
              <a:spcAft>
                <a:spcPts val="0"/>
              </a:spcAft>
              <a:buClr>
                <a:schemeClr val="dk1"/>
              </a:buClr>
              <a:buSzPts val="1600"/>
              <a:buFont typeface="Calibri"/>
              <a:buAutoNum type="arabicPeriod" startAt="9"/>
            </a:pPr>
            <a:r>
              <a:rPr i="1" lang="en-US" sz="1600"/>
              <a:t>What flood data streams does C2S include, what is applied to these data streams, and what does it deliver?</a:t>
            </a:r>
            <a:r>
              <a:rPr lang="en-US" sz="1600"/>
              <a:t> Include several flood data streams (optical and radar satellites, historical flood maps, and on-the-ground intelligence) and machine learning is applied to deliver vital and actionable intelligence about the extent and impact of ongoing flood events.</a:t>
            </a:r>
            <a:endParaRPr sz="1600"/>
          </a:p>
          <a:p>
            <a:pPr indent="-342900" lvl="0" marL="342900" rtl="0" algn="l">
              <a:spcBef>
                <a:spcPts val="0"/>
              </a:spcBef>
              <a:spcAft>
                <a:spcPts val="0"/>
              </a:spcAft>
              <a:buClr>
                <a:schemeClr val="dk1"/>
              </a:buClr>
              <a:buSzPts val="1600"/>
              <a:buFont typeface="Calibri"/>
              <a:buAutoNum type="arabicPeriod" startAt="9"/>
            </a:pPr>
            <a:r>
              <a:rPr i="1" lang="en-US" sz="1600"/>
              <a:t>What does C2S provide insurers and disaster risk holders with and what does this allow to be done?</a:t>
            </a:r>
            <a:r>
              <a:rPr lang="en-US" sz="1600"/>
              <a:t>  C2S provides previously inaccessible data to insure new markets, respond to emergencies, and plan for future flood risk.</a:t>
            </a:r>
            <a:endParaRPr sz="1600"/>
          </a:p>
          <a:p>
            <a:pPr indent="-342900" lvl="0" marL="342900" rtl="0" algn="l">
              <a:spcBef>
                <a:spcPts val="0"/>
              </a:spcBef>
              <a:spcAft>
                <a:spcPts val="0"/>
              </a:spcAft>
              <a:buClr>
                <a:schemeClr val="dk1"/>
              </a:buClr>
              <a:buSzPts val="1600"/>
              <a:buFont typeface="Calibri"/>
              <a:buAutoNum type="arabicPeriod" startAt="9"/>
            </a:pPr>
            <a:r>
              <a:rPr i="1" lang="en-US" sz="1600"/>
              <a:t>For the Colombian farmer’s program, what has C2S’s data enabled partners to do?</a:t>
            </a:r>
            <a:r>
              <a:rPr lang="en-US" sz="1600"/>
              <a:t>  Set the specific parameters for flood risk that made the creation of fair, comprehensive parametric policies possible.</a:t>
            </a:r>
            <a:endParaRPr sz="1600"/>
          </a:p>
          <a:p>
            <a:pPr indent="-342900" lvl="0" marL="342900" rtl="0" algn="l">
              <a:spcBef>
                <a:spcPts val="0"/>
              </a:spcBef>
              <a:spcAft>
                <a:spcPts val="0"/>
              </a:spcAft>
              <a:buClr>
                <a:schemeClr val="dk1"/>
              </a:buClr>
              <a:buSzPts val="1600"/>
              <a:buFont typeface="Calibri"/>
              <a:buAutoNum type="arabicPeriod" startAt="9"/>
            </a:pPr>
            <a:r>
              <a:rPr i="1" lang="en-US" sz="1600"/>
              <a:t>Using the data from C2S, Raincoat was able to provide a product and platform that allows what?</a:t>
            </a:r>
            <a:r>
              <a:rPr lang="en-US" sz="1600"/>
              <a:t> Payouts to insured farmers within days of a disaster, without them having to file a claim. </a:t>
            </a:r>
            <a:endParaRPr sz="1600"/>
          </a:p>
          <a:p>
            <a:pPr indent="-266700" lvl="0" marL="342900" rtl="0" algn="l">
              <a:lnSpc>
                <a:spcPct val="107000"/>
              </a:lnSpc>
              <a:spcBef>
                <a:spcPts val="0"/>
              </a:spcBef>
              <a:spcAft>
                <a:spcPts val="0"/>
              </a:spcAft>
              <a:buClr>
                <a:schemeClr val="dk1"/>
              </a:buClr>
              <a:buSzPts val="1200"/>
              <a:buFont typeface="Calibri"/>
              <a:buNone/>
            </a:pPr>
            <a:r>
              <a:t/>
            </a:r>
            <a:endParaRPr b="1"/>
          </a:p>
        </p:txBody>
      </p:sp>
      <p:sp>
        <p:nvSpPr>
          <p:cNvPr id="455" name="Google Shape;455;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157163" y="179388"/>
            <a:ext cx="6567487" cy="36941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5:notes"/>
          <p:cNvSpPr txBox="1"/>
          <p:nvPr>
            <p:ph idx="1" type="body"/>
          </p:nvPr>
        </p:nvSpPr>
        <p:spPr>
          <a:xfrm>
            <a:off x="0" y="4400550"/>
            <a:ext cx="68580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Calibri"/>
                <a:ea typeface="Calibri"/>
                <a:cs typeface="Calibri"/>
                <a:sym typeface="Calibri"/>
              </a:rPr>
              <a:t>Traditionally, risk was viewed only as hazard. meaning a negative view, for organizations and individuals. More recently, risk taking is also viewed as an opportunity, and as essential for growth. In other words, the goal of risk managers should be to reduce threats and take advantage of opportunities.</a:t>
            </a:r>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 </a:t>
            </a:r>
            <a:endParaRPr/>
          </a:p>
        </p:txBody>
      </p:sp>
      <p:sp>
        <p:nvSpPr>
          <p:cNvPr id="92" name="Google Shape;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50: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50: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81279" lvl="0" marL="182880" rtl="0" algn="l">
              <a:spcBef>
                <a:spcPts val="0"/>
              </a:spcBef>
              <a:spcAft>
                <a:spcPts val="0"/>
              </a:spcAft>
              <a:buClr>
                <a:schemeClr val="dk1"/>
              </a:buClr>
              <a:buSzPts val="1600"/>
              <a:buFont typeface="Calibri"/>
              <a:buNone/>
            </a:pPr>
            <a:r>
              <a:t/>
            </a:r>
            <a:endParaRPr sz="1600"/>
          </a:p>
          <a:p>
            <a:pPr indent="0" lvl="0" marL="0" rtl="0" algn="l">
              <a:spcBef>
                <a:spcPts val="0"/>
              </a:spcBef>
              <a:spcAft>
                <a:spcPts val="0"/>
              </a:spcAft>
              <a:buNone/>
            </a:pPr>
            <a:r>
              <a:t/>
            </a:r>
            <a:endParaRPr sz="1600"/>
          </a:p>
          <a:p>
            <a:pPr indent="-172720" lvl="1" marL="457200" rtl="0" algn="l">
              <a:spcBef>
                <a:spcPts val="0"/>
              </a:spcBef>
              <a:spcAft>
                <a:spcPts val="0"/>
              </a:spcAft>
              <a:buClr>
                <a:schemeClr val="dk1"/>
              </a:buClr>
              <a:buSzPts val="1600"/>
              <a:buFont typeface="Noto Sans Symbols"/>
              <a:buNone/>
            </a:pPr>
            <a:r>
              <a:t/>
            </a:r>
            <a:endParaRPr sz="1600"/>
          </a:p>
        </p:txBody>
      </p:sp>
      <p:sp>
        <p:nvSpPr>
          <p:cNvPr id="463" name="Google Shape;46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4" name="Google Shape;464;p50:notes"/>
          <p:cNvSpPr txBox="1"/>
          <p:nvPr/>
        </p:nvSpPr>
        <p:spPr>
          <a:xfrm>
            <a:off x="-1586" y="3803794"/>
            <a:ext cx="6857999" cy="5237018"/>
          </a:xfrm>
          <a:prstGeom prst="rect">
            <a:avLst/>
          </a:prstGeom>
          <a:noFill/>
          <a:ln>
            <a:noFill/>
          </a:ln>
        </p:spPr>
        <p:txBody>
          <a:bodyPr anchorCtr="0" anchor="t" bIns="45700" lIns="91425" spcFirstLastPara="1" rIns="91425" wrap="square" tIns="45700">
            <a:noAutofit/>
          </a:bodyPr>
          <a:lstStyle/>
          <a:p>
            <a:pPr indent="-172720" lvl="1" marL="457200" marR="0" rtl="0" algn="l">
              <a:spcBef>
                <a:spcPts val="0"/>
              </a:spcBef>
              <a:spcAft>
                <a:spcPts val="0"/>
              </a:spcAft>
              <a:buClr>
                <a:schemeClr val="dk1"/>
              </a:buClr>
              <a:buSzPts val="1600"/>
              <a:buFont typeface="Noto Sans Symbols"/>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51: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72" name="Google Shape;472;p51:notes"/>
          <p:cNvSpPr txBox="1"/>
          <p:nvPr/>
        </p:nvSpPr>
        <p:spPr>
          <a:xfrm>
            <a:off x="0" y="3824288"/>
            <a:ext cx="6831012" cy="531971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0" i="0" lang="en-US" sz="1600" u="none" cap="none" strike="noStrike">
                <a:solidFill>
                  <a:schemeClr val="dk1"/>
                </a:solidFill>
                <a:latin typeface="Calibri"/>
                <a:ea typeface="Calibri"/>
                <a:cs typeface="Calibri"/>
                <a:sym typeface="Calibri"/>
              </a:rPr>
              <a:t>Link: </a:t>
            </a:r>
            <a:r>
              <a:rPr b="0" i="0" lang="en-US" sz="16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https://netdiligence.com/blog/2021/01/parametric-insurance/</a:t>
            </a: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None/>
            </a:pPr>
            <a:r>
              <a:rPr b="1" i="0" lang="en-US" sz="1550" u="none" cap="none" strike="noStrike">
                <a:solidFill>
                  <a:srgbClr val="FF0000"/>
                </a:solidFill>
                <a:latin typeface="Calibri"/>
                <a:ea typeface="Calibri"/>
                <a:cs typeface="Calibri"/>
                <a:sym typeface="Calibri"/>
              </a:rPr>
              <a:t>Delete answers below in student version.</a:t>
            </a:r>
            <a:endParaRPr/>
          </a:p>
          <a:p>
            <a:pPr indent="-342900" lvl="0" marL="342900" marR="0" rtl="0" algn="l">
              <a:spcBef>
                <a:spcPts val="0"/>
              </a:spcBef>
              <a:spcAft>
                <a:spcPts val="0"/>
              </a:spcAft>
              <a:buClr>
                <a:schemeClr val="dk1"/>
              </a:buClr>
              <a:buSzPts val="1550"/>
              <a:buFont typeface="Calibri"/>
              <a:buAutoNum type="arabicPeriod"/>
            </a:pPr>
            <a:r>
              <a:rPr b="0" i="1" lang="en-US" sz="1550" u="none" cap="none" strike="noStrike">
                <a:solidFill>
                  <a:schemeClr val="dk1"/>
                </a:solidFill>
                <a:latin typeface="Calibri"/>
                <a:ea typeface="Calibri"/>
                <a:cs typeface="Calibri"/>
                <a:sym typeface="Calibri"/>
              </a:rPr>
              <a:t>Parametric insurance is not a new product, but has never been used in what space?</a:t>
            </a:r>
            <a:r>
              <a:rPr b="0" i="0" lang="en-US" sz="1550" u="none" cap="none" strike="noStrike">
                <a:solidFill>
                  <a:schemeClr val="dk1"/>
                </a:solidFill>
                <a:latin typeface="Calibri"/>
                <a:ea typeface="Calibri"/>
                <a:cs typeface="Calibri"/>
                <a:sym typeface="Calibri"/>
              </a:rPr>
              <a:t> Cyber.</a:t>
            </a:r>
            <a:endParaRPr/>
          </a:p>
          <a:p>
            <a:pPr indent="-342900" lvl="0" marL="342900" marR="0" rtl="0" algn="l">
              <a:spcBef>
                <a:spcPts val="0"/>
              </a:spcBef>
              <a:spcAft>
                <a:spcPts val="0"/>
              </a:spcAft>
              <a:buClr>
                <a:schemeClr val="dk1"/>
              </a:buClr>
              <a:buSzPts val="1550"/>
              <a:buFont typeface="Calibri"/>
              <a:buAutoNum type="arabicPeriod"/>
            </a:pPr>
            <a:r>
              <a:rPr b="0" i="1" lang="en-US" sz="1550" u="none" cap="none" strike="noStrike">
                <a:solidFill>
                  <a:schemeClr val="dk1"/>
                </a:solidFill>
                <a:latin typeface="Calibri"/>
                <a:ea typeface="Calibri"/>
                <a:cs typeface="Calibri"/>
                <a:sym typeface="Calibri"/>
              </a:rPr>
              <a:t>What are parametric insurance solutions sometimes called, what are they designed to do, what are they measured with, and ideally what are used to define triggers?</a:t>
            </a:r>
            <a:r>
              <a:rPr b="0" i="0" lang="en-US" sz="1550" u="none" cap="none" strike="noStrike">
                <a:solidFill>
                  <a:schemeClr val="dk1"/>
                </a:solidFill>
                <a:latin typeface="Calibri"/>
                <a:ea typeface="Calibri"/>
                <a:cs typeface="Calibri"/>
                <a:sym typeface="Calibri"/>
              </a:rPr>
              <a:t> </a:t>
            </a:r>
            <a:endParaRPr/>
          </a:p>
          <a:p>
            <a:pPr indent="-274320" lvl="1" marL="548640" marR="0" rtl="0" algn="l">
              <a:spcBef>
                <a:spcPts val="0"/>
              </a:spcBef>
              <a:spcAft>
                <a:spcPts val="0"/>
              </a:spcAft>
              <a:buClr>
                <a:schemeClr val="dk1"/>
              </a:buClr>
              <a:buSzPts val="1550"/>
              <a:buFont typeface="Arial"/>
              <a:buChar char="•"/>
            </a:pPr>
            <a:r>
              <a:rPr b="0" i="0" lang="en-US" sz="1550" u="none" cap="none" strike="noStrike">
                <a:solidFill>
                  <a:schemeClr val="dk1"/>
                </a:solidFill>
                <a:latin typeface="Calibri"/>
                <a:ea typeface="Calibri"/>
                <a:cs typeface="Calibri"/>
                <a:sym typeface="Calibri"/>
              </a:rPr>
              <a:t>Sometimes called index insurance, </a:t>
            </a:r>
            <a:endParaRPr/>
          </a:p>
          <a:p>
            <a:pPr indent="-274320" lvl="0" marL="548640" marR="0" rtl="0" algn="l">
              <a:spcBef>
                <a:spcPts val="0"/>
              </a:spcBef>
              <a:spcAft>
                <a:spcPts val="0"/>
              </a:spcAft>
              <a:buClr>
                <a:schemeClr val="dk1"/>
              </a:buClr>
              <a:buSzPts val="1550"/>
              <a:buFont typeface="Noto Sans Symbols"/>
              <a:buChar char="∙"/>
            </a:pPr>
            <a:r>
              <a:rPr b="0" i="0" lang="en-US" sz="1550" u="none" cap="none" strike="noStrike">
                <a:solidFill>
                  <a:schemeClr val="dk1"/>
                </a:solidFill>
                <a:latin typeface="Calibri"/>
                <a:ea typeface="Calibri"/>
                <a:cs typeface="Calibri"/>
                <a:sym typeface="Calibri"/>
              </a:rPr>
              <a:t>are designed to quickly trigger payment to an insured when a predefined event, </a:t>
            </a:r>
            <a:endParaRPr/>
          </a:p>
          <a:p>
            <a:pPr indent="-274320" lvl="0" marL="548640" marR="0" rtl="0" algn="l">
              <a:spcBef>
                <a:spcPts val="0"/>
              </a:spcBef>
              <a:spcAft>
                <a:spcPts val="0"/>
              </a:spcAft>
              <a:buClr>
                <a:schemeClr val="dk1"/>
              </a:buClr>
              <a:buSzPts val="1550"/>
              <a:buFont typeface="Noto Sans Symbols"/>
              <a:buChar char="∙"/>
            </a:pPr>
            <a:r>
              <a:rPr b="0" i="0" lang="en-US" sz="1550" u="none" cap="none" strike="noStrike">
                <a:solidFill>
                  <a:schemeClr val="dk1"/>
                </a:solidFill>
                <a:latin typeface="Calibri"/>
                <a:ea typeface="Calibri"/>
                <a:cs typeface="Calibri"/>
                <a:sym typeface="Calibri"/>
              </a:rPr>
              <a:t>measured with some clear and objective criteria, occurs. </a:t>
            </a:r>
            <a:endParaRPr/>
          </a:p>
          <a:p>
            <a:pPr indent="-274320" lvl="0" marL="548640" marR="0" rtl="0" algn="l">
              <a:spcBef>
                <a:spcPts val="0"/>
              </a:spcBef>
              <a:spcAft>
                <a:spcPts val="0"/>
              </a:spcAft>
              <a:buClr>
                <a:schemeClr val="dk1"/>
              </a:buClr>
              <a:buSzPts val="1550"/>
              <a:buFont typeface="Noto Sans Symbols"/>
              <a:buChar char="∙"/>
            </a:pPr>
            <a:r>
              <a:rPr b="0" i="0" lang="en-US" sz="1550" u="none" cap="none" strike="noStrike">
                <a:solidFill>
                  <a:schemeClr val="dk1"/>
                </a:solidFill>
                <a:latin typeface="Calibri"/>
                <a:ea typeface="Calibri"/>
                <a:cs typeface="Calibri"/>
                <a:sym typeface="Calibri"/>
              </a:rPr>
              <a:t>Ideally, objective third-party data sources are used to define trigger(s).</a:t>
            </a:r>
            <a:endParaRPr/>
          </a:p>
          <a:p>
            <a:pPr indent="-342900" lvl="0" marL="342900" marR="0" rtl="0" algn="l">
              <a:spcBef>
                <a:spcPts val="0"/>
              </a:spcBef>
              <a:spcAft>
                <a:spcPts val="0"/>
              </a:spcAft>
              <a:buClr>
                <a:schemeClr val="dk1"/>
              </a:buClr>
              <a:buSzPts val="1550"/>
              <a:buFont typeface="Calibri"/>
              <a:buAutoNum type="arabicPeriod" startAt="3"/>
            </a:pPr>
            <a:r>
              <a:rPr b="0" i="1" lang="en-US" sz="1550" u="none" cap="none" strike="noStrike">
                <a:solidFill>
                  <a:schemeClr val="dk1"/>
                </a:solidFill>
                <a:latin typeface="Calibri"/>
                <a:ea typeface="Calibri"/>
                <a:cs typeface="Calibri"/>
                <a:sym typeface="Calibri"/>
              </a:rPr>
              <a:t>What does a successful parametric solution do compared to traditional indemnity insurance?</a:t>
            </a:r>
            <a:r>
              <a:rPr b="0" i="0" lang="en-US" sz="1550" u="none" cap="none" strike="noStrike">
                <a:solidFill>
                  <a:schemeClr val="dk1"/>
                </a:solidFill>
                <a:latin typeface="Calibri"/>
                <a:ea typeface="Calibri"/>
                <a:cs typeface="Calibri"/>
                <a:sym typeface="Calibri"/>
              </a:rPr>
              <a:t> Get money in the hands of the insured much quicker than a traditional indemnity insurance.</a:t>
            </a:r>
            <a:endParaRPr/>
          </a:p>
          <a:p>
            <a:pPr indent="-342900" lvl="0" marL="342900" marR="0" rtl="0" algn="l">
              <a:spcBef>
                <a:spcPts val="0"/>
              </a:spcBef>
              <a:spcAft>
                <a:spcPts val="0"/>
              </a:spcAft>
              <a:buClr>
                <a:schemeClr val="dk1"/>
              </a:buClr>
              <a:buSzPts val="1550"/>
              <a:buFont typeface="Calibri"/>
              <a:buAutoNum type="arabicPeriod" startAt="3"/>
            </a:pPr>
            <a:r>
              <a:rPr b="0" i="1" lang="en-US" sz="1550" u="none" cap="none" strike="noStrike">
                <a:solidFill>
                  <a:schemeClr val="dk1"/>
                </a:solidFill>
                <a:latin typeface="Calibri"/>
                <a:ea typeface="Calibri"/>
                <a:cs typeface="Calibri"/>
                <a:sym typeface="Calibri"/>
              </a:rPr>
              <a:t>What are examples of true economic costs that a parametric solution can consider and cover that traditional indemnity insurance typically does not cover?.</a:t>
            </a:r>
            <a:r>
              <a:rPr b="0" i="0" lang="en-US" sz="1550" u="none" cap="none" strike="noStrike">
                <a:solidFill>
                  <a:schemeClr val="dk1"/>
                </a:solidFill>
                <a:latin typeface="Calibri"/>
                <a:ea typeface="Calibri"/>
                <a:cs typeface="Calibri"/>
                <a:sym typeface="Calibri"/>
              </a:rPr>
              <a:t> Considering things like downstream impacts, increased costs, reputational effects, and contractual liability.</a:t>
            </a:r>
            <a:endParaRPr/>
          </a:p>
          <a:p>
            <a:pPr indent="-342900" lvl="0" marL="342900" marR="0" rtl="0" algn="l">
              <a:spcBef>
                <a:spcPts val="0"/>
              </a:spcBef>
              <a:spcAft>
                <a:spcPts val="0"/>
              </a:spcAft>
              <a:buClr>
                <a:schemeClr val="dk1"/>
              </a:buClr>
              <a:buSzPts val="1550"/>
              <a:buFont typeface="Calibri"/>
              <a:buAutoNum type="arabicPeriod" startAt="3"/>
            </a:pPr>
            <a:r>
              <a:rPr b="0" i="1" lang="en-US" sz="1550" u="none" cap="none" strike="noStrike">
                <a:solidFill>
                  <a:schemeClr val="dk1"/>
                </a:solidFill>
                <a:latin typeface="Calibri"/>
                <a:ea typeface="Calibri"/>
                <a:cs typeface="Calibri"/>
                <a:sym typeface="Calibri"/>
              </a:rPr>
              <a:t>What are examples of spaces where parametric insurance has been around for a long time?</a:t>
            </a:r>
            <a:r>
              <a:rPr b="0" i="0" lang="en-US" sz="1550" u="none" cap="none" strike="noStrike">
                <a:solidFill>
                  <a:schemeClr val="dk1"/>
                </a:solidFill>
                <a:latin typeface="Calibri"/>
                <a:ea typeface="Calibri"/>
                <a:cs typeface="Calibri"/>
                <a:sym typeface="Calibri"/>
              </a:rPr>
              <a:t> Energy, natural catastrophe, weather, and agricultural spaces.</a:t>
            </a:r>
            <a:endParaRPr/>
          </a:p>
          <a:p>
            <a:pPr indent="0" lvl="0" marL="0" marR="0" rtl="0" algn="l">
              <a:lnSpc>
                <a:spcPct val="107000"/>
              </a:lnSpc>
              <a:spcBef>
                <a:spcPts val="0"/>
              </a:spcBef>
              <a:spcAft>
                <a:spcPts val="0"/>
              </a:spcAft>
              <a:buNone/>
            </a:pPr>
            <a:r>
              <a:t/>
            </a:r>
            <a:endParaRPr b="1" i="0" sz="1600" u="none" cap="none" strike="noStrike">
              <a:solidFill>
                <a:srgbClr val="FF0000"/>
              </a:solidFill>
              <a:latin typeface="Calibri"/>
              <a:ea typeface="Calibri"/>
              <a:cs typeface="Calibri"/>
              <a:sym typeface="Calibri"/>
            </a:endParaRPr>
          </a:p>
        </p:txBody>
      </p:sp>
      <p:sp>
        <p:nvSpPr>
          <p:cNvPr id="473" name="Google Shape;47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2: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2" name="Google Shape;482;p52:notes"/>
          <p:cNvSpPr txBox="1"/>
          <p:nvPr/>
        </p:nvSpPr>
        <p:spPr>
          <a:xfrm>
            <a:off x="-25401" y="3943350"/>
            <a:ext cx="6856413" cy="52006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0" i="0" lang="en-US" sz="1600" u="none" cap="none" strike="noStrike">
                <a:solidFill>
                  <a:schemeClr val="dk1"/>
                </a:solidFill>
                <a:latin typeface="Calibri"/>
                <a:ea typeface="Calibri"/>
                <a:cs typeface="Calibri"/>
                <a:sym typeface="Calibri"/>
              </a:rPr>
              <a:t>Link: </a:t>
            </a:r>
            <a:r>
              <a:rPr b="0" i="0" lang="en-US" sz="16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https://netdiligence.com/blog/2021/01/parametric-insurance/</a:t>
            </a:r>
            <a:r>
              <a:rPr b="0" i="0" lang="en-US" sz="1600" u="none" cap="none" strike="noStrike">
                <a:solidFill>
                  <a:schemeClr val="dk1"/>
                </a:solidFill>
                <a:latin typeface="Calibri"/>
                <a:ea typeface="Calibri"/>
                <a:cs typeface="Calibri"/>
                <a:sym typeface="Calibri"/>
              </a:rPr>
              <a:t> </a:t>
            </a:r>
            <a:endParaRPr/>
          </a:p>
          <a:p>
            <a:pPr indent="0" lvl="0" marL="0" marR="0" rtl="0" algn="l">
              <a:lnSpc>
                <a:spcPct val="107000"/>
              </a:lnSpc>
              <a:spcBef>
                <a:spcPts val="0"/>
              </a:spcBef>
              <a:spcAft>
                <a:spcPts val="0"/>
              </a:spcAft>
              <a:buNone/>
            </a:pPr>
            <a:r>
              <a:rPr b="1" i="0" lang="en-US" sz="1600" u="none" cap="none" strike="noStrike">
                <a:solidFill>
                  <a:srgbClr val="FF0000"/>
                </a:solidFill>
                <a:latin typeface="Calibri"/>
                <a:ea typeface="Calibri"/>
                <a:cs typeface="Calibri"/>
                <a:sym typeface="Calibri"/>
              </a:rPr>
              <a:t>Delete  answers below in student version.</a:t>
            </a:r>
            <a:endParaRPr/>
          </a:p>
          <a:p>
            <a:pPr indent="-342900" lvl="0" marL="342900" marR="0" rtl="0" algn="l">
              <a:spcBef>
                <a:spcPts val="0"/>
              </a:spcBef>
              <a:spcAft>
                <a:spcPts val="0"/>
              </a:spcAft>
              <a:buClr>
                <a:schemeClr val="dk1"/>
              </a:buClr>
              <a:buSzPts val="1600"/>
              <a:buFont typeface="Calibri"/>
              <a:buAutoNum type="arabicPeriod" startAt="6"/>
            </a:pPr>
            <a:r>
              <a:rPr b="0" i="1" lang="en-US" sz="1600" u="none" cap="none" strike="noStrike">
                <a:solidFill>
                  <a:schemeClr val="dk1"/>
                </a:solidFill>
                <a:latin typeface="Calibri"/>
                <a:ea typeface="Calibri"/>
                <a:cs typeface="Calibri"/>
                <a:sym typeface="Calibri"/>
              </a:rPr>
              <a:t>What does every parametric solution design involve defining, selecting or creating, and valuing? </a:t>
            </a:r>
            <a:endParaRPr/>
          </a:p>
          <a:p>
            <a:pPr indent="-274320" lvl="1" marL="54864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Defining an exposure and event,</a:t>
            </a:r>
            <a:endParaRPr/>
          </a:p>
          <a:p>
            <a:pPr indent="-274320" lvl="1" marL="54864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selecting or creating an index, and </a:t>
            </a:r>
            <a:endParaRPr/>
          </a:p>
          <a:p>
            <a:pPr indent="-274320" lvl="1" marL="54864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valuing the loss against thresholds or values of the index.</a:t>
            </a:r>
            <a:endParaRPr/>
          </a:p>
          <a:p>
            <a:pPr indent="-342900" lvl="0" marL="342900" marR="0" rtl="0" algn="l">
              <a:spcBef>
                <a:spcPts val="0"/>
              </a:spcBef>
              <a:spcAft>
                <a:spcPts val="0"/>
              </a:spcAft>
              <a:buClr>
                <a:schemeClr val="dk1"/>
              </a:buClr>
              <a:buSzPts val="1600"/>
              <a:buFont typeface="Calibri"/>
              <a:buAutoNum type="arabicPeriod" startAt="6"/>
            </a:pPr>
            <a:r>
              <a:rPr b="0" i="1" lang="en-US" sz="1600" u="none" cap="none" strike="noStrike">
                <a:solidFill>
                  <a:schemeClr val="dk1"/>
                </a:solidFill>
                <a:latin typeface="Calibri"/>
                <a:ea typeface="Calibri"/>
                <a:cs typeface="Calibri"/>
                <a:sym typeface="Calibri"/>
              </a:rPr>
              <a:t>How is a parametric solution is tweaked?</a:t>
            </a:r>
            <a:r>
              <a:rPr b="0" i="0" lang="en-US" sz="1600" u="none" cap="none" strike="noStrike">
                <a:solidFill>
                  <a:schemeClr val="dk1"/>
                </a:solidFill>
                <a:latin typeface="Calibri"/>
                <a:ea typeface="Calibri"/>
                <a:cs typeface="Calibri"/>
                <a:sym typeface="Calibri"/>
              </a:rPr>
              <a:t> To fit the client need and budget.</a:t>
            </a:r>
            <a:endParaRPr/>
          </a:p>
          <a:p>
            <a:pPr indent="-342900" lvl="0" marL="342900" marR="0" rtl="0" algn="l">
              <a:spcBef>
                <a:spcPts val="0"/>
              </a:spcBef>
              <a:spcAft>
                <a:spcPts val="0"/>
              </a:spcAft>
              <a:buClr>
                <a:schemeClr val="dk1"/>
              </a:buClr>
              <a:buSzPts val="1600"/>
              <a:buFont typeface="Calibri"/>
              <a:buAutoNum type="arabicPeriod" startAt="6"/>
            </a:pPr>
            <a:r>
              <a:rPr b="0" i="1" lang="en-US" sz="1600" u="none" cap="none" strike="noStrike">
                <a:solidFill>
                  <a:schemeClr val="dk1"/>
                </a:solidFill>
                <a:latin typeface="Calibri"/>
                <a:ea typeface="Calibri"/>
                <a:cs typeface="Calibri"/>
                <a:sym typeface="Calibri"/>
              </a:rPr>
              <a:t>What does “Cyber” touch on and who can “Cyber” have knock-on effects for?</a:t>
            </a:r>
            <a:r>
              <a:rPr b="0" i="0" lang="en-US" sz="1600" u="none" cap="none" strike="noStrike">
                <a:solidFill>
                  <a:schemeClr val="dk1"/>
                </a:solidFill>
                <a:latin typeface="Calibri"/>
                <a:ea typeface="Calibri"/>
                <a:cs typeface="Calibri"/>
                <a:sym typeface="Calibri"/>
              </a:rPr>
              <a:t> </a:t>
            </a:r>
            <a:endParaRPr/>
          </a:p>
          <a:p>
            <a:pPr indent="-274320" lvl="1" marL="54864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Cyber touches on a broad universe of risks and</a:t>
            </a:r>
            <a:endParaRPr/>
          </a:p>
          <a:p>
            <a:pPr indent="-274320" lvl="1" marL="54864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 can have knock-on effects for both the insured and the insured’s own customers.</a:t>
            </a:r>
            <a:endParaRPr/>
          </a:p>
          <a:p>
            <a:pPr indent="-342900" lvl="0" marL="342900" marR="0" rtl="0" algn="l">
              <a:spcBef>
                <a:spcPts val="0"/>
              </a:spcBef>
              <a:spcAft>
                <a:spcPts val="0"/>
              </a:spcAft>
              <a:buClr>
                <a:schemeClr val="dk1"/>
              </a:buClr>
              <a:buSzPts val="1600"/>
              <a:buFont typeface="Calibri"/>
              <a:buAutoNum type="arabicPeriod" startAt="6"/>
            </a:pPr>
            <a:r>
              <a:rPr b="0" i="1" lang="en-US" sz="1600" u="none" cap="none" strike="noStrike">
                <a:solidFill>
                  <a:schemeClr val="dk1"/>
                </a:solidFill>
                <a:latin typeface="Calibri"/>
                <a:ea typeface="Calibri"/>
                <a:cs typeface="Calibri"/>
                <a:sym typeface="Calibri"/>
              </a:rPr>
              <a:t>What are Web/technology industries very accustomed to monitoring and even guaranteeing, and dealing with what that make cyber an area where what can be quite intuitive?</a:t>
            </a:r>
            <a:r>
              <a:rPr b="0" i="0" lang="en-US" sz="1600" u="none" cap="none" strike="noStrike">
                <a:solidFill>
                  <a:schemeClr val="dk1"/>
                </a:solidFill>
                <a:latin typeface="Calibri"/>
                <a:ea typeface="Calibri"/>
                <a:cs typeface="Calibri"/>
                <a:sym typeface="Calibri"/>
              </a:rPr>
              <a:t>  </a:t>
            </a:r>
            <a:endParaRPr/>
          </a:p>
          <a:p>
            <a:pPr indent="-274320" lvl="1" marL="54864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Monitoring and even guaranteeing service uptime and</a:t>
            </a:r>
            <a:endParaRPr/>
          </a:p>
          <a:p>
            <a:pPr indent="-274320" lvl="1" marL="54864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dealing with the upstream and downstream impacts including extra expenses, and this is an area where trigger definition can be quite intuitive.</a:t>
            </a:r>
            <a:endParaRPr/>
          </a:p>
          <a:p>
            <a:pPr indent="0" lvl="0" marL="0" marR="0" rtl="0" algn="l">
              <a:lnSpc>
                <a:spcPct val="107000"/>
              </a:lnSpc>
              <a:spcBef>
                <a:spcPts val="0"/>
              </a:spcBef>
              <a:spcAft>
                <a:spcPts val="0"/>
              </a:spcAft>
              <a:buNone/>
            </a:pPr>
            <a:r>
              <a:t/>
            </a:r>
            <a:endParaRPr b="1" i="0" sz="1600" u="none" cap="none" strike="noStrike">
              <a:solidFill>
                <a:srgbClr val="FF0000"/>
              </a:solidFill>
              <a:latin typeface="Calibri"/>
              <a:ea typeface="Calibri"/>
              <a:cs typeface="Calibri"/>
              <a:sym typeface="Calibri"/>
            </a:endParaRPr>
          </a:p>
        </p:txBody>
      </p:sp>
      <p:sp>
        <p:nvSpPr>
          <p:cNvPr id="483" name="Google Shape;48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53: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2" name="Google Shape;492;p53:notes"/>
          <p:cNvSpPr txBox="1"/>
          <p:nvPr/>
        </p:nvSpPr>
        <p:spPr>
          <a:xfrm>
            <a:off x="-25401" y="3824288"/>
            <a:ext cx="6856413" cy="531971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0" i="0" lang="en-US" sz="1600" u="none" cap="none" strike="noStrike">
                <a:solidFill>
                  <a:schemeClr val="dk1"/>
                </a:solidFill>
                <a:latin typeface="Calibri"/>
                <a:ea typeface="Calibri"/>
                <a:cs typeface="Calibri"/>
                <a:sym typeface="Calibri"/>
              </a:rPr>
              <a:t>Link: </a:t>
            </a:r>
            <a:r>
              <a:rPr b="0" i="0" lang="en-US" sz="16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https://netdiligence.com/blog/2021/01/parametric-insurance/</a:t>
            </a:r>
            <a:r>
              <a:rPr b="0" i="0" lang="en-US" sz="1600" u="none" cap="none" strike="noStrike">
                <a:solidFill>
                  <a:schemeClr val="dk1"/>
                </a:solidFill>
                <a:latin typeface="Calibri"/>
                <a:ea typeface="Calibri"/>
                <a:cs typeface="Calibri"/>
                <a:sym typeface="Calibri"/>
              </a:rPr>
              <a:t> </a:t>
            </a:r>
            <a:endParaRPr b="1" i="0" sz="1600" u="none" cap="none" strike="noStrike">
              <a:solidFill>
                <a:srgbClr val="FF0000"/>
              </a:solidFill>
              <a:latin typeface="Calibri"/>
              <a:ea typeface="Calibri"/>
              <a:cs typeface="Calibri"/>
              <a:sym typeface="Calibri"/>
            </a:endParaRPr>
          </a:p>
          <a:p>
            <a:pPr indent="0" lvl="0" marL="0" marR="0" rtl="0" algn="l">
              <a:lnSpc>
                <a:spcPct val="107000"/>
              </a:lnSpc>
              <a:spcBef>
                <a:spcPts val="0"/>
              </a:spcBef>
              <a:spcAft>
                <a:spcPts val="0"/>
              </a:spcAft>
              <a:buNone/>
            </a:pPr>
            <a:r>
              <a:rPr b="1" i="0" lang="en-US" sz="1600" u="none" cap="none" strike="noStrike">
                <a:solidFill>
                  <a:srgbClr val="FF0000"/>
                </a:solidFill>
                <a:latin typeface="Calibri"/>
                <a:ea typeface="Calibri"/>
                <a:cs typeface="Calibri"/>
                <a:sym typeface="Calibri"/>
              </a:rPr>
              <a:t>Delete below in student version.</a:t>
            </a:r>
            <a:endParaRPr/>
          </a:p>
          <a:p>
            <a:pPr indent="-342900" lvl="0" marL="342900" marR="0" rtl="0" algn="l">
              <a:spcBef>
                <a:spcPts val="0"/>
              </a:spcBef>
              <a:spcAft>
                <a:spcPts val="0"/>
              </a:spcAft>
              <a:buClr>
                <a:schemeClr val="dk1"/>
              </a:buClr>
              <a:buSzPts val="1600"/>
              <a:buFont typeface="Calibri"/>
              <a:buAutoNum type="arabicPeriod" startAt="10"/>
            </a:pPr>
            <a:r>
              <a:rPr b="0" i="1" lang="en-US" sz="1600" u="none" cap="none" strike="noStrike">
                <a:solidFill>
                  <a:schemeClr val="dk1"/>
                </a:solidFill>
                <a:latin typeface="Calibri"/>
                <a:ea typeface="Calibri"/>
                <a:cs typeface="Calibri"/>
                <a:sym typeface="Calibri"/>
              </a:rPr>
              <a:t>Going beyond business interruption for cyber parametric cover, what becomes less clear?</a:t>
            </a:r>
            <a:r>
              <a:rPr b="0" i="0" lang="en-US" sz="1600" u="none" cap="none" strike="noStrike">
                <a:solidFill>
                  <a:schemeClr val="dk1"/>
                </a:solidFill>
                <a:latin typeface="Calibri"/>
                <a:ea typeface="Calibri"/>
                <a:cs typeface="Calibri"/>
                <a:sym typeface="Calibri"/>
              </a:rPr>
              <a:t> Becomes less clear how to measure and correlate objective indices to losses such as privacy liability, network security liability, and regulatory exposures.</a:t>
            </a:r>
            <a:endParaRPr b="0" i="0" sz="1600" u="none" cap="none" strike="noStrike">
              <a:solidFill>
                <a:schemeClr val="dk1"/>
              </a:solidFill>
              <a:latin typeface="Calibri"/>
              <a:ea typeface="Calibri"/>
              <a:cs typeface="Calibri"/>
              <a:sym typeface="Calibri"/>
            </a:endParaRPr>
          </a:p>
          <a:p>
            <a:pPr indent="-274320" lvl="0" marL="274320" marR="0" rtl="0" algn="l">
              <a:spcBef>
                <a:spcPts val="0"/>
              </a:spcBef>
              <a:spcAft>
                <a:spcPts val="0"/>
              </a:spcAft>
              <a:buClr>
                <a:schemeClr val="dk1"/>
              </a:buClr>
              <a:buSzPts val="1600"/>
              <a:buFont typeface="Calibri"/>
              <a:buAutoNum type="arabicPeriod" startAt="10"/>
            </a:pPr>
            <a:r>
              <a:rPr b="0" i="1" lang="en-US" sz="1600" u="none" cap="none" strike="noStrike">
                <a:solidFill>
                  <a:schemeClr val="dk1"/>
                </a:solidFill>
                <a:latin typeface="Calibri"/>
                <a:ea typeface="Calibri"/>
                <a:cs typeface="Calibri"/>
                <a:sym typeface="Calibri"/>
              </a:rPr>
              <a:t>What talk has there been in the context of widespread malware/viruses impacting large swaths of the internet, and the ripple effects of major cloud infrastructure providers going temporarily offline? </a:t>
            </a:r>
            <a:r>
              <a:rPr b="0" i="0" lang="en-US" sz="1600" u="none" cap="none" strike="noStrike">
                <a:solidFill>
                  <a:schemeClr val="dk1"/>
                </a:solidFill>
                <a:latin typeface="Calibri"/>
                <a:ea typeface="Calibri"/>
                <a:cs typeface="Calibri"/>
                <a:sym typeface="Calibri"/>
              </a:rPr>
              <a:t>Talk of “cyber CAT bonds”.</a:t>
            </a:r>
            <a:endParaRPr/>
          </a:p>
          <a:p>
            <a:pPr indent="-274320" lvl="0" marL="274320" marR="0" rtl="0" algn="l">
              <a:spcBef>
                <a:spcPts val="0"/>
              </a:spcBef>
              <a:spcAft>
                <a:spcPts val="0"/>
              </a:spcAft>
              <a:buClr>
                <a:schemeClr val="dk1"/>
              </a:buClr>
              <a:buSzPts val="1600"/>
              <a:buFont typeface="Calibri"/>
              <a:buAutoNum type="arabicPeriod" startAt="10"/>
            </a:pPr>
            <a:r>
              <a:rPr b="0" i="1" lang="en-US" sz="1600" u="none" cap="none" strike="noStrike">
                <a:solidFill>
                  <a:schemeClr val="dk1"/>
                </a:solidFill>
                <a:latin typeface="Calibri"/>
                <a:ea typeface="Calibri"/>
                <a:cs typeface="Calibri"/>
                <a:sym typeface="Calibri"/>
              </a:rPr>
              <a:t>What are four elements of having a clear process that are critical for creating parametric coverage for cyber-related risks?</a:t>
            </a:r>
            <a:endParaRPr b="0" i="0" sz="1600" u="none" cap="none" strike="noStrike">
              <a:solidFill>
                <a:schemeClr val="dk1"/>
              </a:solidFill>
              <a:latin typeface="Calibri"/>
              <a:ea typeface="Calibri"/>
              <a:cs typeface="Calibri"/>
              <a:sym typeface="Calibri"/>
            </a:endParaRPr>
          </a:p>
          <a:p>
            <a:pPr indent="-274320" lvl="1" marL="548640" marR="0" rtl="0" algn="l">
              <a:spcBef>
                <a:spcPts val="0"/>
              </a:spcBef>
              <a:spcAft>
                <a:spcPts val="0"/>
              </a:spcAft>
              <a:buClr>
                <a:schemeClr val="dk1"/>
              </a:buClr>
              <a:buSzPts val="1600"/>
              <a:buFont typeface="Calibri"/>
              <a:buAutoNum type="romanLcPeriod"/>
            </a:pPr>
            <a:r>
              <a:rPr b="0" i="0" lang="en-US" sz="1600" u="none" cap="none" strike="noStrike">
                <a:solidFill>
                  <a:schemeClr val="dk1"/>
                </a:solidFill>
                <a:latin typeface="Calibri"/>
                <a:ea typeface="Calibri"/>
                <a:cs typeface="Calibri"/>
                <a:sym typeface="Calibri"/>
              </a:rPr>
              <a:t>defining the exposure</a:t>
            </a:r>
            <a:endParaRPr/>
          </a:p>
          <a:p>
            <a:pPr indent="-274320" lvl="1" marL="548640" marR="0" rtl="0" algn="l">
              <a:spcBef>
                <a:spcPts val="0"/>
              </a:spcBef>
              <a:spcAft>
                <a:spcPts val="0"/>
              </a:spcAft>
              <a:buClr>
                <a:schemeClr val="dk1"/>
              </a:buClr>
              <a:buSzPts val="1600"/>
              <a:buFont typeface="Calibri"/>
              <a:buAutoNum type="romanLcPeriod"/>
            </a:pPr>
            <a:r>
              <a:rPr b="0" i="0" lang="en-US" sz="1600" u="none" cap="none" strike="noStrike">
                <a:solidFill>
                  <a:schemeClr val="dk1"/>
                </a:solidFill>
                <a:latin typeface="Calibri"/>
                <a:ea typeface="Calibri"/>
                <a:cs typeface="Calibri"/>
                <a:sym typeface="Calibri"/>
              </a:rPr>
              <a:t> defining the event</a:t>
            </a:r>
            <a:endParaRPr/>
          </a:p>
          <a:p>
            <a:pPr indent="-274320" lvl="1" marL="548640" marR="0" rtl="0" algn="l">
              <a:spcBef>
                <a:spcPts val="0"/>
              </a:spcBef>
              <a:spcAft>
                <a:spcPts val="0"/>
              </a:spcAft>
              <a:buClr>
                <a:schemeClr val="dk1"/>
              </a:buClr>
              <a:buSzPts val="1600"/>
              <a:buFont typeface="Calibri"/>
              <a:buAutoNum type="romanLcPeriod"/>
            </a:pPr>
            <a:r>
              <a:rPr b="0" i="0" lang="en-US" sz="1600" u="none" cap="none" strike="noStrike">
                <a:solidFill>
                  <a:schemeClr val="dk1"/>
                </a:solidFill>
                <a:latin typeface="Calibri"/>
                <a:ea typeface="Calibri"/>
                <a:cs typeface="Calibri"/>
                <a:sym typeface="Calibri"/>
              </a:rPr>
              <a:t> identifying reliable independent data sources</a:t>
            </a:r>
            <a:endParaRPr/>
          </a:p>
          <a:p>
            <a:pPr indent="-274320" lvl="1" marL="548640" marR="0" rtl="0" algn="l">
              <a:spcBef>
                <a:spcPts val="0"/>
              </a:spcBef>
              <a:spcAft>
                <a:spcPts val="0"/>
              </a:spcAft>
              <a:buClr>
                <a:schemeClr val="dk1"/>
              </a:buClr>
              <a:buSzPts val="1600"/>
              <a:buFont typeface="Calibri"/>
              <a:buAutoNum type="romanLcPeriod"/>
            </a:pPr>
            <a:r>
              <a:rPr b="0" i="0" lang="en-US" sz="1600" u="none" cap="none" strike="noStrike">
                <a:solidFill>
                  <a:schemeClr val="dk1"/>
                </a:solidFill>
                <a:latin typeface="Calibri"/>
                <a:ea typeface="Calibri"/>
                <a:cs typeface="Calibri"/>
                <a:sym typeface="Calibri"/>
              </a:rPr>
              <a:t>defining triggers that correlate to liquidity needs following a cyber event.</a:t>
            </a:r>
            <a:endParaRPr/>
          </a:p>
          <a:p>
            <a:pPr indent="-274320" lvl="0" marL="274320" marR="0" rtl="0" algn="l">
              <a:spcBef>
                <a:spcPts val="0"/>
              </a:spcBef>
              <a:spcAft>
                <a:spcPts val="0"/>
              </a:spcAft>
              <a:buClr>
                <a:schemeClr val="dk1"/>
              </a:buClr>
              <a:buSzPts val="1600"/>
              <a:buFont typeface="Calibri"/>
              <a:buAutoNum type="arabicPeriod" startAt="10"/>
            </a:pPr>
            <a:r>
              <a:rPr b="0" i="1" lang="en-US" sz="1600" u="none" cap="none" strike="noStrike">
                <a:solidFill>
                  <a:schemeClr val="dk1"/>
                </a:solidFill>
                <a:latin typeface="Calibri"/>
                <a:ea typeface="Calibri"/>
                <a:cs typeface="Calibri"/>
                <a:sym typeface="Calibri"/>
              </a:rPr>
              <a:t>In today’s world, what type of assets are more important for many firms and what are insurance solutions increasingly expected to cover?</a:t>
            </a:r>
            <a:endParaRPr b="0" i="1" sz="1600" u="none" cap="none" strike="noStrike">
              <a:solidFill>
                <a:schemeClr val="dk1"/>
              </a:solidFill>
              <a:latin typeface="Calibri"/>
              <a:ea typeface="Calibri"/>
              <a:cs typeface="Calibri"/>
              <a:sym typeface="Calibri"/>
            </a:endParaRPr>
          </a:p>
          <a:p>
            <a:pPr indent="-285749" lvl="1" marL="56007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Intangible assets are more important than tangible assets for many firms. </a:t>
            </a:r>
            <a:endParaRPr/>
          </a:p>
          <a:p>
            <a:pPr indent="-285749" lvl="1" marL="56007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Insurance solutions are increasingly expected to provide cover beyond physical damage and cover any economic interest arising out of an event. </a:t>
            </a:r>
            <a:endParaRPr/>
          </a:p>
          <a:p>
            <a:pPr indent="10160" lvl="0" marL="91440" marR="0" rtl="0" algn="l">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241300" lvl="0" marL="342900" marR="0" rtl="0" algn="l">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241300" lvl="0" marL="342900" marR="0" rtl="0" algn="l">
              <a:spcBef>
                <a:spcPts val="0"/>
              </a:spcBef>
              <a:spcAft>
                <a:spcPts val="0"/>
              </a:spcAft>
              <a:buClr>
                <a:schemeClr val="dk1"/>
              </a:buClr>
              <a:buSzPts val="1600"/>
              <a:buFont typeface="Calibri"/>
              <a:buNone/>
            </a:pPr>
            <a:r>
              <a:t/>
            </a:r>
            <a:endParaRPr b="0" i="1" sz="1600" u="none" cap="none" strike="noStrike">
              <a:solidFill>
                <a:schemeClr val="dk1"/>
              </a:solidFill>
              <a:latin typeface="Calibri"/>
              <a:ea typeface="Calibri"/>
              <a:cs typeface="Calibri"/>
              <a:sym typeface="Calibri"/>
            </a:endParaRPr>
          </a:p>
        </p:txBody>
      </p:sp>
      <p:sp>
        <p:nvSpPr>
          <p:cNvPr id="493" name="Google Shape;49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54: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2" name="Google Shape;502;p54:notes"/>
          <p:cNvSpPr txBox="1"/>
          <p:nvPr/>
        </p:nvSpPr>
        <p:spPr>
          <a:xfrm>
            <a:off x="0" y="4054206"/>
            <a:ext cx="6831012" cy="5089793"/>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0" i="0" lang="en-US" sz="1600" u="none" cap="none" strike="noStrike">
                <a:solidFill>
                  <a:schemeClr val="dk1"/>
                </a:solidFill>
                <a:latin typeface="Calibri"/>
                <a:ea typeface="Calibri"/>
                <a:cs typeface="Calibri"/>
                <a:sym typeface="Calibri"/>
              </a:rPr>
              <a:t>Link: </a:t>
            </a:r>
            <a:r>
              <a:rPr b="0" i="0" lang="en-US" sz="1600" u="sng" cap="none" strike="noStrike">
                <a:solidFill>
                  <a:schemeClr val="dk1"/>
                </a:solidFill>
                <a:latin typeface="Calibri"/>
                <a:ea typeface="Calibri"/>
                <a:cs typeface="Calibri"/>
                <a:sym typeface="Calibri"/>
                <a:hlinkClick r:id="rId2">
                  <a:extLst>
                    <a:ext uri="{A12FA001-AC4F-418D-AE19-62706E023703}">
                      <ahyp:hlinkClr val="tx"/>
                    </a:ext>
                  </a:extLst>
                </a:hlinkClick>
              </a:rPr>
              <a:t>https://netdiligence.com/blog/2021/01/parametric-insurance/</a:t>
            </a:r>
            <a:r>
              <a:rPr b="0" i="0" lang="en-US" sz="1600" u="none" cap="none" strike="noStrike">
                <a:solidFill>
                  <a:schemeClr val="dk1"/>
                </a:solidFill>
                <a:latin typeface="Calibri"/>
                <a:ea typeface="Calibri"/>
                <a:cs typeface="Calibri"/>
                <a:sym typeface="Calibri"/>
              </a:rPr>
              <a:t> </a:t>
            </a:r>
            <a:endParaRPr/>
          </a:p>
          <a:p>
            <a:pPr indent="0" lvl="0" marL="0" marR="0" rtl="0" algn="l">
              <a:lnSpc>
                <a:spcPct val="107000"/>
              </a:lnSpc>
              <a:spcBef>
                <a:spcPts val="0"/>
              </a:spcBef>
              <a:spcAft>
                <a:spcPts val="0"/>
              </a:spcAft>
              <a:buNone/>
            </a:pPr>
            <a:r>
              <a:rPr b="1" i="0" lang="en-US" sz="1600" u="none" cap="none" strike="noStrike">
                <a:solidFill>
                  <a:srgbClr val="FF0000"/>
                </a:solidFill>
                <a:latin typeface="Calibri"/>
                <a:ea typeface="Calibri"/>
                <a:cs typeface="Calibri"/>
                <a:sym typeface="Calibri"/>
              </a:rPr>
              <a:t>Delete below in student version.</a:t>
            </a:r>
            <a:endParaRPr/>
          </a:p>
          <a:p>
            <a:pPr indent="-274320" lvl="0" marL="274320" marR="0" rtl="0" algn="l">
              <a:spcBef>
                <a:spcPts val="0"/>
              </a:spcBef>
              <a:spcAft>
                <a:spcPts val="0"/>
              </a:spcAft>
              <a:buClr>
                <a:schemeClr val="dk1"/>
              </a:buClr>
              <a:buSzPts val="1600"/>
              <a:buFont typeface="Calibri"/>
              <a:buAutoNum type="arabicPeriod" startAt="14"/>
            </a:pPr>
            <a:r>
              <a:rPr b="0" i="1" lang="en-US" sz="1600" u="none" cap="none" strike="noStrike">
                <a:solidFill>
                  <a:schemeClr val="dk1"/>
                </a:solidFill>
                <a:latin typeface="Calibri"/>
                <a:ea typeface="Calibri"/>
                <a:cs typeface="Calibri"/>
                <a:sym typeface="Calibri"/>
              </a:rPr>
              <a:t>On the underwriting side of cyber parametric solutions, what is the challenge?</a:t>
            </a:r>
            <a:r>
              <a:rPr b="0" i="0" lang="en-US" sz="1600" u="none" cap="none" strike="noStrike">
                <a:solidFill>
                  <a:schemeClr val="dk1"/>
                </a:solidFill>
                <a:latin typeface="Calibri"/>
                <a:ea typeface="Calibri"/>
                <a:cs typeface="Calibri"/>
                <a:sym typeface="Calibri"/>
              </a:rPr>
              <a:t>  The challenge is estimating the likelihood and drivers of that outage and to find a trusted third-party data source to prove it.</a:t>
            </a:r>
            <a:endParaRPr/>
          </a:p>
          <a:p>
            <a:pPr indent="-274320" lvl="0" marL="274320" marR="0" rtl="0" algn="l">
              <a:spcBef>
                <a:spcPts val="0"/>
              </a:spcBef>
              <a:spcAft>
                <a:spcPts val="0"/>
              </a:spcAft>
              <a:buClr>
                <a:schemeClr val="dk1"/>
              </a:buClr>
              <a:buSzPts val="1600"/>
              <a:buFont typeface="Calibri"/>
              <a:buAutoNum type="arabicPeriod" startAt="14"/>
            </a:pPr>
            <a:r>
              <a:rPr b="0" i="1" lang="en-US" sz="1600" u="none" cap="none" strike="noStrike">
                <a:solidFill>
                  <a:schemeClr val="dk1"/>
                </a:solidFill>
                <a:latin typeface="Calibri"/>
                <a:ea typeface="Calibri"/>
                <a:cs typeface="Calibri"/>
                <a:sym typeface="Calibri"/>
              </a:rPr>
              <a:t>Parametric isn’t a substitute for traditional cyber offerings. For traditional indemnity insurance, what are the insurer and possibly the broker providing or facilitating?</a:t>
            </a:r>
            <a:r>
              <a:rPr b="0" i="0" lang="en-US" sz="1600" u="none" cap="none" strike="noStrike">
                <a:solidFill>
                  <a:schemeClr val="dk1"/>
                </a:solidFill>
                <a:latin typeface="Calibri"/>
                <a:ea typeface="Calibri"/>
                <a:cs typeface="Calibri"/>
                <a:sym typeface="Calibri"/>
              </a:rPr>
              <a:t> </a:t>
            </a:r>
            <a:r>
              <a:rPr b="0" i="1" lang="en-US" sz="1600" u="none" cap="none" strike="noStrike">
                <a:solidFill>
                  <a:schemeClr val="dk1"/>
                </a:solidFill>
                <a:latin typeface="Calibri"/>
                <a:ea typeface="Calibri"/>
                <a:cs typeface="Calibri"/>
                <a:sym typeface="Calibri"/>
              </a:rPr>
              <a:t>By contrast, what kind of cover is parametric and what does it not provide that indemnity-based solutions might provide?</a:t>
            </a:r>
            <a:endParaRPr b="0" i="0" sz="1600" u="none" cap="none" strike="noStrike">
              <a:solidFill>
                <a:schemeClr val="dk1"/>
              </a:solidFill>
              <a:latin typeface="Calibri"/>
              <a:ea typeface="Calibri"/>
              <a:cs typeface="Calibri"/>
              <a:sym typeface="Calibri"/>
            </a:endParaRPr>
          </a:p>
          <a:p>
            <a:pPr indent="-274320" lvl="0" marL="54864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For traditional indemnity insurance, the insurer and possibly the broker are providing or facilitating a wide array of critical response services encompassing security, investigation, and legal to name a few.</a:t>
            </a:r>
            <a:endParaRPr/>
          </a:p>
          <a:p>
            <a:pPr indent="-274320" lvl="0" marL="54864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Parametric, by contrast, is a financial/economically oriented cover and does not provide post-event services that indemnity-based solutions might. </a:t>
            </a:r>
            <a:endParaRPr/>
          </a:p>
          <a:p>
            <a:pPr indent="-342900" lvl="0" marL="342900" marR="0" rtl="0" algn="l">
              <a:spcBef>
                <a:spcPts val="0"/>
              </a:spcBef>
              <a:spcAft>
                <a:spcPts val="0"/>
              </a:spcAft>
              <a:buClr>
                <a:schemeClr val="dk1"/>
              </a:buClr>
              <a:buSzPts val="1600"/>
              <a:buFont typeface="Calibri"/>
              <a:buAutoNum type="arabicPeriod" startAt="17"/>
            </a:pPr>
            <a:r>
              <a:rPr b="0" i="0" lang="en-US" sz="1600" u="none" cap="none" strike="noStrike">
                <a:solidFill>
                  <a:schemeClr val="dk1"/>
                </a:solidFill>
                <a:latin typeface="Calibri"/>
                <a:ea typeface="Calibri"/>
                <a:cs typeface="Calibri"/>
                <a:sym typeface="Calibri"/>
              </a:rPr>
              <a:t> </a:t>
            </a:r>
            <a:r>
              <a:rPr b="0" i="1" lang="en-US" sz="1600" u="none" cap="none" strike="noStrike">
                <a:solidFill>
                  <a:schemeClr val="dk1"/>
                </a:solidFill>
                <a:latin typeface="Calibri"/>
                <a:ea typeface="Calibri"/>
                <a:cs typeface="Calibri"/>
                <a:sym typeface="Calibri"/>
              </a:rPr>
              <a:t>As it evolves, what could parametric cyber start to play an important role in?</a:t>
            </a:r>
            <a:r>
              <a:rPr b="0" i="0" lang="en-US" sz="1600" u="none" cap="none" strike="noStrike">
                <a:solidFill>
                  <a:schemeClr val="dk1"/>
                </a:solidFill>
                <a:latin typeface="Calibri"/>
                <a:ea typeface="Calibri"/>
                <a:cs typeface="Calibri"/>
                <a:sym typeface="Calibri"/>
              </a:rPr>
              <a:t> Enterprise risk management.</a:t>
            </a:r>
            <a:endParaRPr/>
          </a:p>
          <a:p>
            <a:pPr indent="-172720" lvl="0" marL="274320" marR="0" rtl="0" algn="l">
              <a:spcBef>
                <a:spcPts val="0"/>
              </a:spcBef>
              <a:spcAft>
                <a:spcPts val="0"/>
              </a:spcAft>
              <a:buClr>
                <a:schemeClr val="dk1"/>
              </a:buClr>
              <a:buSzPts val="1600"/>
              <a:buFont typeface="Calibri"/>
              <a:buNone/>
            </a:pPr>
            <a:r>
              <a:t/>
            </a:r>
            <a:endParaRPr b="0" i="0" sz="1600" u="none" cap="none" strike="noStrike">
              <a:solidFill>
                <a:schemeClr val="dk1"/>
              </a:solidFill>
              <a:latin typeface="Calibri"/>
              <a:ea typeface="Calibri"/>
              <a:cs typeface="Calibri"/>
              <a:sym typeface="Calibri"/>
            </a:endParaRPr>
          </a:p>
          <a:p>
            <a:pPr indent="-241300" lvl="0" marL="342900" marR="0" rtl="0" algn="l">
              <a:spcBef>
                <a:spcPts val="0"/>
              </a:spcBef>
              <a:spcAft>
                <a:spcPts val="0"/>
              </a:spcAft>
              <a:buClr>
                <a:schemeClr val="dk1"/>
              </a:buClr>
              <a:buSzPts val="1600"/>
              <a:buFont typeface="Calibri"/>
              <a:buNone/>
            </a:pPr>
            <a:r>
              <a:t/>
            </a:r>
            <a:endParaRPr b="0" i="1" sz="1600" u="none" cap="none" strike="noStrike">
              <a:solidFill>
                <a:schemeClr val="dk1"/>
              </a:solidFill>
              <a:latin typeface="Calibri"/>
              <a:ea typeface="Calibri"/>
              <a:cs typeface="Calibri"/>
              <a:sym typeface="Calibri"/>
            </a:endParaRPr>
          </a:p>
        </p:txBody>
      </p:sp>
      <p:sp>
        <p:nvSpPr>
          <p:cNvPr id="503" name="Google Shape;503;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55:notes"/>
          <p:cNvSpPr/>
          <p:nvPr>
            <p:ph idx="2" type="sldImg"/>
          </p:nvPr>
        </p:nvSpPr>
        <p:spPr>
          <a:xfrm>
            <a:off x="68263" y="26988"/>
            <a:ext cx="6707187" cy="37734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55:notes"/>
          <p:cNvSpPr txBox="1"/>
          <p:nvPr>
            <p:ph idx="1" type="body"/>
          </p:nvPr>
        </p:nvSpPr>
        <p:spPr>
          <a:xfrm>
            <a:off x="0" y="4285560"/>
            <a:ext cx="6858000" cy="4858439"/>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lang="en-US" sz="1600"/>
              <a:t>Two companies have teamed up to offer the first parametric cyber insurance coverage: </a:t>
            </a:r>
            <a:r>
              <a:rPr lang="en-US" sz="1600" u="sng">
                <a:solidFill>
                  <a:schemeClr val="hlink"/>
                </a:solidFill>
                <a:hlinkClick r:id="rId2"/>
              </a:rPr>
              <a:t>AXA XL</a:t>
            </a:r>
            <a:r>
              <a:rPr lang="en-US" sz="1600"/>
              <a:t>, and  </a:t>
            </a:r>
            <a:r>
              <a:rPr lang="en-US" sz="1600" u="sng">
                <a:solidFill>
                  <a:schemeClr val="hlink"/>
                </a:solidFill>
                <a:hlinkClick r:id="rId3"/>
              </a:rPr>
              <a:t>Intangic</a:t>
            </a:r>
            <a:r>
              <a:rPr lang="en-US" sz="1600"/>
              <a:t>, which is a managing general agent (MGA) that brings a data-science driving approach to cyber risk management. Companies that purchase this cyber insurance are provided with a dashboard that allows real-time monitoring of the cyber risk activity affecting the policyholder. </a:t>
            </a:r>
            <a:endParaRPr/>
          </a:p>
          <a:p>
            <a:pPr indent="0" lvl="1" marL="0" rtl="0" algn="l">
              <a:spcBef>
                <a:spcPts val="0"/>
              </a:spcBef>
              <a:spcAft>
                <a:spcPts val="0"/>
              </a:spcAft>
              <a:buNone/>
            </a:pPr>
            <a:r>
              <a:rPr lang="en-US" sz="1600"/>
              <a:t>The parametric cyber insurance has two triggers:</a:t>
            </a:r>
            <a:endParaRPr sz="1600"/>
          </a:p>
          <a:p>
            <a:pPr indent="-285750" lvl="1" marL="285750" rtl="0" algn="l">
              <a:spcBef>
                <a:spcPts val="0"/>
              </a:spcBef>
              <a:spcAft>
                <a:spcPts val="0"/>
              </a:spcAft>
              <a:buClr>
                <a:schemeClr val="dk1"/>
              </a:buClr>
              <a:buSzPts val="1600"/>
              <a:buFont typeface="Noto Sans Symbols"/>
              <a:buChar char="▪"/>
            </a:pPr>
            <a:r>
              <a:rPr lang="en-US" sz="1600"/>
              <a:t>Amount of malicious activity aimed at the company is the first trigger</a:t>
            </a:r>
            <a:endParaRPr/>
          </a:p>
          <a:p>
            <a:pPr indent="-285750" lvl="1" marL="285750" rtl="0" algn="l">
              <a:spcBef>
                <a:spcPts val="0"/>
              </a:spcBef>
              <a:spcAft>
                <a:spcPts val="0"/>
              </a:spcAft>
              <a:buClr>
                <a:schemeClr val="dk1"/>
              </a:buClr>
              <a:buSzPts val="1600"/>
              <a:buFont typeface="Noto Sans Symbols"/>
              <a:buChar char="▪"/>
            </a:pPr>
            <a:r>
              <a:rPr lang="en-US" sz="1600"/>
              <a:t>After first trigger reaches a pre-determined level, the second trigger is loss in value.</a:t>
            </a:r>
            <a:endParaRPr sz="1600"/>
          </a:p>
          <a:p>
            <a:pPr indent="0" lvl="1" marL="0" rtl="0" algn="l">
              <a:spcBef>
                <a:spcPts val="0"/>
              </a:spcBef>
              <a:spcAft>
                <a:spcPts val="0"/>
              </a:spcAft>
              <a:buNone/>
            </a:pPr>
            <a:r>
              <a:rPr lang="en-US" sz="1600"/>
              <a:t>When first trigger then second trigger are reached, there is a fast claim payout to the company of a pre-determined amount unlike the months it takes for traditional cyber insurance.</a:t>
            </a:r>
            <a:endParaRPr/>
          </a:p>
        </p:txBody>
      </p:sp>
      <p:sp>
        <p:nvSpPr>
          <p:cNvPr id="512" name="Google Shape;512;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6: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56: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lang="en-US" sz="1600"/>
              <a:t>This parametric cyber insurance is different by assuming that cyber attacks are a high-frequency risk, meaning they are bascially continuous.  Intangic can quantify how the company manages the cyber threats and the impact financially on the company's operations. Intangic is able to do this by their big data approach that has analyzed many cyber attacks on many thousand companies over many years. </a:t>
            </a:r>
            <a:endParaRPr/>
          </a:p>
          <a:p>
            <a:pPr indent="0" lvl="1" marL="0" rtl="0" algn="l">
              <a:spcBef>
                <a:spcPts val="0"/>
              </a:spcBef>
              <a:spcAft>
                <a:spcPts val="0"/>
              </a:spcAft>
              <a:buNone/>
            </a:pPr>
            <a:r>
              <a:t/>
            </a:r>
            <a:endParaRPr sz="1600"/>
          </a:p>
          <a:p>
            <a:pPr indent="0" lvl="1" marL="0" rtl="0" algn="l">
              <a:spcBef>
                <a:spcPts val="0"/>
              </a:spcBef>
              <a:spcAft>
                <a:spcPts val="0"/>
              </a:spcAft>
              <a:buNone/>
            </a:pPr>
            <a:r>
              <a:rPr lang="en-US" sz="1600"/>
              <a:t>This allows Intangic to help companies reduce the likelihood of their policyholders having impactful cyber-related losses, so is not just risk transfer but is also risk mitigation. Intangic allows cyber risk to be viewed as a business risk in language that is easier to understand for the C-suite and the board of directors.</a:t>
            </a:r>
            <a:endParaRPr/>
          </a:p>
          <a:p>
            <a:pPr indent="0" lvl="1" marL="0" rtl="0" algn="l">
              <a:spcBef>
                <a:spcPts val="0"/>
              </a:spcBef>
              <a:spcAft>
                <a:spcPts val="0"/>
              </a:spcAft>
              <a:buNone/>
            </a:pPr>
            <a:r>
              <a:rPr lang="en-US" sz="1600"/>
              <a:t> </a:t>
            </a:r>
            <a:endParaRPr/>
          </a:p>
          <a:p>
            <a:pPr indent="0" lvl="1" marL="0" rtl="0" algn="l">
              <a:spcBef>
                <a:spcPts val="0"/>
              </a:spcBef>
              <a:spcAft>
                <a:spcPts val="0"/>
              </a:spcAft>
              <a:buNone/>
            </a:pPr>
            <a:r>
              <a:rPr lang="en-US" sz="1600"/>
              <a:t>Intangic's parametric cyber insurance policy is not meant to replace traditional indemnity cyber insurance but is a complement. Traditional cyber insurance typically excludes cyber attacks that are considered to be acts of war by state actors. This parametric insurance do not exclude those. This parametric insurance does not have a deductible, so can complement traditional cyber insurance, which typically has a deductible or if the company self-insures smaller cyber losses.</a:t>
            </a:r>
            <a:endParaRPr/>
          </a:p>
          <a:p>
            <a:pPr indent="0" lvl="1" marL="0" rtl="0" algn="l">
              <a:spcBef>
                <a:spcPts val="0"/>
              </a:spcBef>
              <a:spcAft>
                <a:spcPts val="0"/>
              </a:spcAft>
              <a:buNone/>
            </a:pPr>
            <a:r>
              <a:t/>
            </a:r>
            <a:endParaRPr/>
          </a:p>
          <a:p>
            <a:pPr indent="0" lvl="1" marL="0" rtl="0" algn="l">
              <a:spcBef>
                <a:spcPts val="0"/>
              </a:spcBef>
              <a:spcAft>
                <a:spcPts val="0"/>
              </a:spcAft>
              <a:buNone/>
            </a:pPr>
            <a:r>
              <a:t/>
            </a:r>
            <a:endParaRPr/>
          </a:p>
          <a:p>
            <a:pPr indent="-198120" lvl="1" marL="274320" rtl="0" algn="l">
              <a:spcBef>
                <a:spcPts val="0"/>
              </a:spcBef>
              <a:spcAft>
                <a:spcPts val="0"/>
              </a:spcAft>
              <a:buClr>
                <a:schemeClr val="dk1"/>
              </a:buClr>
              <a:buSzPts val="1200"/>
              <a:buFont typeface="Calibri"/>
              <a:buNone/>
            </a:pPr>
            <a:r>
              <a:t/>
            </a:r>
            <a:endParaRPr/>
          </a:p>
        </p:txBody>
      </p:sp>
      <p:sp>
        <p:nvSpPr>
          <p:cNvPr id="520" name="Google Shape;520;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57: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57: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b="1" lang="en-US" sz="1600"/>
              <a:t>Link: </a:t>
            </a:r>
            <a:r>
              <a:rPr lang="en-US" u="sng">
                <a:solidFill>
                  <a:schemeClr val="hlink"/>
                </a:solidFill>
                <a:hlinkClick r:id="rId2"/>
              </a:rPr>
              <a:t>https://www.youtube.com/watch?v=juCbFgNYjcs</a:t>
            </a:r>
            <a:r>
              <a:rPr lang="en-US"/>
              <a:t> </a:t>
            </a:r>
            <a:endParaRPr/>
          </a:p>
          <a:p>
            <a:pPr indent="0" lvl="1" marL="0" rtl="0" algn="l">
              <a:spcBef>
                <a:spcPts val="0"/>
              </a:spcBef>
              <a:spcAft>
                <a:spcPts val="0"/>
              </a:spcAft>
              <a:buNone/>
            </a:pPr>
            <a:r>
              <a:rPr b="1" lang="en-US" sz="1600">
                <a:solidFill>
                  <a:srgbClr val="FF0000"/>
                </a:solidFill>
              </a:rPr>
              <a:t>Delete answers below in student version.</a:t>
            </a:r>
            <a:endParaRPr sz="1600">
              <a:solidFill>
                <a:srgbClr val="FF0000"/>
              </a:solidFill>
            </a:endParaRPr>
          </a:p>
          <a:p>
            <a:pPr indent="-274320" lvl="1" marL="274320" rtl="0" algn="l">
              <a:spcBef>
                <a:spcPts val="500"/>
              </a:spcBef>
              <a:spcAft>
                <a:spcPts val="0"/>
              </a:spcAft>
              <a:buClr>
                <a:schemeClr val="dk1"/>
              </a:buClr>
              <a:buSzPts val="1600"/>
              <a:buFont typeface="Calibri"/>
              <a:buAutoNum type="arabicPeriod"/>
            </a:pPr>
            <a:r>
              <a:rPr i="1" lang="en-US" sz="1600"/>
              <a:t>What are some examples of 3rd party services that a company's mission-critical IT infrastructure relies on? C</a:t>
            </a:r>
            <a:r>
              <a:rPr lang="en-US" sz="1600"/>
              <a:t>loud computing, payment gateways, e-commerce platforms, internet providers, and more.</a:t>
            </a:r>
            <a:endParaRPr sz="1600"/>
          </a:p>
          <a:p>
            <a:pPr indent="-274320" lvl="1" marL="274320" rtl="0" algn="l">
              <a:spcBef>
                <a:spcPts val="600"/>
              </a:spcBef>
              <a:spcAft>
                <a:spcPts val="0"/>
              </a:spcAft>
              <a:buClr>
                <a:schemeClr val="dk1"/>
              </a:buClr>
              <a:buSzPts val="1600"/>
              <a:buFont typeface="Calibri"/>
              <a:buAutoNum type="arabicPeriod"/>
            </a:pPr>
            <a:r>
              <a:rPr i="1" lang="en-US" sz="1600"/>
              <a:t>If even one of these services goes down, what may you lose connection to for hours? </a:t>
            </a:r>
            <a:r>
              <a:rPr lang="en-US" sz="1600"/>
              <a:t>Your customers.</a:t>
            </a:r>
            <a:endParaRPr/>
          </a:p>
          <a:p>
            <a:pPr indent="-274320" lvl="1" marL="274320" rtl="0" algn="l">
              <a:spcBef>
                <a:spcPts val="0"/>
              </a:spcBef>
              <a:spcAft>
                <a:spcPts val="0"/>
              </a:spcAft>
              <a:buClr>
                <a:schemeClr val="dk1"/>
              </a:buClr>
              <a:buSzPts val="1600"/>
              <a:buFont typeface="Calibri"/>
              <a:buAutoNum type="arabicPeriod"/>
            </a:pPr>
            <a:r>
              <a:rPr i="1" lang="en-US" sz="1600"/>
              <a:t>What does this expose your company to, what suffers, and who may never come back? </a:t>
            </a:r>
            <a:r>
              <a:rPr lang="en-US" sz="1600"/>
              <a:t>Exposed to revenue losses, employee productivity suffers, and your customers may never come back.</a:t>
            </a:r>
            <a:endParaRPr sz="1600"/>
          </a:p>
          <a:p>
            <a:pPr indent="-274320" lvl="1" marL="274320" rtl="0" algn="l">
              <a:spcBef>
                <a:spcPts val="0"/>
              </a:spcBef>
              <a:spcAft>
                <a:spcPts val="0"/>
              </a:spcAft>
              <a:buClr>
                <a:schemeClr val="dk1"/>
              </a:buClr>
              <a:buSzPts val="1600"/>
              <a:buFont typeface="Calibri"/>
              <a:buAutoNum type="arabicPeriod"/>
            </a:pPr>
            <a:r>
              <a:rPr i="1" lang="en-US" sz="1600"/>
              <a:t>Traditional indemnity insurance completely excludes IT downtime losses or heavily restricts it. What is almost impossible to prove and what can take months and months to settle? </a:t>
            </a:r>
            <a:r>
              <a:rPr lang="en-US" sz="1600"/>
              <a:t>Proving loss is almost impossible and it can take months and months for claims to be settled.</a:t>
            </a:r>
            <a:endParaRPr sz="1600"/>
          </a:p>
          <a:p>
            <a:pPr indent="-274320" lvl="1" marL="274320" rtl="0" algn="l">
              <a:spcBef>
                <a:spcPts val="0"/>
              </a:spcBef>
              <a:spcAft>
                <a:spcPts val="0"/>
              </a:spcAft>
              <a:buClr>
                <a:schemeClr val="dk1"/>
              </a:buClr>
              <a:buSzPts val="1600"/>
              <a:buFont typeface="Calibri"/>
              <a:buAutoNum type="arabicPeriod"/>
            </a:pPr>
            <a:r>
              <a:rPr i="1" lang="en-US" sz="1600"/>
              <a:t>What first ever insurance product does Parametrix Insurance provide? </a:t>
            </a:r>
            <a:r>
              <a:rPr lang="en-US" sz="1600"/>
              <a:t>First ever IT downtime coverage.</a:t>
            </a:r>
            <a:endParaRPr/>
          </a:p>
          <a:p>
            <a:pPr indent="-198120" lvl="1" marL="274320" rtl="0" algn="l">
              <a:spcBef>
                <a:spcPts val="0"/>
              </a:spcBef>
              <a:spcAft>
                <a:spcPts val="0"/>
              </a:spcAft>
              <a:buClr>
                <a:schemeClr val="dk1"/>
              </a:buClr>
              <a:buSzPts val="1200"/>
              <a:buFont typeface="Calibri"/>
              <a:buNone/>
            </a:pPr>
            <a:r>
              <a:t/>
            </a:r>
            <a:endParaRPr/>
          </a:p>
        </p:txBody>
      </p:sp>
      <p:sp>
        <p:nvSpPr>
          <p:cNvPr id="528" name="Google Shape;528;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58: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58: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1" marL="0" rtl="0" algn="l">
              <a:spcBef>
                <a:spcPts val="0"/>
              </a:spcBef>
              <a:spcAft>
                <a:spcPts val="0"/>
              </a:spcAft>
              <a:buNone/>
            </a:pPr>
            <a:r>
              <a:rPr b="1" lang="en-US" sz="1600"/>
              <a:t>Link: </a:t>
            </a:r>
            <a:r>
              <a:rPr lang="en-US" u="sng">
                <a:solidFill>
                  <a:schemeClr val="hlink"/>
                </a:solidFill>
                <a:hlinkClick r:id="rId2"/>
              </a:rPr>
              <a:t>https://www.youtube.com/watch?v=juCbFgNYjcs</a:t>
            </a:r>
            <a:r>
              <a:rPr lang="en-US"/>
              <a:t> </a:t>
            </a:r>
            <a:endParaRPr/>
          </a:p>
          <a:p>
            <a:pPr indent="0" lvl="1" marL="0" rtl="0" algn="l">
              <a:spcBef>
                <a:spcPts val="0"/>
              </a:spcBef>
              <a:spcAft>
                <a:spcPts val="0"/>
              </a:spcAft>
              <a:buNone/>
            </a:pPr>
            <a:r>
              <a:rPr b="1" lang="en-US" sz="1600">
                <a:solidFill>
                  <a:srgbClr val="FF0000"/>
                </a:solidFill>
              </a:rPr>
              <a:t>Delete answers below in student version.</a:t>
            </a:r>
            <a:endParaRPr b="1">
              <a:solidFill>
                <a:srgbClr val="FF0000"/>
              </a:solidFill>
            </a:endParaRPr>
          </a:p>
          <a:p>
            <a:pPr indent="-342900" lvl="1" marL="342900" rtl="0" algn="l">
              <a:spcBef>
                <a:spcPts val="0"/>
              </a:spcBef>
              <a:spcAft>
                <a:spcPts val="0"/>
              </a:spcAft>
              <a:buClr>
                <a:schemeClr val="dk1"/>
              </a:buClr>
              <a:buSzPts val="1600"/>
              <a:buFont typeface="Calibri"/>
              <a:buAutoNum type="arabicPeriod" startAt="6"/>
            </a:pPr>
            <a:r>
              <a:rPr i="1" lang="en-US" sz="1600"/>
              <a:t>What does Parametrix coverage provide guarantees for and fully protect you from?</a:t>
            </a:r>
            <a:r>
              <a:rPr lang="en-US" sz="1600"/>
              <a:t> Provides guaranteed fast payouts and hassle-free processes, fully protecting you from the financial fallout of IT downtime events.</a:t>
            </a:r>
            <a:endParaRPr sz="1600"/>
          </a:p>
          <a:p>
            <a:pPr indent="-274320" lvl="1" marL="274320" rtl="0" algn="l">
              <a:spcBef>
                <a:spcPts val="0"/>
              </a:spcBef>
              <a:spcAft>
                <a:spcPts val="0"/>
              </a:spcAft>
              <a:buClr>
                <a:schemeClr val="dk1"/>
              </a:buClr>
              <a:buSzPts val="1600"/>
              <a:buFont typeface="Calibri"/>
              <a:buAutoNum type="arabicPeriod" startAt="6"/>
            </a:pPr>
            <a:r>
              <a:rPr i="1" lang="en-US" sz="1600"/>
              <a:t>For this coverage, what can you simply adjust? </a:t>
            </a:r>
            <a:r>
              <a:rPr lang="en-US" sz="1600"/>
              <a:t>Can simply adjust coverage amount and waiting period to suit your business needs.</a:t>
            </a:r>
            <a:endParaRPr/>
          </a:p>
          <a:p>
            <a:pPr indent="-274320" lvl="1" marL="274320" rtl="0" algn="l">
              <a:spcBef>
                <a:spcPts val="0"/>
              </a:spcBef>
              <a:spcAft>
                <a:spcPts val="0"/>
              </a:spcAft>
              <a:buClr>
                <a:schemeClr val="dk1"/>
              </a:buClr>
              <a:buSzPts val="1600"/>
              <a:buFont typeface="Calibri"/>
              <a:buAutoNum type="arabicPeriod" startAt="6"/>
            </a:pPr>
            <a:r>
              <a:rPr i="1" lang="en-US" sz="1600"/>
              <a:t>What does Parametrix monitor for your company and what can that detect?</a:t>
            </a:r>
            <a:r>
              <a:rPr lang="en-US" sz="1600"/>
              <a:t> Monitors the IT services you use so Parametrix systems immediately detect any downtime events. </a:t>
            </a:r>
            <a:endParaRPr sz="1600"/>
          </a:p>
          <a:p>
            <a:pPr indent="-274320" lvl="1" marL="274320" rtl="0" algn="l">
              <a:spcBef>
                <a:spcPts val="0"/>
              </a:spcBef>
              <a:spcAft>
                <a:spcPts val="0"/>
              </a:spcAft>
              <a:buClr>
                <a:schemeClr val="dk1"/>
              </a:buClr>
              <a:buSzPts val="1600"/>
              <a:buFont typeface="Calibri"/>
              <a:buAutoNum type="arabicPeriod" startAt="6"/>
            </a:pPr>
            <a:r>
              <a:rPr i="1" lang="en-US" sz="1600"/>
              <a:t>Since Parametrix and your company preagreed on the terms ahead of time, what does Parametrix notify your company about then transfer? </a:t>
            </a:r>
            <a:r>
              <a:rPr lang="en-US" sz="1600"/>
              <a:t>Notifies when downtime occurs and then transfers the payment.</a:t>
            </a:r>
            <a:endParaRPr sz="1600"/>
          </a:p>
          <a:p>
            <a:pPr indent="-274320" lvl="1" marL="274320" rtl="0" algn="l">
              <a:spcBef>
                <a:spcPts val="0"/>
              </a:spcBef>
              <a:spcAft>
                <a:spcPts val="0"/>
              </a:spcAft>
              <a:buClr>
                <a:schemeClr val="dk1"/>
              </a:buClr>
              <a:buSzPts val="1600"/>
              <a:buFont typeface="Calibri"/>
              <a:buAutoNum type="arabicPeriod" startAt="6"/>
            </a:pPr>
            <a:r>
              <a:rPr i="1" lang="en-US" sz="1600"/>
              <a:t>For this Parametrix coverage, what process is not needed, and what can your company use the money payment to cover? Examples of what payment can cover? </a:t>
            </a:r>
            <a:r>
              <a:rPr lang="en-US" sz="1600"/>
              <a:t>No claims process needed. Can the money to cover any loss. Examples: pay for your recovery expenses, compensate your customers for lack of service, and secure your revenue stream </a:t>
            </a:r>
            <a:endParaRPr sz="1600"/>
          </a:p>
          <a:p>
            <a:pPr indent="-172720" lvl="1" marL="274320" rtl="0" algn="l">
              <a:spcBef>
                <a:spcPts val="0"/>
              </a:spcBef>
              <a:spcAft>
                <a:spcPts val="0"/>
              </a:spcAft>
              <a:buClr>
                <a:schemeClr val="dk1"/>
              </a:buClr>
              <a:buSzPts val="1600"/>
              <a:buFont typeface="Calibri"/>
              <a:buNone/>
            </a:pPr>
            <a:r>
              <a:t/>
            </a:r>
            <a:endParaRPr sz="1600"/>
          </a:p>
        </p:txBody>
      </p:sp>
      <p:sp>
        <p:nvSpPr>
          <p:cNvPr id="536" name="Google Shape;536;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6: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Font typeface="Calibri"/>
              <a:buAutoNum type="arabicPeriod"/>
            </a:pPr>
            <a:r>
              <a:rPr lang="en-US" sz="1600"/>
              <a:t>Insurance is a type of risk transfer, meaning a type of risk financing, and sometimes referred to as risk sharing.</a:t>
            </a:r>
            <a:endParaRPr/>
          </a:p>
          <a:p>
            <a:pPr indent="-342900" lvl="0" marL="342900" rtl="0" algn="l">
              <a:spcBef>
                <a:spcPts val="0"/>
              </a:spcBef>
              <a:spcAft>
                <a:spcPts val="0"/>
              </a:spcAft>
              <a:buClr>
                <a:schemeClr val="dk1"/>
              </a:buClr>
              <a:buSzPts val="1600"/>
              <a:buFont typeface="Calibri"/>
              <a:buAutoNum type="arabicPeriod"/>
            </a:pPr>
            <a:r>
              <a:rPr lang="en-US" sz="1600"/>
              <a:t>Risk management is the over process: scan the environment, risk identification, risk analysis, risk treatment, and risk monitoring and review.</a:t>
            </a:r>
            <a:endParaRPr/>
          </a:p>
          <a:p>
            <a:pPr indent="-182880" lvl="1" marL="548640" rtl="0" algn="l">
              <a:spcBef>
                <a:spcPts val="0"/>
              </a:spcBef>
              <a:spcAft>
                <a:spcPts val="0"/>
              </a:spcAft>
              <a:buClr>
                <a:schemeClr val="dk1"/>
              </a:buClr>
              <a:buSzPts val="1600"/>
              <a:buFont typeface="Noto Sans Symbols"/>
              <a:buChar char="▪"/>
            </a:pPr>
            <a:r>
              <a:rPr lang="en-US" sz="1600"/>
              <a:t>Insurance is just one of the techniques (risk transfer) to treat risk.</a:t>
            </a:r>
            <a:endParaRPr/>
          </a:p>
          <a:p>
            <a:pPr indent="-182880" lvl="1" marL="548640" rtl="0" algn="l">
              <a:spcBef>
                <a:spcPts val="0"/>
              </a:spcBef>
              <a:spcAft>
                <a:spcPts val="0"/>
              </a:spcAft>
              <a:buClr>
                <a:schemeClr val="dk1"/>
              </a:buClr>
              <a:buSzPts val="1600"/>
              <a:buFont typeface="Noto Sans Symbols"/>
              <a:buChar char="▪"/>
            </a:pPr>
            <a:r>
              <a:rPr lang="en-US" sz="1600"/>
              <a:t>Other risk treatment techniques used in the risk management process are risk avoidance, risk exploitation, risk mitigation, and risk retention.</a:t>
            </a:r>
            <a:endParaRPr/>
          </a:p>
          <a:p>
            <a:pPr indent="-342900" lvl="0" marL="342900" rtl="0" algn="l">
              <a:spcBef>
                <a:spcPts val="0"/>
              </a:spcBef>
              <a:spcAft>
                <a:spcPts val="0"/>
              </a:spcAft>
              <a:buClr>
                <a:schemeClr val="dk1"/>
              </a:buClr>
              <a:buSzPts val="1600"/>
              <a:buFont typeface="Calibri"/>
              <a:buAutoNum type="arabicPeriod"/>
            </a:pPr>
            <a:r>
              <a:rPr lang="en-US" sz="1600"/>
              <a:t>Insurtech uses technology to make insurance functions more efficient. These include production (sales and distribution), actuarial, underwriting, and claims functions.</a:t>
            </a:r>
            <a:endParaRPr sz="1600"/>
          </a:p>
          <a:p>
            <a:pPr indent="-342900" lvl="0" marL="342900" rtl="0" algn="l">
              <a:spcBef>
                <a:spcPts val="0"/>
              </a:spcBef>
              <a:spcAft>
                <a:spcPts val="0"/>
              </a:spcAft>
              <a:buClr>
                <a:schemeClr val="dk1"/>
              </a:buClr>
              <a:buSzPts val="1600"/>
              <a:buFont typeface="Calibri"/>
              <a:buAutoNum type="arabicPeriod"/>
            </a:pPr>
            <a:r>
              <a:rPr lang="en-US" sz="1600"/>
              <a:t>Insurtech is a subset of risktech.</a:t>
            </a:r>
            <a:endParaRPr sz="1600"/>
          </a:p>
          <a:p>
            <a:pPr indent="-182880" lvl="1" marL="548640" rtl="0" algn="l">
              <a:spcBef>
                <a:spcPts val="0"/>
              </a:spcBef>
              <a:spcAft>
                <a:spcPts val="0"/>
              </a:spcAft>
              <a:buClr>
                <a:schemeClr val="dk1"/>
              </a:buClr>
              <a:buSzPts val="1600"/>
              <a:buFont typeface="Noto Sans Symbols"/>
              <a:buChar char="▪"/>
            </a:pPr>
            <a:r>
              <a:rPr lang="en-US" sz="1600"/>
              <a:t>Risktech goes beyond insurtech to make all parts of the risk management process more efficient, not just risk transfer.</a:t>
            </a:r>
            <a:endParaRPr sz="1600"/>
          </a:p>
          <a:p>
            <a:pPr indent="-182880" lvl="1" marL="548640" rtl="0" algn="l">
              <a:spcBef>
                <a:spcPts val="0"/>
              </a:spcBef>
              <a:spcAft>
                <a:spcPts val="0"/>
              </a:spcAft>
              <a:buClr>
                <a:schemeClr val="dk1"/>
              </a:buClr>
              <a:buSzPts val="1600"/>
              <a:buFont typeface="Noto Sans Symbols"/>
              <a:buChar char="▪"/>
            </a:pPr>
            <a:r>
              <a:rPr lang="en-US" sz="1600"/>
              <a:t>Risk mitigation means to reduce both the likelihood for risks to materialize and the severity of the loss that occurs if the risk does materialize.</a:t>
            </a:r>
            <a:endParaRPr sz="1600"/>
          </a:p>
          <a:p>
            <a:pPr indent="-196850" lvl="0" marL="285750" rtl="0" algn="l">
              <a:spcBef>
                <a:spcPts val="0"/>
              </a:spcBef>
              <a:spcAft>
                <a:spcPts val="0"/>
              </a:spcAft>
              <a:buClr>
                <a:schemeClr val="dk1"/>
              </a:buClr>
              <a:buSzPts val="1400"/>
              <a:buFont typeface="Noto Sans Symbols"/>
              <a:buNone/>
            </a:pPr>
            <a:r>
              <a:t/>
            </a:r>
            <a:endParaRPr sz="1400">
              <a:latin typeface="Calibri"/>
              <a:ea typeface="Calibri"/>
              <a:cs typeface="Calibri"/>
              <a:sym typeface="Calibri"/>
            </a:endParaRPr>
          </a:p>
          <a:p>
            <a:pPr indent="-184150" lvl="0" marL="285750" rtl="0" algn="l">
              <a:spcBef>
                <a:spcPts val="0"/>
              </a:spcBef>
              <a:spcAft>
                <a:spcPts val="0"/>
              </a:spcAft>
              <a:buClr>
                <a:schemeClr val="dk1"/>
              </a:buClr>
              <a:buSzPts val="1600"/>
              <a:buFont typeface="Noto Sans Symbols"/>
              <a:buNone/>
            </a:pPr>
            <a:r>
              <a:t/>
            </a:r>
            <a:endParaRPr sz="1600">
              <a:latin typeface="Calibri"/>
              <a:ea typeface="Calibri"/>
              <a:cs typeface="Calibri"/>
              <a:sym typeface="Calibri"/>
            </a:endParaRPr>
          </a:p>
          <a:p>
            <a:pPr indent="-184150" lvl="0" marL="285750" rtl="0" algn="l">
              <a:spcBef>
                <a:spcPts val="0"/>
              </a:spcBef>
              <a:spcAft>
                <a:spcPts val="0"/>
              </a:spcAft>
              <a:buClr>
                <a:schemeClr val="dk1"/>
              </a:buClr>
              <a:buSzPts val="1600"/>
              <a:buFont typeface="Noto Sans Symbols"/>
              <a:buNone/>
            </a:pPr>
            <a:r>
              <a:t/>
            </a:r>
            <a:endParaRPr sz="1600"/>
          </a:p>
          <a:p>
            <a:pPr indent="0" lvl="0" marL="0" rtl="0" algn="l">
              <a:spcBef>
                <a:spcPts val="0"/>
              </a:spcBef>
              <a:spcAft>
                <a:spcPts val="0"/>
              </a:spcAft>
              <a:buNone/>
            </a:pPr>
            <a:r>
              <a:t/>
            </a:r>
            <a:endParaRPr/>
          </a:p>
        </p:txBody>
      </p:sp>
      <p:sp>
        <p:nvSpPr>
          <p:cNvPr id="100" name="Google Shape;10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95250" y="103188"/>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7: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t>These technologies will be discussed on the following pages.</a:t>
            </a:r>
            <a:endParaRPr/>
          </a:p>
        </p:txBody>
      </p:sp>
      <p:sp>
        <p:nvSpPr>
          <p:cNvPr id="108" name="Google Shape;10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p:nvPr>
            <p:ph idx="2" type="sldImg"/>
          </p:nvPr>
        </p:nvSpPr>
        <p:spPr>
          <a:xfrm>
            <a:off x="95250" y="80963"/>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8: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182880" lvl="0" marL="182880" rtl="0" algn="l">
              <a:spcBef>
                <a:spcPts val="0"/>
              </a:spcBef>
              <a:spcAft>
                <a:spcPts val="0"/>
              </a:spcAft>
              <a:buClr>
                <a:schemeClr val="dk1"/>
              </a:buClr>
              <a:buSzPts val="1600"/>
              <a:buFont typeface="Calibri"/>
              <a:buAutoNum type="arabicPeriod"/>
            </a:pPr>
            <a:r>
              <a:rPr lang="en-US" sz="1600"/>
              <a:t>IoT stands for “Internet of Things” and refers to the network of physical objects that can include sensors, software, and internet connections that allow the monitoring of  devices and systems and exchange of data, and even allowing remote control of physical devices, such as turning off the water flow in water supply pipes.</a:t>
            </a:r>
            <a:endParaRPr/>
          </a:p>
          <a:p>
            <a:pPr indent="-182880" lvl="0" marL="182880" rtl="0" algn="l">
              <a:spcBef>
                <a:spcPts val="0"/>
              </a:spcBef>
              <a:spcAft>
                <a:spcPts val="0"/>
              </a:spcAft>
              <a:buClr>
                <a:schemeClr val="dk1"/>
              </a:buClr>
              <a:buSzPts val="1600"/>
              <a:buFont typeface="Calibri"/>
              <a:buAutoNum type="arabicPeriod"/>
            </a:pPr>
            <a:r>
              <a:rPr lang="en-US" sz="1600"/>
              <a:t>An example of a smart product is an IoT system with a flow sensor and an actuator attached to the water pipes in a building or house. </a:t>
            </a:r>
            <a:endParaRPr/>
          </a:p>
          <a:p>
            <a:pPr indent="-182880" lvl="1" marL="365760" rtl="0" algn="l">
              <a:spcBef>
                <a:spcPts val="0"/>
              </a:spcBef>
              <a:spcAft>
                <a:spcPts val="0"/>
              </a:spcAft>
              <a:buClr>
                <a:schemeClr val="dk1"/>
              </a:buClr>
              <a:buSzPts val="1600"/>
              <a:buFont typeface="Noto Sans Symbols"/>
              <a:buChar char="▪"/>
            </a:pPr>
            <a:r>
              <a:rPr lang="en-US" sz="1600"/>
              <a:t>If a water line in your house breaks, you will be notified on your smart phone and can turn off the water remotely, which can save you a huge water bill and also reduce damage to your house.</a:t>
            </a:r>
            <a:endParaRPr sz="1600"/>
          </a:p>
          <a:p>
            <a:pPr indent="-182880" lvl="1" marL="365760" rtl="0" algn="l">
              <a:spcBef>
                <a:spcPts val="0"/>
              </a:spcBef>
              <a:spcAft>
                <a:spcPts val="0"/>
              </a:spcAft>
              <a:buClr>
                <a:schemeClr val="dk1"/>
              </a:buClr>
              <a:buSzPts val="1600"/>
              <a:buFont typeface="Noto Sans Symbols"/>
              <a:buChar char="▪"/>
            </a:pPr>
            <a:r>
              <a:rPr lang="en-US" sz="1600"/>
              <a:t>Often insurance companies will give you a discount on your homeowners’ insurance because such an IoT system can save the insurer tremendous amounts in claims</a:t>
            </a:r>
            <a:endParaRPr/>
          </a:p>
          <a:p>
            <a:pPr indent="-182880" lvl="0" marL="182880" rtl="0" algn="l">
              <a:spcBef>
                <a:spcPts val="0"/>
              </a:spcBef>
              <a:spcAft>
                <a:spcPts val="0"/>
              </a:spcAft>
              <a:buClr>
                <a:schemeClr val="dk1"/>
              </a:buClr>
              <a:buSzPts val="1600"/>
              <a:buFont typeface="Calibri"/>
              <a:buAutoNum type="arabicPeriod"/>
            </a:pPr>
            <a:r>
              <a:rPr lang="en-US" sz="1600"/>
              <a:t>Telematics is a type of IoT used in cars and uses GPS so insurer can learn more about your driving habits and determine premiums based on your actual driving instead of approximate risk categories used in traditional underwriting. Policies can be customized to closely align with the policyholder’s risk. IoT can allow “monitored risk” insurance.</a:t>
            </a:r>
            <a:endParaRPr/>
          </a:p>
          <a:p>
            <a:pPr indent="-182880" lvl="0" marL="182880" rtl="0" algn="l">
              <a:spcBef>
                <a:spcPts val="0"/>
              </a:spcBef>
              <a:spcAft>
                <a:spcPts val="0"/>
              </a:spcAft>
              <a:buClr>
                <a:schemeClr val="dk1"/>
              </a:buClr>
              <a:buSzPts val="1600"/>
              <a:buFont typeface="Calibri"/>
              <a:buAutoNum type="arabicPeriod"/>
            </a:pPr>
            <a:r>
              <a:rPr lang="en-US" sz="1600">
                <a:latin typeface="Calibri"/>
                <a:ea typeface="Calibri"/>
                <a:cs typeface="Calibri"/>
                <a:sym typeface="Calibri"/>
              </a:rPr>
              <a:t>Risktech and insurtech typically involve smart products producing a lot of data, which can be analyzed with the goal of reducing uncertainty in the prediction of future events.</a:t>
            </a:r>
            <a:endParaRPr/>
          </a:p>
        </p:txBody>
      </p:sp>
      <p:sp>
        <p:nvSpPr>
          <p:cNvPr id="116" name="Google Shape;11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p:nvPr>
            <p:ph idx="2" type="sldImg"/>
          </p:nvPr>
        </p:nvSpPr>
        <p:spPr>
          <a:xfrm>
            <a:off x="120650" y="80963"/>
            <a:ext cx="6615113" cy="3721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9:notes"/>
          <p:cNvSpPr txBox="1"/>
          <p:nvPr>
            <p:ph idx="1" type="body"/>
          </p:nvPr>
        </p:nvSpPr>
        <p:spPr>
          <a:xfrm>
            <a:off x="0" y="3906982"/>
            <a:ext cx="6858000" cy="523701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600"/>
              <a:buFont typeface="Calibri"/>
              <a:buAutoNum type="arabicPeriod" startAt="5"/>
            </a:pPr>
            <a:r>
              <a:rPr lang="en-US" sz="1600"/>
              <a:t>Blockchain can be used for the data collected from IoT devices to ensure they are from a trusted source and independently verified.</a:t>
            </a:r>
            <a:endParaRPr/>
          </a:p>
          <a:p>
            <a:pPr indent="-182880" lvl="0" marL="182880" rtl="0" algn="l">
              <a:spcBef>
                <a:spcPts val="0"/>
              </a:spcBef>
              <a:spcAft>
                <a:spcPts val="0"/>
              </a:spcAft>
              <a:buClr>
                <a:schemeClr val="dk1"/>
              </a:buClr>
              <a:buSzPts val="1600"/>
              <a:buFont typeface="Calibri"/>
              <a:buAutoNum type="arabicPeriod" startAt="5"/>
            </a:pPr>
            <a:r>
              <a:rPr lang="en-US" sz="1600"/>
              <a:t>Cloud computing is often used to share and store data generated by IoT devices, then advanced analytics can be applied to the data for predictive modeling.  </a:t>
            </a:r>
            <a:endParaRPr/>
          </a:p>
          <a:p>
            <a:pPr indent="-285750" lvl="1" marL="468630" rtl="0" algn="l">
              <a:spcBef>
                <a:spcPts val="0"/>
              </a:spcBef>
              <a:spcAft>
                <a:spcPts val="0"/>
              </a:spcAft>
              <a:buClr>
                <a:schemeClr val="dk1"/>
              </a:buClr>
              <a:buSzPts val="1600"/>
              <a:buFont typeface="Noto Sans Symbols"/>
              <a:buChar char="▪"/>
            </a:pPr>
            <a:r>
              <a:rPr lang="en-US" sz="1600"/>
              <a:t>These technologies can be used to improve ratemaking, underwriting, and claims functions for traditional indemnity insurance.</a:t>
            </a:r>
            <a:endParaRPr/>
          </a:p>
          <a:p>
            <a:pPr indent="-285750" lvl="1" marL="468630" rtl="0" algn="l">
              <a:spcBef>
                <a:spcPts val="0"/>
              </a:spcBef>
              <a:spcAft>
                <a:spcPts val="0"/>
              </a:spcAft>
              <a:buClr>
                <a:schemeClr val="dk1"/>
              </a:buClr>
              <a:buSzPts val="1600"/>
              <a:buFont typeface="Noto Sans Symbols"/>
              <a:buChar char="▪"/>
            </a:pPr>
            <a:r>
              <a:rPr lang="en-US" sz="1600"/>
              <a:t>These technologies are making parametric insurance possible for climate-related risks that have been almost uninsurable, especially for low-income communities. An example is microinsurance for drought and flood for small farmers around the world.</a:t>
            </a:r>
            <a:endParaRPr/>
          </a:p>
          <a:p>
            <a:pPr indent="-182880" lvl="0" marL="182880" rtl="0" algn="l">
              <a:spcBef>
                <a:spcPts val="0"/>
              </a:spcBef>
              <a:spcAft>
                <a:spcPts val="0"/>
              </a:spcAft>
              <a:buClr>
                <a:schemeClr val="dk1"/>
              </a:buClr>
              <a:buSzPts val="1600"/>
              <a:buFont typeface="Calibri"/>
              <a:buAutoNum type="arabicPeriod" startAt="5"/>
            </a:pPr>
            <a:r>
              <a:rPr lang="en-US" sz="1600"/>
              <a:t>These technologies are moving insurance from a “repair and replace” to a “predict and prevent” model.</a:t>
            </a:r>
            <a:endParaRPr/>
          </a:p>
          <a:p>
            <a:pPr indent="-182880" lvl="0" marL="182880" rtl="0" algn="l">
              <a:spcBef>
                <a:spcPts val="0"/>
              </a:spcBef>
              <a:spcAft>
                <a:spcPts val="0"/>
              </a:spcAft>
              <a:buClr>
                <a:schemeClr val="dk1"/>
              </a:buClr>
              <a:buSzPts val="1600"/>
              <a:buFont typeface="Calibri"/>
              <a:buAutoNum type="arabicPeriod" startAt="5"/>
            </a:pPr>
            <a:r>
              <a:rPr lang="en-US" sz="1600"/>
              <a:t>For marine insurance, IoT devices can be employed for monitoring and tracking cargo, which can support risk authentication in traditional coverages and are also opening the way to parametric and blockchain-enabled products.</a:t>
            </a:r>
            <a:endParaRPr sz="1600"/>
          </a:p>
          <a:p>
            <a:pPr indent="-182880" lvl="0" marL="182880" rtl="0" algn="l">
              <a:spcBef>
                <a:spcPts val="0"/>
              </a:spcBef>
              <a:spcAft>
                <a:spcPts val="0"/>
              </a:spcAft>
              <a:buClr>
                <a:schemeClr val="dk1"/>
              </a:buClr>
              <a:buSzPts val="1600"/>
              <a:buFont typeface="Calibri"/>
              <a:buAutoNum type="arabicPeriod" startAt="5"/>
            </a:pPr>
            <a:r>
              <a:rPr lang="en-US" sz="1600"/>
              <a:t>A risk of the proliferation of IoT devices is that they vastly increase the number of attack surfaces for cyber attacks. For example, hackers have gotten control of IoT devices to mount DDOS attacks.</a:t>
            </a:r>
            <a:endParaRPr sz="1600"/>
          </a:p>
          <a:p>
            <a:pPr indent="-81279" lvl="0" marL="182880" rtl="0" algn="l">
              <a:spcBef>
                <a:spcPts val="0"/>
              </a:spcBef>
              <a:spcAft>
                <a:spcPts val="0"/>
              </a:spcAft>
              <a:buClr>
                <a:schemeClr val="dk1"/>
              </a:buClr>
              <a:buSzPts val="1600"/>
              <a:buFont typeface="Calibri"/>
              <a:buNone/>
            </a:pPr>
            <a:r>
              <a:t/>
            </a:r>
            <a:endParaRPr sz="1600">
              <a:solidFill>
                <a:srgbClr val="000000"/>
              </a:solidFill>
            </a:endParaRPr>
          </a:p>
          <a:p>
            <a:pPr indent="-81279" lvl="0" marL="182880" rtl="0" algn="l">
              <a:spcBef>
                <a:spcPts val="0"/>
              </a:spcBef>
              <a:spcAft>
                <a:spcPts val="0"/>
              </a:spcAft>
              <a:buClr>
                <a:schemeClr val="dk1"/>
              </a:buClr>
              <a:buSzPts val="1600"/>
              <a:buFont typeface="Calibri"/>
              <a:buNone/>
            </a:pPr>
            <a:r>
              <a:t/>
            </a:r>
            <a:endParaRPr sz="1600">
              <a:latin typeface="Calibri"/>
              <a:ea typeface="Calibri"/>
              <a:cs typeface="Calibri"/>
              <a:sym typeface="Calibri"/>
            </a:endParaRPr>
          </a:p>
          <a:p>
            <a:pPr indent="-81279" lvl="0" marL="182880" rtl="0" algn="l">
              <a:spcBef>
                <a:spcPts val="0"/>
              </a:spcBef>
              <a:spcAft>
                <a:spcPts val="0"/>
              </a:spcAft>
              <a:buClr>
                <a:schemeClr val="dk1"/>
              </a:buClr>
              <a:buSzPts val="1600"/>
              <a:buFont typeface="Calibri"/>
              <a:buNone/>
            </a:pPr>
            <a:r>
              <a:t/>
            </a:r>
            <a:endParaRPr sz="1600"/>
          </a:p>
        </p:txBody>
      </p:sp>
      <p:sp>
        <p:nvSpPr>
          <p:cNvPr id="124" name="Google Shape;12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grpSp>
        <p:nvGrpSpPr>
          <p:cNvPr id="17" name="Google Shape;17;p61"/>
          <p:cNvGrpSpPr/>
          <p:nvPr/>
        </p:nvGrpSpPr>
        <p:grpSpPr>
          <a:xfrm>
            <a:off x="2999317" y="3402014"/>
            <a:ext cx="7162800" cy="2058987"/>
            <a:chOff x="914400" y="3657600"/>
            <a:chExt cx="7162800" cy="2059641"/>
          </a:xfrm>
        </p:grpSpPr>
        <p:sp>
          <p:nvSpPr>
            <p:cNvPr id="18" name="Google Shape;18;p61"/>
            <p:cNvSpPr/>
            <p:nvPr/>
          </p:nvSpPr>
          <p:spPr>
            <a:xfrm>
              <a:off x="914400" y="3657600"/>
              <a:ext cx="7162800" cy="1295811"/>
            </a:xfrm>
            <a:prstGeom prst="rect">
              <a:avLst/>
            </a:prstGeom>
            <a:noFill/>
            <a:ln cap="flat" cmpd="sng" w="12700">
              <a:solidFill>
                <a:srgbClr val="2955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9" name="Google Shape;19;p61"/>
            <p:cNvSpPr/>
            <p:nvPr/>
          </p:nvSpPr>
          <p:spPr>
            <a:xfrm>
              <a:off x="914400" y="5069335"/>
              <a:ext cx="7162800" cy="647906"/>
            </a:xfrm>
            <a:prstGeom prst="rect">
              <a:avLst/>
            </a:prstGeom>
            <a:noFill/>
            <a:ln cap="flat" cmpd="sng" w="12700">
              <a:solidFill>
                <a:srgbClr val="2955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0" name="Google Shape;20;p61"/>
            <p:cNvSpPr/>
            <p:nvPr/>
          </p:nvSpPr>
          <p:spPr>
            <a:xfrm>
              <a:off x="914400" y="3657600"/>
              <a:ext cx="228600" cy="1295811"/>
            </a:xfrm>
            <a:prstGeom prst="rect">
              <a:avLst/>
            </a:prstGeom>
            <a:solidFill>
              <a:srgbClr val="2955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21" name="Google Shape;21;p61"/>
            <p:cNvSpPr/>
            <p:nvPr/>
          </p:nvSpPr>
          <p:spPr>
            <a:xfrm>
              <a:off x="914400" y="5069335"/>
              <a:ext cx="228600" cy="647906"/>
            </a:xfrm>
            <a:prstGeom prst="rect">
              <a:avLst/>
            </a:prstGeom>
            <a:solidFill>
              <a:srgbClr val="2955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grpSp>
      <p:sp>
        <p:nvSpPr>
          <p:cNvPr id="22" name="Google Shape;22;p61"/>
          <p:cNvSpPr txBox="1"/>
          <p:nvPr>
            <p:ph type="ctrTitle"/>
          </p:nvPr>
        </p:nvSpPr>
        <p:spPr>
          <a:xfrm>
            <a:off x="3506368" y="3616586"/>
            <a:ext cx="6148873" cy="80356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3000">
                <a:solidFill>
                  <a:srgbClr val="2955A6"/>
                </a:solidFill>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61"/>
          <p:cNvSpPr txBox="1"/>
          <p:nvPr>
            <p:ph idx="1" type="body"/>
          </p:nvPr>
        </p:nvSpPr>
        <p:spPr>
          <a:xfrm>
            <a:off x="3506367" y="4998325"/>
            <a:ext cx="5627239" cy="27889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600"/>
              </a:spcBef>
              <a:spcAft>
                <a:spcPts val="0"/>
              </a:spcAft>
              <a:buClr>
                <a:srgbClr val="2F5597"/>
              </a:buClr>
              <a:buSzPts val="2000"/>
              <a:buNone/>
              <a:defRPr b="1" sz="2000">
                <a:solidFill>
                  <a:srgbClr val="2F5597"/>
                </a:solidFill>
                <a:latin typeface="Calibri"/>
                <a:ea typeface="Calibri"/>
                <a:cs typeface="Calibri"/>
                <a:sym typeface="Calibri"/>
              </a:defRPr>
            </a:lvl1pPr>
            <a:lvl2pPr indent="-342900" lvl="1" marL="914400" algn="l">
              <a:lnSpc>
                <a:spcPct val="100000"/>
              </a:lnSpc>
              <a:spcBef>
                <a:spcPts val="600"/>
              </a:spcBef>
              <a:spcAft>
                <a:spcPts val="0"/>
              </a:spcAft>
              <a:buClr>
                <a:schemeClr val="dk1"/>
              </a:buClr>
              <a:buSzPts val="1800"/>
              <a:buChar char="•"/>
              <a:defRPr/>
            </a:lvl2pPr>
            <a:lvl3pPr indent="-228600" lvl="2" marL="1371600" algn="l">
              <a:lnSpc>
                <a:spcPct val="90000"/>
              </a:lnSpc>
              <a:spcBef>
                <a:spcPts val="375"/>
              </a:spcBef>
              <a:spcAft>
                <a:spcPts val="0"/>
              </a:spcAft>
              <a:buClr>
                <a:schemeClr val="dk1"/>
              </a:buClr>
              <a:buSzPts val="1500"/>
              <a:buNone/>
              <a:defRPr/>
            </a:lvl3pPr>
            <a:lvl4pPr indent="-342900" lvl="3" marL="1828800" algn="l">
              <a:lnSpc>
                <a:spcPct val="90000"/>
              </a:lnSpc>
              <a:spcBef>
                <a:spcPts val="375"/>
              </a:spcBef>
              <a:spcAft>
                <a:spcPts val="0"/>
              </a:spcAft>
              <a:buClr>
                <a:schemeClr val="dk1"/>
              </a:buClr>
              <a:buSzPts val="1800"/>
              <a:buChar char="•"/>
              <a:defRPr/>
            </a:lvl4pPr>
            <a:lvl5pPr indent="-228600" lvl="4" marL="2286000" algn="l">
              <a:lnSpc>
                <a:spcPct val="90000"/>
              </a:lnSpc>
              <a:spcBef>
                <a:spcPts val="375"/>
              </a:spcBef>
              <a:spcAft>
                <a:spcPts val="0"/>
              </a:spcAft>
              <a:buClr>
                <a:schemeClr val="dk1"/>
              </a:buClr>
              <a:buSzPts val="13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showMasterSp="0" type="blank">
  <p:cSld name="BLANK">
    <p:spTree>
      <p:nvGrpSpPr>
        <p:cNvPr id="61" name="Shape 61"/>
        <p:cNvGrpSpPr/>
        <p:nvPr/>
      </p:nvGrpSpPr>
      <p:grpSpPr>
        <a:xfrm>
          <a:off x="0" y="0"/>
          <a:ext cx="0" cy="0"/>
          <a:chOff x="0" y="0"/>
          <a:chExt cx="0" cy="0"/>
        </a:xfrm>
      </p:grpSpPr>
      <p:pic>
        <p:nvPicPr>
          <p:cNvPr id="62" name="Google Shape;62;p70"/>
          <p:cNvPicPr preferRelativeResize="0"/>
          <p:nvPr/>
        </p:nvPicPr>
        <p:blipFill rotWithShape="1">
          <a:blip r:embed="rId2">
            <a:alphaModFix/>
          </a:blip>
          <a:srcRect b="0" l="0" r="0" t="0"/>
          <a:stretch/>
        </p:blipFill>
        <p:spPr>
          <a:xfrm>
            <a:off x="2389718" y="187326"/>
            <a:ext cx="7401983" cy="66706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6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 name="Google Shape;26;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61950" lvl="0" marL="457200" algn="l">
              <a:lnSpc>
                <a:spcPct val="100000"/>
              </a:lnSpc>
              <a:spcBef>
                <a:spcPts val="600"/>
              </a:spcBef>
              <a:spcAft>
                <a:spcPts val="0"/>
              </a:spcAft>
              <a:buClr>
                <a:schemeClr val="dk1"/>
              </a:buClr>
              <a:buSzPts val="2100"/>
              <a:buChar char="•"/>
              <a:defRPr/>
            </a:lvl1pPr>
            <a:lvl2pPr indent="-355600" lvl="1" marL="914400" algn="l">
              <a:lnSpc>
                <a:spcPct val="100000"/>
              </a:lnSpc>
              <a:spcBef>
                <a:spcPts val="600"/>
              </a:spcBef>
              <a:spcAft>
                <a:spcPts val="0"/>
              </a:spcAft>
              <a:buClr>
                <a:schemeClr val="dk1"/>
              </a:buClr>
              <a:buSzPts val="2000"/>
              <a:buChar char="•"/>
              <a:defRPr/>
            </a:lvl2pPr>
            <a:lvl3pPr indent="-355600" lvl="2" marL="1371600" algn="l">
              <a:lnSpc>
                <a:spcPct val="100000"/>
              </a:lnSpc>
              <a:spcBef>
                <a:spcPts val="600"/>
              </a:spcBef>
              <a:spcAft>
                <a:spcPts val="0"/>
              </a:spcAft>
              <a:buClr>
                <a:schemeClr val="dk1"/>
              </a:buClr>
              <a:buSzPts val="2000"/>
              <a:buChar char="•"/>
              <a:defRPr sz="2000"/>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62"/>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content">
  <p:cSld name="Highlight content">
    <p:spTree>
      <p:nvGrpSpPr>
        <p:cNvPr id="28" name="Shape 28"/>
        <p:cNvGrpSpPr/>
        <p:nvPr/>
      </p:nvGrpSpPr>
      <p:grpSpPr>
        <a:xfrm>
          <a:off x="0" y="0"/>
          <a:ext cx="0" cy="0"/>
          <a:chOff x="0" y="0"/>
          <a:chExt cx="0" cy="0"/>
        </a:xfrm>
      </p:grpSpPr>
      <p:sp>
        <p:nvSpPr>
          <p:cNvPr id="29" name="Google Shape;29;p6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63"/>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64"/>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 name="Google Shape;34;p64"/>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Clr>
                <a:srgbClr val="888888"/>
              </a:buClr>
              <a:buSzPts val="1800"/>
              <a:buNone/>
              <a:defRPr sz="1800">
                <a:solidFill>
                  <a:srgbClr val="888888"/>
                </a:solidFill>
              </a:defRPr>
            </a:lvl1pPr>
            <a:lvl2pPr indent="-228600" lvl="1" marL="914400" algn="l">
              <a:lnSpc>
                <a:spcPct val="100000"/>
              </a:lnSpc>
              <a:spcBef>
                <a:spcPts val="600"/>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5" name="Google Shape;35;p64"/>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6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6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 name="Google Shape;39;p6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65"/>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6"/>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3" name="Google Shape;43;p66"/>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Clr>
                <a:schemeClr val="dk1"/>
              </a:buClr>
              <a:buSzPts val="1800"/>
              <a:buNone/>
              <a:defRPr b="1" sz="1800"/>
            </a:lvl1pPr>
            <a:lvl2pPr indent="-228600" lvl="1" marL="914400" algn="l">
              <a:lnSpc>
                <a:spcPct val="100000"/>
              </a:lnSpc>
              <a:spcBef>
                <a:spcPts val="600"/>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4" name="Google Shape;44;p66"/>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66"/>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Clr>
                <a:schemeClr val="dk1"/>
              </a:buClr>
              <a:buSzPts val="1800"/>
              <a:buNone/>
              <a:defRPr b="1" sz="1800"/>
            </a:lvl1pPr>
            <a:lvl2pPr indent="-228600" lvl="1" marL="914400" algn="l">
              <a:lnSpc>
                <a:spcPct val="100000"/>
              </a:lnSpc>
              <a:spcBef>
                <a:spcPts val="600"/>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6" name="Google Shape;46;p66"/>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 name="Google Shape;47;p66"/>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6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0" name="Google Shape;50;p67"/>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 name="Shape 51"/>
        <p:cNvGrpSpPr/>
        <p:nvPr/>
      </p:nvGrpSpPr>
      <p:grpSpPr>
        <a:xfrm>
          <a:off x="0" y="0"/>
          <a:ext cx="0" cy="0"/>
          <a:chOff x="0" y="0"/>
          <a:chExt cx="0" cy="0"/>
        </a:xfrm>
      </p:grpSpPr>
      <p:sp>
        <p:nvSpPr>
          <p:cNvPr id="52" name="Google Shape;52;p6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 name="Google Shape;53;p68"/>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600"/>
              </a:spcBef>
              <a:spcAft>
                <a:spcPts val="0"/>
              </a:spcAft>
              <a:buClr>
                <a:schemeClr val="dk1"/>
              </a:buClr>
              <a:buSzPts val="2400"/>
              <a:buChar char="•"/>
              <a:defRPr sz="2400"/>
            </a:lvl1pPr>
            <a:lvl2pPr indent="-361950" lvl="1" marL="914400" algn="l">
              <a:lnSpc>
                <a:spcPct val="100000"/>
              </a:lnSpc>
              <a:spcBef>
                <a:spcPts val="600"/>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4" name="Google Shape;54;p6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Clr>
                <a:schemeClr val="dk1"/>
              </a:buClr>
              <a:buSzPts val="1200"/>
              <a:buNone/>
              <a:defRPr sz="1200"/>
            </a:lvl1pPr>
            <a:lvl2pPr indent="-228600" lvl="1" marL="914400" algn="l">
              <a:lnSpc>
                <a:spcPct val="100000"/>
              </a:lnSpc>
              <a:spcBef>
                <a:spcPts val="600"/>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5" name="Google Shape;55;p68"/>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6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69"/>
          <p:cNvSpPr/>
          <p:nvPr>
            <p:ph idx="2" type="pic"/>
          </p:nvPr>
        </p:nvSpPr>
        <p:spPr>
          <a:xfrm>
            <a:off x="5183188" y="987427"/>
            <a:ext cx="6172200" cy="4873625"/>
          </a:xfrm>
          <a:prstGeom prst="rect">
            <a:avLst/>
          </a:prstGeom>
          <a:noFill/>
          <a:ln>
            <a:noFill/>
          </a:ln>
        </p:spPr>
      </p:sp>
      <p:sp>
        <p:nvSpPr>
          <p:cNvPr id="59" name="Google Shape;59;p6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Clr>
                <a:schemeClr val="dk1"/>
              </a:buClr>
              <a:buSzPts val="1200"/>
              <a:buNone/>
              <a:defRPr sz="1200"/>
            </a:lvl1pPr>
            <a:lvl2pPr indent="-228600" lvl="1" marL="914400" algn="l">
              <a:lnSpc>
                <a:spcPct val="100000"/>
              </a:lnSpc>
              <a:spcBef>
                <a:spcPts val="600"/>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0" name="Google Shape;60;p69"/>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hyperlink" Target="https://creativecommons.org/licenses/by/4.0/" TargetMode="External"/><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idx="12" type="sldNum"/>
          </p:nvPr>
        </p:nvSpPr>
        <p:spPr>
          <a:xfrm>
            <a:off x="10693400" y="6329364"/>
            <a:ext cx="660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60"/>
          <p:cNvSpPr txBox="1"/>
          <p:nvPr>
            <p:ph type="title"/>
          </p:nvPr>
        </p:nvSpPr>
        <p:spPr>
          <a:xfrm>
            <a:off x="838201" y="457201"/>
            <a:ext cx="7581900" cy="110172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2" name="Google Shape;12;p60"/>
          <p:cNvSpPr txBox="1"/>
          <p:nvPr>
            <p:ph idx="1" type="body"/>
          </p:nvPr>
        </p:nvSpPr>
        <p:spPr>
          <a:xfrm>
            <a:off x="838200" y="1825625"/>
            <a:ext cx="10515600" cy="44831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100000"/>
              </a:lnSpc>
              <a:spcBef>
                <a:spcPts val="6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55600" lvl="1" marL="9144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60"/>
          <p:cNvSpPr/>
          <p:nvPr/>
        </p:nvSpPr>
        <p:spPr>
          <a:xfrm>
            <a:off x="1" y="90102"/>
            <a:ext cx="138564" cy="276999"/>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t/>
            </a:r>
            <a:endParaRPr b="0" i="0" sz="1350" u="none" cap="none" strike="noStrike">
              <a:solidFill>
                <a:schemeClr val="dk1"/>
              </a:solidFill>
              <a:latin typeface="Calibri"/>
              <a:ea typeface="Calibri"/>
              <a:cs typeface="Calibri"/>
              <a:sym typeface="Calibri"/>
            </a:endParaRPr>
          </a:p>
        </p:txBody>
      </p:sp>
      <p:pic>
        <p:nvPicPr>
          <p:cNvPr descr="reative Commons License" id="14" name="Google Shape;14;p60"/>
          <p:cNvPicPr preferRelativeResize="0"/>
          <p:nvPr/>
        </p:nvPicPr>
        <p:blipFill rotWithShape="1">
          <a:blip r:embed="rId1">
            <a:alphaModFix/>
          </a:blip>
          <a:srcRect b="0" l="0" r="0" t="0"/>
          <a:stretch/>
        </p:blipFill>
        <p:spPr>
          <a:xfrm>
            <a:off x="184151" y="6402388"/>
            <a:ext cx="1117600" cy="292100"/>
          </a:xfrm>
          <a:prstGeom prst="rect">
            <a:avLst/>
          </a:prstGeom>
          <a:noFill/>
          <a:ln>
            <a:noFill/>
          </a:ln>
        </p:spPr>
      </p:pic>
      <p:sp>
        <p:nvSpPr>
          <p:cNvPr id="15" name="Google Shape;15;p60"/>
          <p:cNvSpPr/>
          <p:nvPr/>
        </p:nvSpPr>
        <p:spPr>
          <a:xfrm>
            <a:off x="1301752" y="6415010"/>
            <a:ext cx="5282215" cy="24622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  This document is licensed with a </a:t>
            </a:r>
            <a:r>
              <a:rPr b="0" i="0" lang="en-US" sz="1000" u="sng" cap="none" strike="noStrike">
                <a:solidFill>
                  <a:schemeClr val="dk1"/>
                </a:solidFill>
                <a:latin typeface="Calibri"/>
                <a:ea typeface="Calibri"/>
                <a:cs typeface="Calibri"/>
                <a:sym typeface="Calibri"/>
                <a:hlinkClick r:id="rId2">
                  <a:extLst>
                    <a:ext uri="{A12FA001-AC4F-418D-AE19-62706E023703}">
                      <ahyp:hlinkClr val="tx"/>
                    </a:ext>
                  </a:extLst>
                </a:hlinkClick>
              </a:rPr>
              <a:t>Creative Commons Attribution 4.0 International License</a:t>
            </a:r>
            <a:r>
              <a:rPr b="0" i="0" lang="en-US" sz="1000" u="none" cap="none" strike="noStrike">
                <a:solidFill>
                  <a:schemeClr val="dk1"/>
                </a:solidFill>
                <a:latin typeface="Calibri"/>
                <a:ea typeface="Calibri"/>
                <a:cs typeface="Calibri"/>
                <a:sym typeface="Calibri"/>
              </a:rPr>
              <a:t> ©2023 </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nam12.safelinks.protection.outlook.com/?url=https%3A%2F%2Furldefense.com%2Fv3%2F__http%3A%2Fwww.fmglobal.com__%3B!!JmPEgBY0HMszNaDT!uevAYw-F96fQ_me7zGTUFpKyE7XtEEV0ieNKuz76xAJVZQxFc_5VopM0W4_KfDnvqZBm0qr_j5iHdUvZrMttxGqTHg%24&amp;data=05%7C01%7Cluna.magpili%40wsu.edu%7Ceb805581890c49a3261208dbd6324b5b%7Cb52be471f7f147b4a8790c799bb53db5%7C0%7C0%7C638339283760188023%7CUnknown%7CTWFpbGZsb3d8eyJWIjoiMC4wLjAwMDAiLCJQIjoiV2luMzIiLCJBTiI6Ik1haWwiLCJXVCI6Mn0%3D%7C3000%7C%7C%7C&amp;sdata=MUuchoMQ6JwPOGkKz7gBcoRAKmomSTY4k5XkWAPzKps%3D&amp;reserved=0" TargetMode="External"/><Relationship Id="rId4" Type="http://schemas.openxmlformats.org/officeDocument/2006/relationships/hyperlink" Target="https://nam12.safelinks.protection.outlook.com/?url=https%3A%2F%2Furldefense.com%2Fv3%2F__https%3A%2Fwww.spencered.org%2F__%3B!!JmPEgBY0HMszNaDT!uevAYw-F96fQ_me7zGTUFpKyE7XtEEV0ieNKuz76xAJVZQxFc_5VopM0W4_KfDnvqZBm0qr_j5iHdUvZrMuoJ1Gh1g%24&amp;data=05%7C01%7Cluna.magpili%40wsu.edu%7Ceb805581890c49a3261208dbd6324b5b%7Cb52be471f7f147b4a8790c799bb53db5%7C0%7C0%7C638339283760188023%7CUnknown%7CTWFpbGZsb3d8eyJWIjoiMC4wLjAwMDAiLCJQIjoiV2luMzIiLCJBTiI6Ik1haWwiLCJXVCI6Mn0%3D%7C3000%7C%7C%7C&amp;sdata=en4meNcwYribGL1Vs7j4%2Bn02p%2F4OKNPieFloDk8Fzro%3D&amp;reserved=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youtube.com/watch?v=6uSpKVCdQ2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youtube.com/watch?v=6uSpKVCdQ2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youtube.com/watch?v=6uSpKVCdQ2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marshmclennan.com/content/dam/mmc-web/insights/publications/2023/april/Parametric%20-%20Improve%20Liquidity_v2.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marshmclennan.com/content/dam/mmc-web/insights/publications/2023/april/Parametric%20-%20Improve%20Liquidity_v2.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aws.amazon.com/blogs/startups/floodflash-event-based-flood-insurance/" TargetMode="External"/><Relationship Id="rId4" Type="http://schemas.openxmlformats.org/officeDocument/2006/relationships/hyperlink" Target="https://www.leadersedge.com/p-c/parametric-flood-cover-makes-its-mark" TargetMode="External"/><Relationship Id="rId5" Type="http://schemas.openxmlformats.org/officeDocument/2006/relationships/hyperlink" Target="https://www.leadersedge.com/p-c/parametric-flood-cover-rolling-in" TargetMode="External"/><Relationship Id="rId6"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youtube.com/watch?v=x-Gszl0tDeg%E2%80%8B" TargetMode="External"/><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youtube.com/watch?v=x-Gszl0tDeg" TargetMode="External"/><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marshmclennan.com/insights/publications/2018/dec/parametric-insurance-tool-to-increase-climate-resilience.html" TargetMode="External"/><Relationship Id="rId4" Type="http://schemas.openxmlformats.org/officeDocument/2006/relationships/hyperlink" Target="https://www.artemis.bm/news/rhine-river-level-falls-in-heatwave-bringing-parametric-triggers-into-focus/" TargetMode="External"/><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www.guycarp.com/insights/2022/03/guy-carpenter-alfredo-honsberg-describes-parametric-program-for-mexican-farmers.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brinknews.com/more-frequent-wildfires-could-drive-up-the-cost-of-insuranc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www.brinknews.com/more-frequent-wildfires-could-drive-up-the-cost-of-insurance/" TargetMode="External"/><Relationship Id="rId4" Type="http://schemas.openxmlformats.org/officeDocument/2006/relationships/hyperlink" Target="https://www.brinknews.com/more-frequent-wildfires-could-drive-up-the-cost-of-insuranc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www.marshmclennan.com/content/dam/mmc-web/insights/publications/2023/april/GC%20FireCell%20Product%20Sheet.pdf" TargetMode="Externa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www.businesswire.com/news/home/20220607005115/en/Cloud-to-Street%E2%80%99s-Groundbreaking-Flood-Mapping-Technology-Enables-the-World%E2%80%99s-First-At-Scale-Parametric-Flood-Insurance-Product-Rolls-Out-In-Colombia"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netdiligence.com/blog/2021/01/parametric-insuranc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s://intangic.com/" TargetMode="External"/><Relationship Id="rId4" Type="http://schemas.openxmlformats.org/officeDocument/2006/relationships/hyperlink" Target="https://www.insurtechinsights.com/axa-xl-teams-up-with-intangic-mga-to-enhance-cyber-insurance-offering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intangic.com/" TargetMode="External"/><Relationship Id="rId4" Type="http://schemas.openxmlformats.org/officeDocument/2006/relationships/hyperlink" Target="https://www.insurtechinsights.com/axa-xl-teams-up-with-intangic-mga-to-enhance-cyber-insurance-offerings/"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youtube.com/watch?v=juCbFgNYjc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ctrTitle"/>
          </p:nvPr>
        </p:nvSpPr>
        <p:spPr>
          <a:xfrm>
            <a:off x="3506368" y="3616586"/>
            <a:ext cx="6148873" cy="80356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US" sz="3000">
                <a:solidFill>
                  <a:schemeClr val="dk1"/>
                </a:solidFill>
                <a:latin typeface="Calibri"/>
                <a:ea typeface="Calibri"/>
                <a:cs typeface="Calibri"/>
                <a:sym typeface="Calibri"/>
              </a:rPr>
              <a:t>Insurtech and Parametric Insurance to Increase Climate Resilience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0"/>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5000"/>
              <a:t>Insurtech and Risktech </a:t>
            </a:r>
            <a:r>
              <a:rPr i="1" lang="en-US" sz="5000"/>
              <a:t>(continued)</a:t>
            </a:r>
            <a:endParaRPr/>
          </a:p>
        </p:txBody>
      </p:sp>
      <p:sp>
        <p:nvSpPr>
          <p:cNvPr id="136" name="Google Shape;136;p10"/>
          <p:cNvSpPr txBox="1"/>
          <p:nvPr>
            <p:ph idx="1" type="body"/>
          </p:nvPr>
        </p:nvSpPr>
        <p:spPr>
          <a:xfrm>
            <a:off x="808638" y="1777637"/>
            <a:ext cx="10143668" cy="343553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t>Blockchain</a:t>
            </a:r>
            <a:endParaRPr/>
          </a:p>
          <a:p>
            <a:pPr indent="-548640" lvl="0" marL="548640" rtl="0" algn="l">
              <a:lnSpc>
                <a:spcPct val="100000"/>
              </a:lnSpc>
              <a:spcBef>
                <a:spcPts val="600"/>
              </a:spcBef>
              <a:spcAft>
                <a:spcPts val="0"/>
              </a:spcAft>
              <a:buClr>
                <a:schemeClr val="dk1"/>
              </a:buClr>
              <a:buSzPts val="2400"/>
              <a:buFont typeface="Calibri"/>
              <a:buAutoNum type="arabicPeriod"/>
            </a:pPr>
            <a:r>
              <a:rPr i="1" lang="en-US" sz="2400"/>
              <a:t>What is blockchain?</a:t>
            </a:r>
            <a:endParaRPr/>
          </a:p>
          <a:p>
            <a:pPr indent="-548640" lvl="0" marL="548640" rtl="0" algn="l">
              <a:lnSpc>
                <a:spcPct val="100000"/>
              </a:lnSpc>
              <a:spcBef>
                <a:spcPts val="600"/>
              </a:spcBef>
              <a:spcAft>
                <a:spcPts val="0"/>
              </a:spcAft>
              <a:buClr>
                <a:schemeClr val="dk1"/>
              </a:buClr>
              <a:buSzPts val="2400"/>
              <a:buFont typeface="Calibri"/>
              <a:buAutoNum type="arabicPeriod"/>
            </a:pPr>
            <a:r>
              <a:rPr i="1" lang="en-US" sz="2400"/>
              <a:t>What are four characteristics in theory that make blockchain valuable?</a:t>
            </a:r>
            <a:endParaRPr/>
          </a:p>
          <a:p>
            <a:pPr indent="-548640" lvl="0" marL="548640" rtl="0" algn="l">
              <a:lnSpc>
                <a:spcPct val="100000"/>
              </a:lnSpc>
              <a:spcBef>
                <a:spcPts val="600"/>
              </a:spcBef>
              <a:spcAft>
                <a:spcPts val="0"/>
              </a:spcAft>
              <a:buClr>
                <a:schemeClr val="dk1"/>
              </a:buClr>
              <a:buSzPts val="2400"/>
              <a:buFont typeface="Calibri"/>
              <a:buAutoNum type="arabicPeriod"/>
            </a:pPr>
            <a:r>
              <a:rPr i="1" lang="en-US" sz="2400"/>
              <a:t>What are possible benefits of blockchain for the insurance industry?</a:t>
            </a:r>
            <a:endParaRPr/>
          </a:p>
          <a:p>
            <a:pPr indent="-548640" lvl="0" marL="548640" rtl="0" algn="l">
              <a:lnSpc>
                <a:spcPct val="100000"/>
              </a:lnSpc>
              <a:spcBef>
                <a:spcPts val="600"/>
              </a:spcBef>
              <a:spcAft>
                <a:spcPts val="0"/>
              </a:spcAft>
              <a:buClr>
                <a:schemeClr val="dk1"/>
              </a:buClr>
              <a:buSzPts val="2400"/>
              <a:buAutoNum type="arabicPeriod"/>
            </a:pPr>
            <a:r>
              <a:rPr i="1" lang="en-US" sz="2400">
                <a:latin typeface="Calibri"/>
                <a:ea typeface="Calibri"/>
                <a:cs typeface="Calibri"/>
                <a:sym typeface="Calibri"/>
              </a:rPr>
              <a:t>For blockchain, when are records actually recorded in the ledger?</a:t>
            </a:r>
            <a:endParaRPr/>
          </a:p>
          <a:p>
            <a:pPr indent="-396240" lvl="0" marL="548640" rtl="0" algn="l">
              <a:lnSpc>
                <a:spcPct val="100000"/>
              </a:lnSpc>
              <a:spcBef>
                <a:spcPts val="600"/>
              </a:spcBef>
              <a:spcAft>
                <a:spcPts val="0"/>
              </a:spcAft>
              <a:buClr>
                <a:schemeClr val="dk1"/>
              </a:buClr>
              <a:buSzPts val="2400"/>
              <a:buNone/>
            </a:pPr>
            <a:r>
              <a:t/>
            </a:r>
            <a:endParaRPr sz="2400"/>
          </a:p>
        </p:txBody>
      </p:sp>
      <p:sp>
        <p:nvSpPr>
          <p:cNvPr id="137" name="Google Shape;13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5400"/>
              <a:t>Insurtech and Risktech </a:t>
            </a:r>
            <a:r>
              <a:rPr i="1" lang="en-US" sz="5400"/>
              <a:t>(continued)</a:t>
            </a:r>
            <a:endParaRPr/>
          </a:p>
        </p:txBody>
      </p:sp>
      <p:sp>
        <p:nvSpPr>
          <p:cNvPr id="144" name="Google Shape;144;p11"/>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None/>
            </a:pPr>
            <a:r>
              <a:rPr lang="en-US" sz="2200"/>
              <a:t>Blockchain </a:t>
            </a:r>
            <a:r>
              <a:rPr i="1" lang="en-US" sz="2200"/>
              <a:t>(continued)</a:t>
            </a:r>
            <a:endParaRPr/>
          </a:p>
          <a:p>
            <a:pPr indent="0" lvl="0" marL="0" rtl="0" algn="l">
              <a:lnSpc>
                <a:spcPct val="100000"/>
              </a:lnSpc>
              <a:spcBef>
                <a:spcPts val="0"/>
              </a:spcBef>
              <a:spcAft>
                <a:spcPts val="0"/>
              </a:spcAft>
              <a:buClr>
                <a:schemeClr val="dk1"/>
              </a:buClr>
              <a:buSzPts val="2200"/>
              <a:buNone/>
            </a:pPr>
            <a:r>
              <a:t/>
            </a:r>
            <a:endParaRPr i="1" sz="2200"/>
          </a:p>
          <a:p>
            <a:pPr indent="-742950" lvl="0" marL="742950" rtl="0" algn="l">
              <a:lnSpc>
                <a:spcPct val="100000"/>
              </a:lnSpc>
              <a:spcBef>
                <a:spcPts val="0"/>
              </a:spcBef>
              <a:spcAft>
                <a:spcPts val="0"/>
              </a:spcAft>
              <a:buClr>
                <a:schemeClr val="dk1"/>
              </a:buClr>
              <a:buSzPts val="2200"/>
              <a:buFont typeface="Calibri"/>
              <a:buAutoNum type="arabicPeriod" startAt="5"/>
            </a:pPr>
            <a:r>
              <a:rPr i="1" lang="en-US" sz="2200"/>
              <a:t>What </a:t>
            </a:r>
            <a:r>
              <a:rPr i="1" lang="en-US" sz="2200">
                <a:latin typeface="Calibri"/>
                <a:ea typeface="Calibri"/>
                <a:cs typeface="Calibri"/>
                <a:sym typeface="Calibri"/>
              </a:rPr>
              <a:t>kind of contracts can blockchain be used to create and what is the benefit for the insurance industry?</a:t>
            </a:r>
            <a:endParaRPr i="1" sz="2200"/>
          </a:p>
          <a:p>
            <a:pPr indent="-548640" lvl="0" marL="548640" rtl="0" algn="l">
              <a:lnSpc>
                <a:spcPct val="100000"/>
              </a:lnSpc>
              <a:spcBef>
                <a:spcPts val="0"/>
              </a:spcBef>
              <a:spcAft>
                <a:spcPts val="0"/>
              </a:spcAft>
              <a:buClr>
                <a:schemeClr val="dk1"/>
              </a:buClr>
              <a:buSzPts val="2200"/>
              <a:buAutoNum type="arabicPeriod" startAt="5"/>
            </a:pPr>
            <a:r>
              <a:rPr i="1" lang="en-US" sz="2200">
                <a:latin typeface="Calibri"/>
                <a:ea typeface="Calibri"/>
                <a:cs typeface="Calibri"/>
                <a:sym typeface="Calibri"/>
              </a:rPr>
              <a:t>What is a cybersecurity issue for blockchain?</a:t>
            </a:r>
            <a:endParaRPr i="1" sz="2200">
              <a:latin typeface="Calibri"/>
              <a:ea typeface="Calibri"/>
              <a:cs typeface="Calibri"/>
              <a:sym typeface="Calibri"/>
            </a:endParaRPr>
          </a:p>
          <a:p>
            <a:pPr indent="-548640" lvl="0" marL="548640" rtl="0" algn="l">
              <a:lnSpc>
                <a:spcPct val="100000"/>
              </a:lnSpc>
              <a:spcBef>
                <a:spcPts val="0"/>
              </a:spcBef>
              <a:spcAft>
                <a:spcPts val="0"/>
              </a:spcAft>
              <a:buClr>
                <a:schemeClr val="dk1"/>
              </a:buClr>
              <a:buSzPts val="2200"/>
              <a:buAutoNum type="arabicPeriod" startAt="5"/>
            </a:pPr>
            <a:r>
              <a:rPr i="1" lang="en-US" sz="2200">
                <a:latin typeface="Calibri"/>
                <a:ea typeface="Calibri"/>
                <a:cs typeface="Calibri"/>
                <a:sym typeface="Calibri"/>
              </a:rPr>
              <a:t>What is a potential environmental issue for blockchain usage for insurance?</a:t>
            </a:r>
            <a:endParaRPr i="1" sz="2200">
              <a:latin typeface="Calibri"/>
              <a:ea typeface="Calibri"/>
              <a:cs typeface="Calibri"/>
              <a:sym typeface="Calibri"/>
            </a:endParaRPr>
          </a:p>
          <a:p>
            <a:pPr indent="-408940" lvl="0" marL="548640" rtl="0" algn="l">
              <a:lnSpc>
                <a:spcPct val="100000"/>
              </a:lnSpc>
              <a:spcBef>
                <a:spcPts val="0"/>
              </a:spcBef>
              <a:spcAft>
                <a:spcPts val="0"/>
              </a:spcAft>
              <a:buClr>
                <a:schemeClr val="dk1"/>
              </a:buClr>
              <a:buSzPts val="2200"/>
              <a:buNone/>
            </a:pPr>
            <a:r>
              <a:t/>
            </a:r>
            <a:endParaRPr sz="2200">
              <a:latin typeface="Calibri"/>
              <a:ea typeface="Calibri"/>
              <a:cs typeface="Calibri"/>
              <a:sym typeface="Calibri"/>
            </a:endParaRPr>
          </a:p>
          <a:p>
            <a:pPr indent="0" lvl="0" marL="0" rtl="0" algn="l">
              <a:lnSpc>
                <a:spcPct val="100000"/>
              </a:lnSpc>
              <a:spcBef>
                <a:spcPts val="0"/>
              </a:spcBef>
              <a:spcAft>
                <a:spcPts val="0"/>
              </a:spcAft>
              <a:buClr>
                <a:schemeClr val="dk1"/>
              </a:buClr>
              <a:buSzPts val="2200"/>
              <a:buNone/>
            </a:pPr>
            <a:r>
              <a:t/>
            </a:r>
            <a:endParaRPr sz="2200">
              <a:latin typeface="Calibri"/>
              <a:ea typeface="Calibri"/>
              <a:cs typeface="Calibri"/>
              <a:sym typeface="Calibri"/>
            </a:endParaRPr>
          </a:p>
          <a:p>
            <a:pPr indent="139700" lvl="0" marL="0" rtl="0" algn="l">
              <a:lnSpc>
                <a:spcPct val="100000"/>
              </a:lnSpc>
              <a:spcBef>
                <a:spcPts val="0"/>
              </a:spcBef>
              <a:spcAft>
                <a:spcPts val="0"/>
              </a:spcAft>
              <a:buClr>
                <a:schemeClr val="dk1"/>
              </a:buClr>
              <a:buSzPts val="2200"/>
              <a:buFont typeface="Calibri"/>
              <a:buNone/>
            </a:pPr>
            <a:r>
              <a:t/>
            </a:r>
            <a:endParaRPr sz="2200"/>
          </a:p>
          <a:p>
            <a:pPr indent="0" lvl="0" marL="0" rtl="0" algn="l">
              <a:lnSpc>
                <a:spcPct val="100000"/>
              </a:lnSpc>
              <a:spcBef>
                <a:spcPts val="600"/>
              </a:spcBef>
              <a:spcAft>
                <a:spcPts val="0"/>
              </a:spcAft>
              <a:buClr>
                <a:schemeClr val="dk1"/>
              </a:buClr>
              <a:buSzPts val="2200"/>
              <a:buNone/>
            </a:pPr>
            <a:r>
              <a:t/>
            </a:r>
            <a:endParaRPr sz="2200"/>
          </a:p>
          <a:p>
            <a:pPr indent="-31750" lvl="0" marL="171450" rtl="0" algn="l">
              <a:lnSpc>
                <a:spcPct val="100000"/>
              </a:lnSpc>
              <a:spcBef>
                <a:spcPts val="600"/>
              </a:spcBef>
              <a:spcAft>
                <a:spcPts val="0"/>
              </a:spcAft>
              <a:buClr>
                <a:schemeClr val="dk1"/>
              </a:buClr>
              <a:buSzPts val="2200"/>
              <a:buFont typeface="Noto Sans Symbols"/>
              <a:buNone/>
            </a:pPr>
            <a:r>
              <a:t/>
            </a:r>
            <a:endParaRPr sz="2200"/>
          </a:p>
          <a:p>
            <a:pPr indent="-31750" lvl="1" marL="514350" rtl="0" algn="l">
              <a:lnSpc>
                <a:spcPct val="100000"/>
              </a:lnSpc>
              <a:spcBef>
                <a:spcPts val="600"/>
              </a:spcBef>
              <a:spcAft>
                <a:spcPts val="0"/>
              </a:spcAft>
              <a:buClr>
                <a:schemeClr val="dk1"/>
              </a:buClr>
              <a:buSzPts val="2200"/>
              <a:buFont typeface="Noto Sans Symbols"/>
              <a:buNone/>
            </a:pPr>
            <a:r>
              <a:t/>
            </a:r>
            <a:endParaRPr sz="2200"/>
          </a:p>
          <a:p>
            <a:pPr indent="-31750" lvl="0" marL="171450" rtl="0" algn="l">
              <a:lnSpc>
                <a:spcPct val="100000"/>
              </a:lnSpc>
              <a:spcBef>
                <a:spcPts val="600"/>
              </a:spcBef>
              <a:spcAft>
                <a:spcPts val="0"/>
              </a:spcAft>
              <a:buClr>
                <a:schemeClr val="dk1"/>
              </a:buClr>
              <a:buSzPts val="2200"/>
              <a:buFont typeface="Noto Sans Symbols"/>
              <a:buNone/>
            </a:pPr>
            <a:r>
              <a:t/>
            </a:r>
            <a:endParaRPr sz="2200"/>
          </a:p>
        </p:txBody>
      </p:sp>
      <p:pic>
        <p:nvPicPr>
          <p:cNvPr descr="A 3D pattern of ring shapes connected by lines" id="145" name="Google Shape;145;p11"/>
          <p:cNvPicPr preferRelativeResize="0"/>
          <p:nvPr/>
        </p:nvPicPr>
        <p:blipFill rotWithShape="1">
          <a:blip r:embed="rId3">
            <a:alphaModFix/>
          </a:blip>
          <a:srcRect b="2" l="4750" r="41135" t="0"/>
          <a:stretch/>
        </p:blipFill>
        <p:spPr>
          <a:xfrm>
            <a:off x="7675658" y="2093976"/>
            <a:ext cx="3941064" cy="4096512"/>
          </a:xfrm>
          <a:prstGeom prst="rect">
            <a:avLst/>
          </a:prstGeom>
          <a:noFill/>
          <a:ln>
            <a:noFill/>
          </a:ln>
        </p:spPr>
      </p:pic>
      <p:sp>
        <p:nvSpPr>
          <p:cNvPr id="146" name="Google Shape;14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txBox="1"/>
          <p:nvPr>
            <p:ph type="title"/>
          </p:nvPr>
        </p:nvSpPr>
        <p:spPr>
          <a:xfrm>
            <a:off x="645064" y="525982"/>
            <a:ext cx="4282983" cy="12003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600"/>
              <a:t>Insurtech and Risktech </a:t>
            </a:r>
            <a:r>
              <a:rPr i="1" lang="en-US" sz="3600"/>
              <a:t>(continued)</a:t>
            </a:r>
            <a:endParaRPr/>
          </a:p>
        </p:txBody>
      </p:sp>
      <p:sp>
        <p:nvSpPr>
          <p:cNvPr id="153" name="Google Shape;153;p12"/>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t>Artificial intelligence (AI) and machine learning (ML)</a:t>
            </a:r>
            <a:endParaRPr/>
          </a:p>
          <a:p>
            <a:pPr indent="-548640" lvl="0" marL="548640" rtl="0" algn="l">
              <a:lnSpc>
                <a:spcPct val="100000"/>
              </a:lnSpc>
              <a:spcBef>
                <a:spcPts val="0"/>
              </a:spcBef>
              <a:spcAft>
                <a:spcPts val="0"/>
              </a:spcAft>
              <a:buClr>
                <a:schemeClr val="dk1"/>
              </a:buClr>
              <a:buSzPts val="2400"/>
              <a:buFont typeface="Calibri"/>
              <a:buAutoNum type="arabicPeriod"/>
            </a:pPr>
            <a:r>
              <a:rPr i="1" lang="en-US" sz="2400"/>
              <a:t>What is AI?</a:t>
            </a:r>
            <a:endParaRPr i="1" sz="2400"/>
          </a:p>
          <a:p>
            <a:pPr indent="-548640" lvl="0" marL="548640" rtl="0" algn="l">
              <a:lnSpc>
                <a:spcPct val="100000"/>
              </a:lnSpc>
              <a:spcBef>
                <a:spcPts val="0"/>
              </a:spcBef>
              <a:spcAft>
                <a:spcPts val="0"/>
              </a:spcAft>
              <a:buClr>
                <a:schemeClr val="dk1"/>
              </a:buClr>
              <a:buSzPts val="2400"/>
              <a:buAutoNum type="arabicPeriod"/>
            </a:pPr>
            <a:r>
              <a:rPr i="1" lang="en-US" sz="2400"/>
              <a:t>What is ML?</a:t>
            </a:r>
            <a:endParaRPr/>
          </a:p>
          <a:p>
            <a:pPr indent="-434340" lvl="0" marL="548640" rtl="0" algn="l">
              <a:lnSpc>
                <a:spcPct val="100000"/>
              </a:lnSpc>
              <a:spcBef>
                <a:spcPts val="0"/>
              </a:spcBef>
              <a:spcAft>
                <a:spcPts val="0"/>
              </a:spcAft>
              <a:buClr>
                <a:schemeClr val="dk1"/>
              </a:buClr>
              <a:buSzPts val="1800"/>
              <a:buNone/>
            </a:pPr>
            <a:r>
              <a:t/>
            </a:r>
            <a:endParaRPr i="1" sz="1800"/>
          </a:p>
          <a:p>
            <a:pPr indent="0" lvl="0" marL="0" rtl="0" algn="l">
              <a:lnSpc>
                <a:spcPct val="100000"/>
              </a:lnSpc>
              <a:spcBef>
                <a:spcPts val="0"/>
              </a:spcBef>
              <a:spcAft>
                <a:spcPts val="0"/>
              </a:spcAft>
              <a:buClr>
                <a:schemeClr val="dk1"/>
              </a:buClr>
              <a:buSzPts val="1800"/>
              <a:buNone/>
            </a:pPr>
            <a:r>
              <a:t/>
            </a:r>
            <a:endParaRPr i="1" sz="1800"/>
          </a:p>
          <a:p>
            <a:pPr indent="-434340" lvl="0" marL="548640" rtl="0" algn="l">
              <a:lnSpc>
                <a:spcPct val="100000"/>
              </a:lnSpc>
              <a:spcBef>
                <a:spcPts val="0"/>
              </a:spcBef>
              <a:spcAft>
                <a:spcPts val="0"/>
              </a:spcAft>
              <a:buClr>
                <a:schemeClr val="dk1"/>
              </a:buClr>
              <a:buSzPts val="1800"/>
              <a:buNone/>
            </a:pPr>
            <a:r>
              <a:t/>
            </a:r>
            <a:endParaRPr sz="1800"/>
          </a:p>
        </p:txBody>
      </p:sp>
      <p:sp>
        <p:nvSpPr>
          <p:cNvPr id="154" name="Google Shape;15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3"/>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700"/>
              <a:t>Insurtech and Risktech </a:t>
            </a:r>
            <a:r>
              <a:rPr i="1" lang="en-US" sz="3700"/>
              <a:t>(continued)</a:t>
            </a:r>
            <a:endParaRPr/>
          </a:p>
        </p:txBody>
      </p:sp>
      <p:sp>
        <p:nvSpPr>
          <p:cNvPr id="161" name="Google Shape;161;p13"/>
          <p:cNvSpPr txBox="1"/>
          <p:nvPr>
            <p:ph idx="1" type="body"/>
          </p:nvPr>
        </p:nvSpPr>
        <p:spPr>
          <a:xfrm>
            <a:off x="590719" y="2330506"/>
            <a:ext cx="4559425" cy="312323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t>AI and ML </a:t>
            </a:r>
            <a:r>
              <a:rPr i="1" lang="en-US" sz="2400"/>
              <a:t>(continued)</a:t>
            </a:r>
            <a:endParaRPr/>
          </a:p>
          <a:p>
            <a:pPr indent="0" lvl="0" marL="0" rtl="0" algn="l">
              <a:lnSpc>
                <a:spcPct val="100000"/>
              </a:lnSpc>
              <a:spcBef>
                <a:spcPts val="0"/>
              </a:spcBef>
              <a:spcAft>
                <a:spcPts val="0"/>
              </a:spcAft>
              <a:buClr>
                <a:schemeClr val="dk1"/>
              </a:buClr>
              <a:buSzPts val="2400"/>
              <a:buNone/>
            </a:pPr>
            <a:r>
              <a:rPr i="1" lang="en-US" sz="2400"/>
              <a:t>What are some examples where AI is being used in insurance?</a:t>
            </a:r>
            <a:endParaRPr/>
          </a:p>
          <a:p>
            <a:pPr indent="0" lvl="0" marL="0" rtl="0" algn="l">
              <a:lnSpc>
                <a:spcPct val="100000"/>
              </a:lnSpc>
              <a:spcBef>
                <a:spcPts val="0"/>
              </a:spcBef>
              <a:spcAft>
                <a:spcPts val="0"/>
              </a:spcAft>
              <a:buClr>
                <a:schemeClr val="dk1"/>
              </a:buClr>
              <a:buSzPts val="2000"/>
              <a:buNone/>
            </a:pPr>
            <a:r>
              <a:t/>
            </a:r>
            <a:endParaRPr sz="2000"/>
          </a:p>
        </p:txBody>
      </p:sp>
      <p:pic>
        <p:nvPicPr>
          <p:cNvPr descr="Molecular structure and periodic table on a desk" id="162" name="Google Shape;162;p13"/>
          <p:cNvPicPr preferRelativeResize="0"/>
          <p:nvPr/>
        </p:nvPicPr>
        <p:blipFill rotWithShape="1">
          <a:blip r:embed="rId3">
            <a:alphaModFix/>
          </a:blip>
          <a:srcRect b="1" l="0" r="31143" t="0"/>
          <a:stretch/>
        </p:blipFill>
        <p:spPr>
          <a:xfrm>
            <a:off x="5977788" y="799352"/>
            <a:ext cx="5425410" cy="5259296"/>
          </a:xfrm>
          <a:prstGeom prst="rect">
            <a:avLst/>
          </a:prstGeom>
          <a:noFill/>
          <a:ln>
            <a:noFill/>
          </a:ln>
        </p:spPr>
      </p:pic>
      <p:sp>
        <p:nvSpPr>
          <p:cNvPr id="163" name="Google Shape;16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700"/>
              <a:t>Insurtech and Risktech </a:t>
            </a:r>
            <a:r>
              <a:rPr i="1" lang="en-US" sz="3700"/>
              <a:t>(continued)</a:t>
            </a:r>
            <a:endParaRPr/>
          </a:p>
        </p:txBody>
      </p:sp>
      <p:sp>
        <p:nvSpPr>
          <p:cNvPr id="170" name="Google Shape;170;p14"/>
          <p:cNvSpPr txBox="1"/>
          <p:nvPr>
            <p:ph idx="1" type="body"/>
          </p:nvPr>
        </p:nvSpPr>
        <p:spPr>
          <a:xfrm>
            <a:off x="590719" y="2330506"/>
            <a:ext cx="5038982" cy="302526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t>Big Data and analytics</a:t>
            </a:r>
            <a:endParaRPr/>
          </a:p>
          <a:p>
            <a:pPr indent="-548640" lvl="0" marL="548640" rtl="0" algn="l">
              <a:lnSpc>
                <a:spcPct val="100000"/>
              </a:lnSpc>
              <a:spcBef>
                <a:spcPts val="0"/>
              </a:spcBef>
              <a:spcAft>
                <a:spcPts val="0"/>
              </a:spcAft>
              <a:buClr>
                <a:schemeClr val="dk1"/>
              </a:buClr>
              <a:buSzPts val="2400"/>
              <a:buFont typeface="Calibri"/>
              <a:buAutoNum type="arabicPeriod"/>
            </a:pPr>
            <a:r>
              <a:rPr i="1" lang="en-US" sz="2400"/>
              <a:t>What is Big Data?</a:t>
            </a:r>
            <a:endParaRPr i="1" sz="2400"/>
          </a:p>
          <a:p>
            <a:pPr indent="-548640" lvl="0" marL="548640" rtl="0" algn="l">
              <a:lnSpc>
                <a:spcPct val="100000"/>
              </a:lnSpc>
              <a:spcBef>
                <a:spcPts val="0"/>
              </a:spcBef>
              <a:spcAft>
                <a:spcPts val="0"/>
              </a:spcAft>
              <a:buClr>
                <a:schemeClr val="dk1"/>
              </a:buClr>
              <a:buSzPts val="2400"/>
              <a:buAutoNum type="arabicPeriod"/>
            </a:pPr>
            <a:r>
              <a:rPr i="1" lang="en-US" sz="2400"/>
              <a:t>What is the Big Data revolution fueled by?</a:t>
            </a:r>
            <a:endParaRPr/>
          </a:p>
          <a:p>
            <a:pPr indent="-548640" lvl="0" marL="548640" rtl="0" algn="l">
              <a:lnSpc>
                <a:spcPct val="100000"/>
              </a:lnSpc>
              <a:spcBef>
                <a:spcPts val="0"/>
              </a:spcBef>
              <a:spcAft>
                <a:spcPts val="0"/>
              </a:spcAft>
              <a:buClr>
                <a:schemeClr val="dk1"/>
              </a:buClr>
              <a:buSzPts val="2400"/>
              <a:buAutoNum type="arabicPeriod"/>
            </a:pPr>
            <a:r>
              <a:rPr i="1" lang="en-US" sz="2400"/>
              <a:t>What is structured data? Unstructured data?</a:t>
            </a:r>
            <a:endParaRPr/>
          </a:p>
          <a:p>
            <a:pPr indent="0" lvl="0" marL="0" rtl="0" algn="l">
              <a:lnSpc>
                <a:spcPct val="100000"/>
              </a:lnSpc>
              <a:spcBef>
                <a:spcPts val="0"/>
              </a:spcBef>
              <a:spcAft>
                <a:spcPts val="0"/>
              </a:spcAft>
              <a:buClr>
                <a:schemeClr val="dk1"/>
              </a:buClr>
              <a:buSzPts val="2000"/>
              <a:buNone/>
            </a:pPr>
            <a:r>
              <a:t/>
            </a:r>
            <a:endParaRPr sz="2000"/>
          </a:p>
        </p:txBody>
      </p:sp>
      <p:pic>
        <p:nvPicPr>
          <p:cNvPr descr="Digital financial graph" id="171" name="Google Shape;171;p14"/>
          <p:cNvPicPr preferRelativeResize="0"/>
          <p:nvPr/>
        </p:nvPicPr>
        <p:blipFill rotWithShape="1">
          <a:blip r:embed="rId3">
            <a:alphaModFix/>
          </a:blip>
          <a:srcRect b="2" l="25738" r="16235" t="0"/>
          <a:stretch/>
        </p:blipFill>
        <p:spPr>
          <a:xfrm>
            <a:off x="5977788" y="799352"/>
            <a:ext cx="5425410" cy="5259296"/>
          </a:xfrm>
          <a:prstGeom prst="rect">
            <a:avLst/>
          </a:prstGeom>
          <a:noFill/>
          <a:ln>
            <a:noFill/>
          </a:ln>
        </p:spPr>
      </p:pic>
      <p:sp>
        <p:nvSpPr>
          <p:cNvPr id="172" name="Google Shape;17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5"/>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3700"/>
              <a:t>Insurtech and Risktech </a:t>
            </a:r>
            <a:r>
              <a:rPr i="1" lang="en-US" sz="3700"/>
              <a:t>(continued)</a:t>
            </a:r>
            <a:endParaRPr/>
          </a:p>
        </p:txBody>
      </p:sp>
      <p:sp>
        <p:nvSpPr>
          <p:cNvPr id="179" name="Google Shape;179;p15"/>
          <p:cNvSpPr txBox="1"/>
          <p:nvPr>
            <p:ph idx="1" type="body"/>
          </p:nvPr>
        </p:nvSpPr>
        <p:spPr>
          <a:xfrm>
            <a:off x="590719" y="2330505"/>
            <a:ext cx="4559425" cy="397958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a:t>Big Data and analytics </a:t>
            </a:r>
            <a:r>
              <a:rPr i="1" lang="en-US" sz="2000"/>
              <a:t>(continued)</a:t>
            </a:r>
            <a:endParaRPr/>
          </a:p>
          <a:p>
            <a:pPr indent="-742950" lvl="0" marL="742950" rtl="0" algn="l">
              <a:lnSpc>
                <a:spcPct val="100000"/>
              </a:lnSpc>
              <a:spcBef>
                <a:spcPts val="0"/>
              </a:spcBef>
              <a:spcAft>
                <a:spcPts val="0"/>
              </a:spcAft>
              <a:buClr>
                <a:schemeClr val="dk1"/>
              </a:buClr>
              <a:buSzPts val="2400"/>
              <a:buFont typeface="Calibri"/>
              <a:buAutoNum type="arabicPeriod" startAt="4"/>
            </a:pPr>
            <a:r>
              <a:rPr i="1" lang="en-US" sz="2400"/>
              <a:t>What has the growing availability of Big Data and advances in AI and ML made it possible for insurers to do?</a:t>
            </a:r>
            <a:endParaRPr i="1" sz="2400"/>
          </a:p>
          <a:p>
            <a:pPr indent="-742950" lvl="0" marL="742950" rtl="0" algn="l">
              <a:lnSpc>
                <a:spcPct val="100000"/>
              </a:lnSpc>
              <a:spcBef>
                <a:spcPts val="0"/>
              </a:spcBef>
              <a:spcAft>
                <a:spcPts val="0"/>
              </a:spcAft>
              <a:buClr>
                <a:schemeClr val="dk1"/>
              </a:buClr>
              <a:buSzPts val="2400"/>
              <a:buFont typeface="Calibri"/>
              <a:buAutoNum type="arabicPeriod" startAt="4"/>
            </a:pPr>
            <a:r>
              <a:rPr i="1" lang="en-US" sz="2400"/>
              <a:t>What is relation of Big Data and predictive analytics?</a:t>
            </a:r>
            <a:endParaRPr/>
          </a:p>
          <a:p>
            <a:pPr indent="-742950" lvl="0" marL="742950" rtl="0" algn="l">
              <a:lnSpc>
                <a:spcPct val="100000"/>
              </a:lnSpc>
              <a:spcBef>
                <a:spcPts val="0"/>
              </a:spcBef>
              <a:spcAft>
                <a:spcPts val="0"/>
              </a:spcAft>
              <a:buClr>
                <a:schemeClr val="dk1"/>
              </a:buClr>
              <a:buSzPts val="2400"/>
              <a:buFont typeface="Calibri"/>
              <a:buAutoNum type="arabicPeriod" startAt="4"/>
            </a:pPr>
            <a:r>
              <a:rPr i="1" lang="en-US" sz="2400"/>
              <a:t>What has analytics applied to Big Data allowed underwriters to do?</a:t>
            </a:r>
            <a:endParaRPr i="1" sz="2400"/>
          </a:p>
          <a:p>
            <a:pPr indent="-421640" lvl="0" marL="548640" rtl="0" algn="l">
              <a:lnSpc>
                <a:spcPct val="100000"/>
              </a:lnSpc>
              <a:spcBef>
                <a:spcPts val="0"/>
              </a:spcBef>
              <a:spcAft>
                <a:spcPts val="0"/>
              </a:spcAft>
              <a:buClr>
                <a:schemeClr val="dk1"/>
              </a:buClr>
              <a:buSzPts val="2000"/>
              <a:buNone/>
            </a:pPr>
            <a:r>
              <a:t/>
            </a:r>
            <a:endParaRPr sz="2000"/>
          </a:p>
        </p:txBody>
      </p:sp>
      <p:pic>
        <p:nvPicPr>
          <p:cNvPr descr="Magnifying glass showing decling performance" id="180" name="Google Shape;180;p15"/>
          <p:cNvPicPr preferRelativeResize="0"/>
          <p:nvPr/>
        </p:nvPicPr>
        <p:blipFill rotWithShape="1">
          <a:blip r:embed="rId3">
            <a:alphaModFix/>
          </a:blip>
          <a:srcRect b="1" l="326" r="30816" t="0"/>
          <a:stretch/>
        </p:blipFill>
        <p:spPr>
          <a:xfrm>
            <a:off x="5977788" y="799352"/>
            <a:ext cx="5425410" cy="5259296"/>
          </a:xfrm>
          <a:prstGeom prst="rect">
            <a:avLst/>
          </a:prstGeom>
          <a:noFill/>
          <a:ln>
            <a:noFill/>
          </a:ln>
        </p:spPr>
      </p:pic>
      <p:sp>
        <p:nvSpPr>
          <p:cNvPr id="181" name="Google Shape;18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6"/>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5000"/>
              <a:t>Insurtech and Risktech </a:t>
            </a:r>
            <a:r>
              <a:rPr i="1" lang="en-US" sz="5000"/>
              <a:t>(continued)</a:t>
            </a:r>
            <a:endParaRPr/>
          </a:p>
        </p:txBody>
      </p:sp>
      <p:sp>
        <p:nvSpPr>
          <p:cNvPr id="188" name="Google Shape;188;p16"/>
          <p:cNvSpPr txBox="1"/>
          <p:nvPr>
            <p:ph idx="1" type="body"/>
          </p:nvPr>
        </p:nvSpPr>
        <p:spPr>
          <a:xfrm>
            <a:off x="793660" y="2599509"/>
            <a:ext cx="10143668" cy="3435531"/>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400"/>
              <a:buNone/>
            </a:pPr>
            <a:r>
              <a:rPr lang="en-US" sz="2400"/>
              <a:t>Digital Twins</a:t>
            </a:r>
            <a:endParaRPr/>
          </a:p>
          <a:p>
            <a:pPr indent="0" lvl="0" marL="0" rtl="0" algn="l">
              <a:lnSpc>
                <a:spcPct val="100000"/>
              </a:lnSpc>
              <a:spcBef>
                <a:spcPts val="600"/>
              </a:spcBef>
              <a:spcAft>
                <a:spcPts val="0"/>
              </a:spcAft>
              <a:buClr>
                <a:schemeClr val="dk1"/>
              </a:buClr>
              <a:buSzPts val="2400"/>
              <a:buNone/>
            </a:pPr>
            <a:r>
              <a:t/>
            </a:r>
            <a:endParaRPr sz="2400"/>
          </a:p>
          <a:p>
            <a:pPr indent="-548640" lvl="0" marL="548640" rtl="0" algn="l">
              <a:lnSpc>
                <a:spcPct val="100000"/>
              </a:lnSpc>
              <a:spcBef>
                <a:spcPts val="0"/>
              </a:spcBef>
              <a:spcAft>
                <a:spcPts val="0"/>
              </a:spcAft>
              <a:buClr>
                <a:schemeClr val="dk1"/>
              </a:buClr>
              <a:buSzPts val="2400"/>
              <a:buFont typeface="Calibri"/>
              <a:buAutoNum type="arabicPeriod"/>
            </a:pPr>
            <a:r>
              <a:rPr i="1" lang="en-US" sz="2400"/>
              <a:t>What a digital twin?</a:t>
            </a:r>
            <a:endParaRPr i="1" sz="2400"/>
          </a:p>
          <a:p>
            <a:pPr indent="-548640" lvl="0" marL="548640" rtl="0" algn="l">
              <a:lnSpc>
                <a:spcPct val="100000"/>
              </a:lnSpc>
              <a:spcBef>
                <a:spcPts val="0"/>
              </a:spcBef>
              <a:spcAft>
                <a:spcPts val="0"/>
              </a:spcAft>
              <a:buClr>
                <a:schemeClr val="dk1"/>
              </a:buClr>
              <a:buSzPts val="2400"/>
              <a:buAutoNum type="arabicPeriod"/>
            </a:pPr>
            <a:r>
              <a:rPr i="1" lang="en-US" sz="2400"/>
              <a:t>What should be used to create the digital twin and in what way should it be similar to its real-world counterpart.</a:t>
            </a:r>
            <a:endParaRPr/>
          </a:p>
          <a:p>
            <a:pPr indent="-548640" lvl="0" marL="548640" rtl="0" algn="l">
              <a:lnSpc>
                <a:spcPct val="100000"/>
              </a:lnSpc>
              <a:spcBef>
                <a:spcPts val="0"/>
              </a:spcBef>
              <a:spcAft>
                <a:spcPts val="0"/>
              </a:spcAft>
              <a:buClr>
                <a:schemeClr val="dk1"/>
              </a:buClr>
              <a:buSzPts val="2400"/>
              <a:buAutoNum type="arabicPeriod"/>
            </a:pPr>
            <a:r>
              <a:rPr i="1" lang="en-US" sz="2400"/>
              <a:t>What should the digital twin be able to predict?</a:t>
            </a:r>
            <a:endParaRPr/>
          </a:p>
          <a:p>
            <a:pPr indent="-548640" lvl="0" marL="548640" rtl="0" algn="l">
              <a:lnSpc>
                <a:spcPct val="100000"/>
              </a:lnSpc>
              <a:spcBef>
                <a:spcPts val="0"/>
              </a:spcBef>
              <a:spcAft>
                <a:spcPts val="0"/>
              </a:spcAft>
              <a:buClr>
                <a:schemeClr val="dk1"/>
              </a:buClr>
              <a:buSzPts val="2400"/>
              <a:buAutoNum type="arabicPeriod"/>
            </a:pPr>
            <a:r>
              <a:rPr i="1" lang="en-US" sz="2400"/>
              <a:t>Digital twins should be updated almost continuously, using data from what for example and what can be used with the digital twin to make decisions and respond dynamically in real time? </a:t>
            </a:r>
            <a:endParaRPr/>
          </a:p>
          <a:p>
            <a:pPr indent="-396240" lvl="0" marL="548640" rtl="0" algn="l">
              <a:lnSpc>
                <a:spcPct val="100000"/>
              </a:lnSpc>
              <a:spcBef>
                <a:spcPts val="0"/>
              </a:spcBef>
              <a:spcAft>
                <a:spcPts val="0"/>
              </a:spcAft>
              <a:buClr>
                <a:schemeClr val="dk1"/>
              </a:buClr>
              <a:buSzPts val="2400"/>
              <a:buNone/>
            </a:pPr>
            <a:r>
              <a:t/>
            </a:r>
            <a:endParaRPr i="1" sz="2400"/>
          </a:p>
        </p:txBody>
      </p:sp>
      <p:sp>
        <p:nvSpPr>
          <p:cNvPr id="189" name="Google Shape;18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7"/>
          <p:cNvSpPr txBox="1"/>
          <p:nvPr>
            <p:ph type="title"/>
          </p:nvPr>
        </p:nvSpPr>
        <p:spPr>
          <a:xfrm>
            <a:off x="793662" y="386930"/>
            <a:ext cx="10066122" cy="12984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4800"/>
              <a:t>Insurtech and Risktech </a:t>
            </a:r>
            <a:r>
              <a:rPr i="1" lang="en-US" sz="4800"/>
              <a:t>(continued)</a:t>
            </a:r>
            <a:endParaRPr/>
          </a:p>
        </p:txBody>
      </p:sp>
      <p:sp>
        <p:nvSpPr>
          <p:cNvPr id="196" name="Google Shape;196;p17"/>
          <p:cNvSpPr txBox="1"/>
          <p:nvPr>
            <p:ph idx="1" type="body"/>
          </p:nvPr>
        </p:nvSpPr>
        <p:spPr>
          <a:xfrm>
            <a:off x="793661" y="1997529"/>
            <a:ext cx="5536382" cy="424143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500"/>
              <a:buNone/>
            </a:pPr>
            <a:r>
              <a:rPr lang="en-US" sz="2500"/>
              <a:t>Digital Twins </a:t>
            </a:r>
            <a:r>
              <a:rPr i="1" lang="en-US" sz="2500"/>
              <a:t>(continued)</a:t>
            </a:r>
            <a:endParaRPr/>
          </a:p>
          <a:p>
            <a:pPr indent="0" lvl="0" marL="0" rtl="0" algn="l">
              <a:lnSpc>
                <a:spcPct val="100000"/>
              </a:lnSpc>
              <a:spcBef>
                <a:spcPts val="600"/>
              </a:spcBef>
              <a:spcAft>
                <a:spcPts val="0"/>
              </a:spcAft>
              <a:buClr>
                <a:schemeClr val="dk1"/>
              </a:buClr>
              <a:buSzPts val="2500"/>
              <a:buNone/>
            </a:pPr>
            <a:r>
              <a:t/>
            </a:r>
            <a:endParaRPr i="1" sz="2500"/>
          </a:p>
          <a:p>
            <a:pPr indent="-742950" lvl="0" marL="742950" rtl="0" algn="l">
              <a:lnSpc>
                <a:spcPct val="100000"/>
              </a:lnSpc>
              <a:spcBef>
                <a:spcPts val="0"/>
              </a:spcBef>
              <a:spcAft>
                <a:spcPts val="0"/>
              </a:spcAft>
              <a:buClr>
                <a:schemeClr val="dk1"/>
              </a:buClr>
              <a:buSzPts val="2500"/>
              <a:buFont typeface="Calibri"/>
              <a:buAutoNum type="arabicPeriod" startAt="5"/>
            </a:pPr>
            <a:r>
              <a:rPr i="1" lang="en-US" sz="2500"/>
              <a:t>What is an example where a digital twin can be used for the claims function?</a:t>
            </a:r>
            <a:endParaRPr/>
          </a:p>
          <a:p>
            <a:pPr indent="-742950" lvl="0" marL="742950" rtl="0" algn="l">
              <a:lnSpc>
                <a:spcPct val="100000"/>
              </a:lnSpc>
              <a:spcBef>
                <a:spcPts val="0"/>
              </a:spcBef>
              <a:spcAft>
                <a:spcPts val="0"/>
              </a:spcAft>
              <a:buClr>
                <a:schemeClr val="dk1"/>
              </a:buClr>
              <a:buSzPts val="2500"/>
              <a:buFont typeface="Calibri"/>
              <a:buAutoNum type="arabicPeriod" startAt="5"/>
            </a:pPr>
            <a:r>
              <a:rPr i="1" lang="en-US" sz="2500"/>
              <a:t>How can digital twin be used for the underwriting function?</a:t>
            </a:r>
            <a:endParaRPr sz="2500"/>
          </a:p>
          <a:p>
            <a:pPr indent="-742950" lvl="0" marL="742950" rtl="0" algn="l">
              <a:lnSpc>
                <a:spcPct val="100000"/>
              </a:lnSpc>
              <a:spcBef>
                <a:spcPts val="0"/>
              </a:spcBef>
              <a:spcAft>
                <a:spcPts val="0"/>
              </a:spcAft>
              <a:buClr>
                <a:schemeClr val="dk1"/>
              </a:buClr>
              <a:buSzPts val="2500"/>
              <a:buFont typeface="Calibri"/>
              <a:buAutoNum type="arabicPeriod" startAt="5"/>
            </a:pPr>
            <a:r>
              <a:rPr i="1" lang="en-US" sz="2500"/>
              <a:t>How else can digital twins be useful for the insurance industry?</a:t>
            </a:r>
            <a:endParaRPr/>
          </a:p>
          <a:p>
            <a:pPr indent="-421640" lvl="0" marL="548640" rtl="0" algn="l">
              <a:lnSpc>
                <a:spcPct val="100000"/>
              </a:lnSpc>
              <a:spcBef>
                <a:spcPts val="0"/>
              </a:spcBef>
              <a:spcAft>
                <a:spcPts val="0"/>
              </a:spcAft>
              <a:buClr>
                <a:schemeClr val="dk1"/>
              </a:buClr>
              <a:buSzPts val="2000"/>
              <a:buNone/>
            </a:pPr>
            <a:r>
              <a:t/>
            </a:r>
            <a:endParaRPr sz="2000"/>
          </a:p>
        </p:txBody>
      </p:sp>
      <p:pic>
        <p:nvPicPr>
          <p:cNvPr descr="A picture containing text, screenshot, font, logo&#10;&#10;Description automatically generated" id="197" name="Google Shape;197;p17"/>
          <p:cNvPicPr preferRelativeResize="0"/>
          <p:nvPr/>
        </p:nvPicPr>
        <p:blipFill rotWithShape="1">
          <a:blip r:embed="rId3">
            <a:alphaModFix/>
          </a:blip>
          <a:srcRect b="0" l="0" r="0" t="0"/>
          <a:stretch/>
        </p:blipFill>
        <p:spPr>
          <a:xfrm>
            <a:off x="6383020" y="2824843"/>
            <a:ext cx="4476764" cy="2601685"/>
          </a:xfrm>
          <a:prstGeom prst="rect">
            <a:avLst/>
          </a:prstGeom>
          <a:noFill/>
          <a:ln>
            <a:noFill/>
          </a:ln>
        </p:spPr>
      </p:pic>
      <p:sp>
        <p:nvSpPr>
          <p:cNvPr id="198" name="Google Shape;19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8"/>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5000"/>
              <a:t>Indemnity vs Parametric Insurance</a:t>
            </a:r>
            <a:endParaRPr/>
          </a:p>
        </p:txBody>
      </p:sp>
      <p:sp>
        <p:nvSpPr>
          <p:cNvPr id="205" name="Google Shape;205;p18"/>
          <p:cNvSpPr txBox="1"/>
          <p:nvPr>
            <p:ph idx="1" type="body"/>
          </p:nvPr>
        </p:nvSpPr>
        <p:spPr>
          <a:xfrm>
            <a:off x="793660" y="2128157"/>
            <a:ext cx="10143668" cy="3358243"/>
          </a:xfrm>
          <a:prstGeom prst="rect">
            <a:avLst/>
          </a:prstGeom>
          <a:noFill/>
          <a:ln>
            <a:noFill/>
          </a:ln>
        </p:spPr>
        <p:txBody>
          <a:bodyPr anchorCtr="0" anchor="ctr" bIns="45700" lIns="91425" spcFirstLastPara="1" rIns="91425" wrap="square" tIns="45700">
            <a:normAutofit/>
          </a:bodyPr>
          <a:lstStyle/>
          <a:p>
            <a:pPr indent="0" lvl="0" marL="137160" rtl="0" algn="l">
              <a:lnSpc>
                <a:spcPct val="100000"/>
              </a:lnSpc>
              <a:spcBef>
                <a:spcPts val="0"/>
              </a:spcBef>
              <a:spcAft>
                <a:spcPts val="0"/>
              </a:spcAft>
              <a:buClr>
                <a:schemeClr val="dk1"/>
              </a:buClr>
              <a:buSzPts val="2400"/>
              <a:buNone/>
            </a:pPr>
            <a:r>
              <a:t/>
            </a:r>
            <a:endParaRPr sz="2400">
              <a:latin typeface="Arial"/>
              <a:ea typeface="Arial"/>
              <a:cs typeface="Arial"/>
              <a:sym typeface="Arial"/>
            </a:endParaRPr>
          </a:p>
          <a:p>
            <a:pPr indent="0" lvl="0" marL="137160" rtl="0" algn="l">
              <a:lnSpc>
                <a:spcPct val="100000"/>
              </a:lnSpc>
              <a:spcBef>
                <a:spcPts val="600"/>
              </a:spcBef>
              <a:spcAft>
                <a:spcPts val="0"/>
              </a:spcAft>
              <a:buClr>
                <a:schemeClr val="dk1"/>
              </a:buClr>
              <a:buSzPts val="2400"/>
              <a:buNone/>
            </a:pPr>
            <a:r>
              <a:t/>
            </a:r>
            <a:endParaRPr sz="2400">
              <a:latin typeface="Arial"/>
              <a:ea typeface="Arial"/>
              <a:cs typeface="Arial"/>
              <a:sym typeface="Arial"/>
            </a:endParaRPr>
          </a:p>
          <a:p>
            <a:pPr indent="0" lvl="0" marL="137160" rtl="0" algn="l">
              <a:lnSpc>
                <a:spcPct val="100000"/>
              </a:lnSpc>
              <a:spcBef>
                <a:spcPts val="600"/>
              </a:spcBef>
              <a:spcAft>
                <a:spcPts val="0"/>
              </a:spcAft>
              <a:buClr>
                <a:schemeClr val="dk1"/>
              </a:buClr>
              <a:buSzPts val="2400"/>
              <a:buNone/>
            </a:pPr>
            <a:r>
              <a:t/>
            </a:r>
            <a:endParaRPr sz="2400">
              <a:latin typeface="Arial"/>
              <a:ea typeface="Arial"/>
              <a:cs typeface="Arial"/>
              <a:sym typeface="Arial"/>
            </a:endParaRPr>
          </a:p>
          <a:p>
            <a:pPr indent="0" lvl="0" marL="137160" rtl="0" algn="l">
              <a:lnSpc>
                <a:spcPct val="100000"/>
              </a:lnSpc>
              <a:spcBef>
                <a:spcPts val="600"/>
              </a:spcBef>
              <a:spcAft>
                <a:spcPts val="0"/>
              </a:spcAft>
              <a:buClr>
                <a:schemeClr val="dk1"/>
              </a:buClr>
              <a:buSzPts val="2400"/>
              <a:buNone/>
            </a:pPr>
            <a:r>
              <a:rPr lang="en-US" sz="2400">
                <a:latin typeface="Arial"/>
                <a:ea typeface="Arial"/>
                <a:cs typeface="Arial"/>
                <a:sym typeface="Arial"/>
              </a:rPr>
              <a:t>Traditional insurance is referred to as “indemnity insurance”.</a:t>
            </a:r>
            <a:endParaRPr sz="2400">
              <a:latin typeface="Arial"/>
              <a:ea typeface="Arial"/>
              <a:cs typeface="Arial"/>
              <a:sym typeface="Arial"/>
            </a:endParaRPr>
          </a:p>
          <a:p>
            <a:pPr indent="0" lvl="0" marL="137160" rtl="0" algn="l">
              <a:lnSpc>
                <a:spcPct val="100000"/>
              </a:lnSpc>
              <a:spcBef>
                <a:spcPts val="600"/>
              </a:spcBef>
              <a:spcAft>
                <a:spcPts val="0"/>
              </a:spcAft>
              <a:buClr>
                <a:schemeClr val="dk1"/>
              </a:buClr>
              <a:buSzPts val="2400"/>
              <a:buNone/>
            </a:pPr>
            <a:r>
              <a:rPr lang="en-US" sz="2400">
                <a:latin typeface="Arial"/>
                <a:ea typeface="Arial"/>
                <a:cs typeface="Arial"/>
                <a:sym typeface="Arial"/>
              </a:rPr>
              <a:t>What does indemnity imply in the case of insurance?</a:t>
            </a:r>
            <a:endParaRPr/>
          </a:p>
          <a:p>
            <a:pPr indent="-742950" lvl="0" marL="742950" rtl="0" algn="l">
              <a:lnSpc>
                <a:spcPct val="100000"/>
              </a:lnSpc>
              <a:spcBef>
                <a:spcPts val="0"/>
              </a:spcBef>
              <a:spcAft>
                <a:spcPts val="0"/>
              </a:spcAft>
              <a:buClr>
                <a:schemeClr val="dk1"/>
              </a:buClr>
              <a:buSzPts val="2400"/>
              <a:buAutoNum type="arabicPeriod"/>
            </a:pPr>
            <a:r>
              <a:rPr i="1" lang="en-US" sz="2400"/>
              <a:t>Why is this important? </a:t>
            </a:r>
            <a:endParaRPr i="1" sz="2400"/>
          </a:p>
          <a:p>
            <a:pPr indent="-742950" lvl="0" marL="742950" rtl="0" algn="l">
              <a:lnSpc>
                <a:spcPct val="100000"/>
              </a:lnSpc>
              <a:spcBef>
                <a:spcPts val="0"/>
              </a:spcBef>
              <a:spcAft>
                <a:spcPts val="0"/>
              </a:spcAft>
              <a:buClr>
                <a:schemeClr val="dk1"/>
              </a:buClr>
              <a:buSzPts val="2400"/>
              <a:buAutoNum type="arabicPeriod"/>
            </a:pPr>
            <a:r>
              <a:rPr i="1" lang="en-US" sz="2400"/>
              <a:t>What’s an example? </a:t>
            </a:r>
            <a:endParaRPr i="1" sz="2400"/>
          </a:p>
          <a:p>
            <a:pPr indent="-742950" lvl="0" marL="742950" rtl="0" algn="l">
              <a:lnSpc>
                <a:spcPct val="100000"/>
              </a:lnSpc>
              <a:spcBef>
                <a:spcPts val="0"/>
              </a:spcBef>
              <a:spcAft>
                <a:spcPts val="0"/>
              </a:spcAft>
              <a:buClr>
                <a:schemeClr val="dk1"/>
              </a:buClr>
              <a:buSzPts val="2400"/>
              <a:buAutoNum type="arabicPeriod"/>
            </a:pPr>
            <a:r>
              <a:rPr i="1" lang="en-US" sz="2400"/>
              <a:t>What does indemnity attempt to control?</a:t>
            </a:r>
            <a:endParaRPr sz="2400">
              <a:latin typeface="Arial"/>
              <a:ea typeface="Arial"/>
              <a:cs typeface="Arial"/>
              <a:sym typeface="Arial"/>
            </a:endParaRPr>
          </a:p>
          <a:p>
            <a:pPr indent="-19050" lvl="0" marL="171450" rtl="0" algn="l">
              <a:lnSpc>
                <a:spcPct val="100000"/>
              </a:lnSpc>
              <a:spcBef>
                <a:spcPts val="600"/>
              </a:spcBef>
              <a:spcAft>
                <a:spcPts val="0"/>
              </a:spcAft>
              <a:buClr>
                <a:schemeClr val="dk1"/>
              </a:buClr>
              <a:buSzPts val="2400"/>
              <a:buFont typeface="Noto Sans Symbols"/>
              <a:buNone/>
            </a:pPr>
            <a:r>
              <a:t/>
            </a:r>
            <a:endParaRPr sz="2400"/>
          </a:p>
          <a:p>
            <a:pPr indent="-19050" lvl="0" marL="171450" rtl="0" algn="l">
              <a:lnSpc>
                <a:spcPct val="100000"/>
              </a:lnSpc>
              <a:spcBef>
                <a:spcPts val="600"/>
              </a:spcBef>
              <a:spcAft>
                <a:spcPts val="0"/>
              </a:spcAft>
              <a:buClr>
                <a:schemeClr val="dk1"/>
              </a:buClr>
              <a:buSzPts val="2400"/>
              <a:buFont typeface="Noto Sans Symbols"/>
              <a:buNone/>
            </a:pPr>
            <a:r>
              <a:t/>
            </a:r>
            <a:endParaRPr sz="2400"/>
          </a:p>
          <a:p>
            <a:pPr indent="-19050" lvl="0" marL="171450" rtl="0" algn="l">
              <a:lnSpc>
                <a:spcPct val="100000"/>
              </a:lnSpc>
              <a:spcBef>
                <a:spcPts val="600"/>
              </a:spcBef>
              <a:spcAft>
                <a:spcPts val="0"/>
              </a:spcAft>
              <a:buClr>
                <a:schemeClr val="dk1"/>
              </a:buClr>
              <a:buSzPts val="2400"/>
              <a:buFont typeface="Noto Sans Symbols"/>
              <a:buNone/>
            </a:pPr>
            <a:r>
              <a:t/>
            </a:r>
            <a:endParaRPr sz="2400"/>
          </a:p>
          <a:p>
            <a:pPr indent="-44450" lvl="1" marL="514350" rtl="0" algn="l">
              <a:lnSpc>
                <a:spcPct val="100000"/>
              </a:lnSpc>
              <a:spcBef>
                <a:spcPts val="600"/>
              </a:spcBef>
              <a:spcAft>
                <a:spcPts val="0"/>
              </a:spcAft>
              <a:buClr>
                <a:schemeClr val="dk1"/>
              </a:buClr>
              <a:buSzPts val="2000"/>
              <a:buFont typeface="Noto Sans Symbols"/>
              <a:buNone/>
            </a:pPr>
            <a:r>
              <a:t/>
            </a:r>
            <a:endParaRPr/>
          </a:p>
          <a:p>
            <a:pPr indent="-19050" lvl="0" marL="171450" rtl="0" algn="l">
              <a:lnSpc>
                <a:spcPct val="100000"/>
              </a:lnSpc>
              <a:spcBef>
                <a:spcPts val="600"/>
              </a:spcBef>
              <a:spcAft>
                <a:spcPts val="0"/>
              </a:spcAft>
              <a:buClr>
                <a:schemeClr val="dk1"/>
              </a:buClr>
              <a:buSzPts val="2400"/>
              <a:buFont typeface="Noto Sans Symbols"/>
              <a:buNone/>
            </a:pPr>
            <a:r>
              <a:t/>
            </a:r>
            <a:endParaRPr sz="2400"/>
          </a:p>
        </p:txBody>
      </p:sp>
      <p:sp>
        <p:nvSpPr>
          <p:cNvPr id="206" name="Google Shape;20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9"/>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Indemnity vs Parametric Insurance (</a:t>
            </a:r>
            <a:r>
              <a:rPr i="1" lang="en-US" sz="3800"/>
              <a:t>continued</a:t>
            </a:r>
            <a:r>
              <a:rPr lang="en-US" sz="3800"/>
              <a:t>)</a:t>
            </a:r>
            <a:endParaRPr/>
          </a:p>
        </p:txBody>
      </p:sp>
      <p:sp>
        <p:nvSpPr>
          <p:cNvPr id="213" name="Google Shape;213;p19"/>
          <p:cNvSpPr txBox="1"/>
          <p:nvPr>
            <p:ph idx="1" type="body"/>
          </p:nvPr>
        </p:nvSpPr>
        <p:spPr>
          <a:xfrm>
            <a:off x="793660" y="2041071"/>
            <a:ext cx="10143668" cy="3993969"/>
          </a:xfrm>
          <a:prstGeom prst="rect">
            <a:avLst/>
          </a:prstGeom>
          <a:noFill/>
          <a:ln>
            <a:noFill/>
          </a:ln>
        </p:spPr>
        <p:txBody>
          <a:bodyPr anchorCtr="0" anchor="ctr" bIns="45700" lIns="91425" spcFirstLastPara="1" rIns="91425" wrap="square" tIns="45700">
            <a:normAutofit fontScale="92500" lnSpcReduction="10000"/>
          </a:bodyPr>
          <a:lstStyle/>
          <a:p>
            <a:pPr indent="0" lvl="0" marL="137160" rtl="0" algn="l">
              <a:lnSpc>
                <a:spcPct val="100000"/>
              </a:lnSpc>
              <a:spcBef>
                <a:spcPts val="0"/>
              </a:spcBef>
              <a:spcAft>
                <a:spcPts val="0"/>
              </a:spcAft>
              <a:buClr>
                <a:schemeClr val="dk1"/>
              </a:buClr>
              <a:buSzPct val="100000"/>
              <a:buNone/>
            </a:pPr>
            <a:r>
              <a:t/>
            </a:r>
            <a:endParaRPr sz="2400">
              <a:latin typeface="Arial"/>
              <a:ea typeface="Arial"/>
              <a:cs typeface="Arial"/>
              <a:sym typeface="Arial"/>
            </a:endParaRPr>
          </a:p>
          <a:p>
            <a:pPr indent="0" lvl="0" marL="137160" rtl="0" algn="l">
              <a:lnSpc>
                <a:spcPct val="100000"/>
              </a:lnSpc>
              <a:spcBef>
                <a:spcPts val="0"/>
              </a:spcBef>
              <a:spcAft>
                <a:spcPts val="0"/>
              </a:spcAft>
              <a:buClr>
                <a:schemeClr val="dk1"/>
              </a:buClr>
              <a:buSzPct val="100000"/>
              <a:buNone/>
            </a:pPr>
            <a:r>
              <a:t/>
            </a:r>
            <a:endParaRPr sz="2400">
              <a:latin typeface="Arial"/>
              <a:ea typeface="Arial"/>
              <a:cs typeface="Arial"/>
              <a:sym typeface="Arial"/>
            </a:endParaRPr>
          </a:p>
          <a:p>
            <a:pPr indent="0" lvl="0" marL="137160" rtl="0" algn="l">
              <a:lnSpc>
                <a:spcPct val="100000"/>
              </a:lnSpc>
              <a:spcBef>
                <a:spcPts val="0"/>
              </a:spcBef>
              <a:spcAft>
                <a:spcPts val="0"/>
              </a:spcAft>
              <a:buClr>
                <a:schemeClr val="dk1"/>
              </a:buClr>
              <a:buSzPct val="100000"/>
              <a:buNone/>
            </a:pPr>
            <a:r>
              <a:t/>
            </a:r>
            <a:endParaRPr sz="2400">
              <a:latin typeface="Arial"/>
              <a:ea typeface="Arial"/>
              <a:cs typeface="Arial"/>
              <a:sym typeface="Arial"/>
            </a:endParaRPr>
          </a:p>
          <a:p>
            <a:pPr indent="0" lvl="0" marL="137160" rtl="0" algn="l">
              <a:lnSpc>
                <a:spcPct val="100000"/>
              </a:lnSpc>
              <a:spcBef>
                <a:spcPts val="0"/>
              </a:spcBef>
              <a:spcAft>
                <a:spcPts val="0"/>
              </a:spcAft>
              <a:buClr>
                <a:schemeClr val="dk1"/>
              </a:buClr>
              <a:buSzPct val="100000"/>
              <a:buNone/>
            </a:pPr>
            <a:r>
              <a:t/>
            </a:r>
            <a:endParaRPr sz="2400">
              <a:latin typeface="Arial"/>
              <a:ea typeface="Arial"/>
              <a:cs typeface="Arial"/>
              <a:sym typeface="Arial"/>
            </a:endParaRPr>
          </a:p>
          <a:p>
            <a:pPr indent="0" lvl="0" marL="137160" rtl="0" algn="l">
              <a:lnSpc>
                <a:spcPct val="100000"/>
              </a:lnSpc>
              <a:spcBef>
                <a:spcPts val="0"/>
              </a:spcBef>
              <a:spcAft>
                <a:spcPts val="0"/>
              </a:spcAft>
              <a:buClr>
                <a:schemeClr val="dk1"/>
              </a:buClr>
              <a:buSzPct val="100000"/>
              <a:buNone/>
            </a:pPr>
            <a:r>
              <a:rPr lang="en-US" sz="2400">
                <a:latin typeface="Arial"/>
                <a:ea typeface="Arial"/>
                <a:cs typeface="Arial"/>
                <a:sym typeface="Arial"/>
              </a:rPr>
              <a:t>“Parametric insurance” is an alternative and a complement to traditional “indemnity insurance”.</a:t>
            </a:r>
            <a:endParaRPr/>
          </a:p>
          <a:p>
            <a:pPr indent="0" lvl="0" marL="137160" rtl="0" algn="l">
              <a:lnSpc>
                <a:spcPct val="100000"/>
              </a:lnSpc>
              <a:spcBef>
                <a:spcPts val="0"/>
              </a:spcBef>
              <a:spcAft>
                <a:spcPts val="0"/>
              </a:spcAft>
              <a:buClr>
                <a:schemeClr val="dk1"/>
              </a:buClr>
              <a:buSzPct val="100000"/>
              <a:buNone/>
            </a:pPr>
            <a:r>
              <a:t/>
            </a:r>
            <a:endParaRPr sz="2400">
              <a:latin typeface="Arial"/>
              <a:ea typeface="Arial"/>
              <a:cs typeface="Arial"/>
              <a:sym typeface="Arial"/>
            </a:endParaRPr>
          </a:p>
          <a:p>
            <a:pPr indent="0" lvl="0" marL="137160" rtl="0" algn="l">
              <a:lnSpc>
                <a:spcPct val="100000"/>
              </a:lnSpc>
              <a:spcBef>
                <a:spcPts val="0"/>
              </a:spcBef>
              <a:spcAft>
                <a:spcPts val="0"/>
              </a:spcAft>
              <a:buClr>
                <a:schemeClr val="dk1"/>
              </a:buClr>
              <a:buSzPct val="100000"/>
              <a:buNone/>
            </a:pPr>
            <a:r>
              <a:rPr lang="en-US" sz="2400">
                <a:latin typeface="Arial"/>
                <a:ea typeface="Arial"/>
                <a:cs typeface="Arial"/>
                <a:sym typeface="Arial"/>
              </a:rPr>
              <a:t>How are the triggers for indemnity and parametric insurance different?</a:t>
            </a:r>
            <a:endParaRPr/>
          </a:p>
          <a:p>
            <a:pPr indent="0" lvl="0" marL="137160" rtl="0" algn="l">
              <a:lnSpc>
                <a:spcPct val="100000"/>
              </a:lnSpc>
              <a:spcBef>
                <a:spcPts val="0"/>
              </a:spcBef>
              <a:spcAft>
                <a:spcPts val="0"/>
              </a:spcAft>
              <a:buClr>
                <a:schemeClr val="dk1"/>
              </a:buClr>
              <a:buSzPct val="100000"/>
              <a:buNone/>
            </a:pPr>
            <a:r>
              <a:t/>
            </a:r>
            <a:endParaRPr sz="2400">
              <a:latin typeface="Arial"/>
              <a:ea typeface="Arial"/>
              <a:cs typeface="Arial"/>
              <a:sym typeface="Arial"/>
            </a:endParaRPr>
          </a:p>
          <a:p>
            <a:pPr indent="-571500" lvl="0" marL="708660" rtl="0" algn="l">
              <a:lnSpc>
                <a:spcPct val="100000"/>
              </a:lnSpc>
              <a:spcBef>
                <a:spcPts val="0"/>
              </a:spcBef>
              <a:spcAft>
                <a:spcPts val="0"/>
              </a:spcAft>
              <a:buClr>
                <a:schemeClr val="dk1"/>
              </a:buClr>
              <a:buSzPct val="100000"/>
              <a:buFont typeface="Noto Sans Symbols"/>
              <a:buChar char="⮚"/>
            </a:pPr>
            <a:r>
              <a:rPr i="1" lang="en-US" sz="2400">
                <a:latin typeface="Arial"/>
                <a:ea typeface="Arial"/>
                <a:cs typeface="Arial"/>
                <a:sym typeface="Arial"/>
              </a:rPr>
              <a:t>What is basis risk?</a:t>
            </a:r>
            <a:endParaRPr/>
          </a:p>
          <a:p>
            <a:pPr indent="-571500" lvl="0" marL="708660" rtl="0" algn="l">
              <a:lnSpc>
                <a:spcPct val="100000"/>
              </a:lnSpc>
              <a:spcBef>
                <a:spcPts val="0"/>
              </a:spcBef>
              <a:spcAft>
                <a:spcPts val="0"/>
              </a:spcAft>
              <a:buClr>
                <a:schemeClr val="dk1"/>
              </a:buClr>
              <a:buSzPct val="100000"/>
              <a:buFont typeface="Noto Sans Symbols"/>
              <a:buChar char="⮚"/>
            </a:pPr>
            <a:r>
              <a:rPr i="1" lang="en-US" sz="2400">
                <a:latin typeface="Arial"/>
                <a:ea typeface="Arial"/>
                <a:cs typeface="Arial"/>
                <a:sym typeface="Arial"/>
              </a:rPr>
              <a:t>Which type of insurance has more basis risk?</a:t>
            </a:r>
            <a:endParaRPr/>
          </a:p>
          <a:p>
            <a:pPr indent="-571500" lvl="0" marL="708660" rtl="0" algn="l">
              <a:lnSpc>
                <a:spcPct val="100000"/>
              </a:lnSpc>
              <a:spcBef>
                <a:spcPts val="0"/>
              </a:spcBef>
              <a:spcAft>
                <a:spcPts val="0"/>
              </a:spcAft>
              <a:buClr>
                <a:schemeClr val="dk1"/>
              </a:buClr>
              <a:buSzPct val="100000"/>
              <a:buFont typeface="Noto Sans Symbols"/>
              <a:buChar char="⮚"/>
            </a:pPr>
            <a:r>
              <a:rPr i="1" lang="en-US" sz="2400">
                <a:latin typeface="Arial"/>
                <a:ea typeface="Arial"/>
                <a:cs typeface="Arial"/>
                <a:sym typeface="Arial"/>
              </a:rPr>
              <a:t>More moral hazard risk?</a:t>
            </a:r>
            <a:endParaRPr/>
          </a:p>
          <a:p>
            <a:pPr indent="-30479" lvl="0" marL="171450" rtl="0" algn="l">
              <a:lnSpc>
                <a:spcPct val="100000"/>
              </a:lnSpc>
              <a:spcBef>
                <a:spcPts val="600"/>
              </a:spcBef>
              <a:spcAft>
                <a:spcPts val="0"/>
              </a:spcAft>
              <a:buClr>
                <a:schemeClr val="dk1"/>
              </a:buClr>
              <a:buSzPct val="100000"/>
              <a:buFont typeface="Noto Sans Symbols"/>
              <a:buNone/>
            </a:pPr>
            <a:r>
              <a:t/>
            </a:r>
            <a:endParaRPr i="1" sz="2400"/>
          </a:p>
          <a:p>
            <a:pPr indent="-30479" lvl="0" marL="171450" rtl="0" algn="l">
              <a:lnSpc>
                <a:spcPct val="100000"/>
              </a:lnSpc>
              <a:spcBef>
                <a:spcPts val="600"/>
              </a:spcBef>
              <a:spcAft>
                <a:spcPts val="0"/>
              </a:spcAft>
              <a:buClr>
                <a:schemeClr val="dk1"/>
              </a:buClr>
              <a:buSzPct val="100000"/>
              <a:buFont typeface="Noto Sans Symbols"/>
              <a:buNone/>
            </a:pPr>
            <a:r>
              <a:t/>
            </a:r>
            <a:endParaRPr sz="2400"/>
          </a:p>
          <a:p>
            <a:pPr indent="-30479" lvl="0" marL="171450" rtl="0" algn="l">
              <a:lnSpc>
                <a:spcPct val="100000"/>
              </a:lnSpc>
              <a:spcBef>
                <a:spcPts val="600"/>
              </a:spcBef>
              <a:spcAft>
                <a:spcPts val="0"/>
              </a:spcAft>
              <a:buClr>
                <a:schemeClr val="dk1"/>
              </a:buClr>
              <a:buSzPct val="100000"/>
              <a:buFont typeface="Noto Sans Symbols"/>
              <a:buNone/>
            </a:pPr>
            <a:r>
              <a:t/>
            </a:r>
            <a:endParaRPr sz="2400"/>
          </a:p>
          <a:p>
            <a:pPr indent="-53975" lvl="1" marL="514350" rtl="0" algn="l">
              <a:lnSpc>
                <a:spcPct val="100000"/>
              </a:lnSpc>
              <a:spcBef>
                <a:spcPts val="600"/>
              </a:spcBef>
              <a:spcAft>
                <a:spcPts val="0"/>
              </a:spcAft>
              <a:buClr>
                <a:schemeClr val="dk1"/>
              </a:buClr>
              <a:buSzPct val="100000"/>
              <a:buFont typeface="Noto Sans Symbols"/>
              <a:buNone/>
            </a:pPr>
            <a:r>
              <a:t/>
            </a:r>
            <a:endParaRPr/>
          </a:p>
          <a:p>
            <a:pPr indent="-30479" lvl="0" marL="171450" rtl="0" algn="l">
              <a:lnSpc>
                <a:spcPct val="100000"/>
              </a:lnSpc>
              <a:spcBef>
                <a:spcPts val="600"/>
              </a:spcBef>
              <a:spcAft>
                <a:spcPts val="0"/>
              </a:spcAft>
              <a:buClr>
                <a:schemeClr val="dk1"/>
              </a:buClr>
              <a:buSzPct val="100000"/>
              <a:buFont typeface="Noto Sans Symbols"/>
              <a:buNone/>
            </a:pPr>
            <a:r>
              <a:t/>
            </a:r>
            <a:endParaRPr sz="2400"/>
          </a:p>
        </p:txBody>
      </p:sp>
      <p:sp>
        <p:nvSpPr>
          <p:cNvPr id="214" name="Google Shape;2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US"/>
              <a:t>Acknowledgment</a:t>
            </a:r>
            <a:endParaRPr/>
          </a:p>
        </p:txBody>
      </p:sp>
      <p:sp>
        <p:nvSpPr>
          <p:cNvPr id="74" name="Google Shape;74;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120000"/>
              </a:lnSpc>
              <a:spcBef>
                <a:spcPts val="0"/>
              </a:spcBef>
              <a:spcAft>
                <a:spcPts val="0"/>
              </a:spcAft>
              <a:buClr>
                <a:schemeClr val="dk1"/>
              </a:buClr>
              <a:buSzPct val="100000"/>
              <a:buNone/>
            </a:pPr>
            <a:br>
              <a:rPr lang="en-US" sz="3200"/>
            </a:br>
            <a:r>
              <a:rPr lang="en-US" sz="3200"/>
              <a:t>This course module is made possible through a grant from FM Global </a:t>
            </a:r>
            <a:endParaRPr/>
          </a:p>
          <a:p>
            <a:pPr indent="0" lvl="0" marL="0" rtl="0" algn="ctr">
              <a:lnSpc>
                <a:spcPct val="120000"/>
              </a:lnSpc>
              <a:spcBef>
                <a:spcPts val="600"/>
              </a:spcBef>
              <a:spcAft>
                <a:spcPts val="0"/>
              </a:spcAft>
              <a:buClr>
                <a:schemeClr val="dk1"/>
              </a:buClr>
              <a:buSzPct val="100000"/>
              <a:buNone/>
            </a:pPr>
            <a:r>
              <a:rPr lang="en-US" sz="3200"/>
              <a:t>through the Spencer Educational Foundation.</a:t>
            </a:r>
            <a:endParaRPr/>
          </a:p>
          <a:p>
            <a:pPr indent="0" lvl="0" marL="0" rtl="0" algn="l">
              <a:lnSpc>
                <a:spcPct val="120000"/>
              </a:lnSpc>
              <a:spcBef>
                <a:spcPts val="600"/>
              </a:spcBef>
              <a:spcAft>
                <a:spcPts val="0"/>
              </a:spcAft>
              <a:buClr>
                <a:schemeClr val="dk1"/>
              </a:buClr>
              <a:buSzPct val="100000"/>
              <a:buNone/>
            </a:pPr>
            <a:r>
              <a:t/>
            </a:r>
            <a:endParaRPr sz="2300"/>
          </a:p>
          <a:p>
            <a:pPr indent="0" lvl="0" marL="0" rtl="0" algn="l">
              <a:lnSpc>
                <a:spcPct val="120000"/>
              </a:lnSpc>
              <a:spcBef>
                <a:spcPts val="600"/>
              </a:spcBef>
              <a:spcAft>
                <a:spcPts val="0"/>
              </a:spcAft>
              <a:buClr>
                <a:schemeClr val="dk1"/>
              </a:buClr>
              <a:buSzPct val="100000"/>
              <a:buNone/>
            </a:pPr>
            <a:r>
              <a:rPr lang="en-US" sz="2300"/>
              <a:t>FM Global is one of the world’s largest business property insurers (</a:t>
            </a:r>
            <a:r>
              <a:rPr lang="en-US" sz="2300" u="sng">
                <a:solidFill>
                  <a:schemeClr val="hlink"/>
                </a:solidFill>
                <a:hlinkClick r:id="rId3"/>
              </a:rPr>
              <a:t>www.fmglobal.com</a:t>
            </a:r>
            <a:r>
              <a:rPr lang="en-US" sz="2300"/>
              <a:t>). Their clients include more than one out of every three FORTUNE 1000-size companies in more than 130 countries.  For nearly 200 years, clients have worked with FM Global to develop robust property insurance and engineering solutions to protect their business operations from fire, natural disasters, and other types of property risk.</a:t>
            </a:r>
            <a:endParaRPr/>
          </a:p>
          <a:p>
            <a:pPr indent="0" lvl="0" marL="0" rtl="0" algn="l">
              <a:lnSpc>
                <a:spcPct val="120000"/>
              </a:lnSpc>
              <a:spcBef>
                <a:spcPts val="600"/>
              </a:spcBef>
              <a:spcAft>
                <a:spcPts val="0"/>
              </a:spcAft>
              <a:buClr>
                <a:schemeClr val="dk1"/>
              </a:buClr>
              <a:buSzPct val="100000"/>
              <a:buNone/>
            </a:pPr>
            <a:r>
              <a:rPr lang="en-US" sz="2300"/>
              <a:t>The Spencer Educational Foundation is a 501(c)(3) nonprofit organization funding the education of tomorrow's risk management and insurance leaders through scholarships, grants, internship opportunities, on and off campus experiential learning, and support of risk management/insurance curricula. Since Spencer was founded in 1979, they have awarded over $9.5 million in scholarships and over $8 million in grants to universities and professional institutions impacting over 70,000 students through their programming. For more information, please visit</a:t>
            </a:r>
            <a:r>
              <a:rPr lang="en-US" sz="2300" u="sng">
                <a:solidFill>
                  <a:schemeClr val="hlink"/>
                </a:solidFill>
                <a:hlinkClick r:id="rId4"/>
              </a:rPr>
              <a:t>www.spencered.org</a:t>
            </a:r>
            <a:r>
              <a:rPr lang="en-US" sz="2300"/>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0"/>
          <p:cNvSpPr txBox="1"/>
          <p:nvPr>
            <p:ph type="title"/>
          </p:nvPr>
        </p:nvSpPr>
        <p:spPr>
          <a:xfrm>
            <a:off x="793662" y="386930"/>
            <a:ext cx="10066122" cy="12984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Indemnity vs Parametric Insurance (</a:t>
            </a:r>
            <a:r>
              <a:rPr i="1" lang="en-US"/>
              <a:t>continued</a:t>
            </a:r>
            <a:r>
              <a:rPr lang="en-US"/>
              <a:t>)</a:t>
            </a:r>
            <a:endParaRPr/>
          </a:p>
        </p:txBody>
      </p:sp>
      <p:sp>
        <p:nvSpPr>
          <p:cNvPr id="221" name="Google Shape;221;p20"/>
          <p:cNvSpPr txBox="1"/>
          <p:nvPr>
            <p:ph idx="1" type="body"/>
          </p:nvPr>
        </p:nvSpPr>
        <p:spPr>
          <a:xfrm>
            <a:off x="793662" y="2207623"/>
            <a:ext cx="4530898" cy="363945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t>Cherry Blossom Insurance in Japan.  </a:t>
            </a:r>
            <a:endParaRPr/>
          </a:p>
          <a:p>
            <a:pPr indent="0" lvl="0" marL="0" rtl="0" algn="l">
              <a:lnSpc>
                <a:spcPct val="100000"/>
              </a:lnSpc>
              <a:spcBef>
                <a:spcPts val="600"/>
              </a:spcBef>
              <a:spcAft>
                <a:spcPts val="0"/>
              </a:spcAft>
              <a:buClr>
                <a:schemeClr val="dk1"/>
              </a:buClr>
              <a:buSzPts val="2400"/>
              <a:buNone/>
            </a:pPr>
            <a:r>
              <a:t/>
            </a:r>
            <a:endParaRPr i="1" sz="2400"/>
          </a:p>
          <a:p>
            <a:pPr indent="0" lvl="0" marL="0" rtl="0" algn="l">
              <a:lnSpc>
                <a:spcPct val="100000"/>
              </a:lnSpc>
              <a:spcBef>
                <a:spcPts val="600"/>
              </a:spcBef>
              <a:spcAft>
                <a:spcPts val="0"/>
              </a:spcAft>
              <a:buClr>
                <a:schemeClr val="dk1"/>
              </a:buClr>
              <a:buSzPts val="2400"/>
              <a:buNone/>
            </a:pPr>
            <a:r>
              <a:rPr i="1" lang="en-US" sz="2400"/>
              <a:t>What is it? </a:t>
            </a:r>
            <a:endParaRPr sz="2400"/>
          </a:p>
          <a:p>
            <a:pPr indent="-44450" lvl="0" marL="171450" rtl="0" algn="l">
              <a:lnSpc>
                <a:spcPct val="100000"/>
              </a:lnSpc>
              <a:spcBef>
                <a:spcPts val="600"/>
              </a:spcBef>
              <a:spcAft>
                <a:spcPts val="0"/>
              </a:spcAft>
              <a:buClr>
                <a:schemeClr val="dk1"/>
              </a:buClr>
              <a:buSzPts val="2000"/>
              <a:buFont typeface="Noto Sans Symbols"/>
              <a:buNone/>
            </a:pPr>
            <a:r>
              <a:t/>
            </a:r>
            <a:endParaRPr sz="2000"/>
          </a:p>
          <a:p>
            <a:pPr indent="-44450" lvl="0" marL="171450" rtl="0" algn="l">
              <a:lnSpc>
                <a:spcPct val="100000"/>
              </a:lnSpc>
              <a:spcBef>
                <a:spcPts val="600"/>
              </a:spcBef>
              <a:spcAft>
                <a:spcPts val="0"/>
              </a:spcAft>
              <a:buClr>
                <a:schemeClr val="dk1"/>
              </a:buClr>
              <a:buSzPts val="2000"/>
              <a:buFont typeface="Noto Sans Symbols"/>
              <a:buNone/>
            </a:pPr>
            <a:r>
              <a:t/>
            </a:r>
            <a:endParaRPr sz="2000"/>
          </a:p>
          <a:p>
            <a:pPr indent="-44450" lvl="1" marL="514350" rtl="0" algn="l">
              <a:lnSpc>
                <a:spcPct val="100000"/>
              </a:lnSpc>
              <a:spcBef>
                <a:spcPts val="600"/>
              </a:spcBef>
              <a:spcAft>
                <a:spcPts val="0"/>
              </a:spcAft>
              <a:buClr>
                <a:schemeClr val="dk1"/>
              </a:buClr>
              <a:buSzPts val="2000"/>
              <a:buFont typeface="Noto Sans Symbols"/>
              <a:buNone/>
            </a:pPr>
            <a:r>
              <a:t/>
            </a:r>
            <a:endParaRPr sz="2000"/>
          </a:p>
          <a:p>
            <a:pPr indent="-44450" lvl="0" marL="171450" rtl="0" algn="l">
              <a:lnSpc>
                <a:spcPct val="100000"/>
              </a:lnSpc>
              <a:spcBef>
                <a:spcPts val="600"/>
              </a:spcBef>
              <a:spcAft>
                <a:spcPts val="0"/>
              </a:spcAft>
              <a:buClr>
                <a:schemeClr val="dk1"/>
              </a:buClr>
              <a:buSzPts val="2000"/>
              <a:buFont typeface="Noto Sans Symbols"/>
              <a:buNone/>
            </a:pPr>
            <a:r>
              <a:t/>
            </a:r>
            <a:endParaRPr sz="2000"/>
          </a:p>
        </p:txBody>
      </p:sp>
      <p:pic>
        <p:nvPicPr>
          <p:cNvPr descr="http://t2.gstatic.com/images?q=tbn:ANd9GcSDXrhz2mAQ-u2IjbtnsD2NsDeR-rGU-qCwaH75iYmmyGMZ1Phw" id="222" name="Google Shape;222;p20"/>
          <p:cNvPicPr preferRelativeResize="0"/>
          <p:nvPr/>
        </p:nvPicPr>
        <p:blipFill rotWithShape="1">
          <a:blip r:embed="rId3">
            <a:alphaModFix/>
          </a:blip>
          <a:srcRect b="-2" l="0" r="7724" t="0"/>
          <a:stretch/>
        </p:blipFill>
        <p:spPr>
          <a:xfrm>
            <a:off x="5911532" y="2484255"/>
            <a:ext cx="5150277" cy="3714244"/>
          </a:xfrm>
          <a:prstGeom prst="rect">
            <a:avLst/>
          </a:prstGeom>
          <a:noFill/>
          <a:ln>
            <a:noFill/>
          </a:ln>
        </p:spPr>
      </p:pic>
      <p:sp>
        <p:nvSpPr>
          <p:cNvPr id="223" name="Google Shape;22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1"/>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Indemnity vs Parametric Insurance (</a:t>
            </a:r>
            <a:r>
              <a:rPr i="1" lang="en-US" sz="3800"/>
              <a:t>continued</a:t>
            </a:r>
            <a:r>
              <a:rPr lang="en-US" sz="3800"/>
              <a:t>)</a:t>
            </a:r>
            <a:endParaRPr/>
          </a:p>
        </p:txBody>
      </p:sp>
      <p:sp>
        <p:nvSpPr>
          <p:cNvPr id="230" name="Google Shape;230;p21"/>
          <p:cNvSpPr txBox="1"/>
          <p:nvPr>
            <p:ph idx="1" type="body"/>
          </p:nvPr>
        </p:nvSpPr>
        <p:spPr>
          <a:xfrm>
            <a:off x="808638" y="1964076"/>
            <a:ext cx="10143668" cy="3435531"/>
          </a:xfrm>
          <a:prstGeom prst="rect">
            <a:avLst/>
          </a:prstGeom>
          <a:noFill/>
          <a:ln>
            <a:noFill/>
          </a:ln>
        </p:spPr>
        <p:txBody>
          <a:bodyPr anchorCtr="0" anchor="ctr" bIns="45700" lIns="91425" spcFirstLastPara="1" rIns="91425" wrap="square" tIns="45700">
            <a:normAutofit fontScale="62500" lnSpcReduction="20000"/>
          </a:bodyPr>
          <a:lstStyle/>
          <a:p>
            <a:pPr indent="0" lvl="0" marL="0" rtl="0" algn="l">
              <a:lnSpc>
                <a:spcPct val="100000"/>
              </a:lnSpc>
              <a:spcBef>
                <a:spcPts val="0"/>
              </a:spcBef>
              <a:spcAft>
                <a:spcPts val="0"/>
              </a:spcAft>
              <a:buClr>
                <a:schemeClr val="dk1"/>
              </a:buClr>
              <a:buSzPct val="100000"/>
              <a:buFont typeface="Calibri"/>
              <a:buNone/>
            </a:pPr>
            <a:r>
              <a:t/>
            </a:r>
            <a:endParaRPr sz="2200"/>
          </a:p>
          <a:p>
            <a:pPr indent="0" lvl="0" marL="0" rtl="0" algn="l">
              <a:lnSpc>
                <a:spcPct val="100000"/>
              </a:lnSpc>
              <a:spcBef>
                <a:spcPts val="0"/>
              </a:spcBef>
              <a:spcAft>
                <a:spcPts val="0"/>
              </a:spcAft>
              <a:buClr>
                <a:schemeClr val="dk1"/>
              </a:buClr>
              <a:buSzPct val="100000"/>
              <a:buFont typeface="Calibri"/>
              <a:buNone/>
            </a:pPr>
            <a:r>
              <a:t/>
            </a:r>
            <a:endParaRPr sz="2200"/>
          </a:p>
          <a:p>
            <a:pPr indent="0" lvl="0" marL="0" rtl="0" algn="l">
              <a:lnSpc>
                <a:spcPct val="100000"/>
              </a:lnSpc>
              <a:spcBef>
                <a:spcPts val="0"/>
              </a:spcBef>
              <a:spcAft>
                <a:spcPts val="0"/>
              </a:spcAft>
              <a:buClr>
                <a:schemeClr val="dk1"/>
              </a:buClr>
              <a:buSzPct val="100000"/>
              <a:buFont typeface="Calibri"/>
              <a:buNone/>
            </a:pPr>
            <a:r>
              <a:t/>
            </a:r>
            <a:endParaRPr sz="2200"/>
          </a:p>
          <a:p>
            <a:pPr indent="0" lvl="0" marL="0" rtl="0" algn="l">
              <a:lnSpc>
                <a:spcPct val="100000"/>
              </a:lnSpc>
              <a:spcBef>
                <a:spcPts val="0"/>
              </a:spcBef>
              <a:spcAft>
                <a:spcPts val="0"/>
              </a:spcAft>
              <a:buClr>
                <a:schemeClr val="dk1"/>
              </a:buClr>
              <a:buSzPct val="100000"/>
              <a:buFont typeface="Calibri"/>
              <a:buNone/>
            </a:pPr>
            <a:r>
              <a:t/>
            </a:r>
            <a:endParaRPr sz="2200"/>
          </a:p>
          <a:p>
            <a:pPr indent="0" lvl="0" marL="0" rtl="0" algn="l">
              <a:lnSpc>
                <a:spcPct val="100000"/>
              </a:lnSpc>
              <a:spcBef>
                <a:spcPts val="0"/>
              </a:spcBef>
              <a:spcAft>
                <a:spcPts val="0"/>
              </a:spcAft>
              <a:buClr>
                <a:schemeClr val="dk1"/>
              </a:buClr>
              <a:buSzPct val="100000"/>
              <a:buFont typeface="Calibri"/>
              <a:buNone/>
            </a:pPr>
            <a:r>
              <a:t/>
            </a:r>
            <a:endParaRPr b="1" sz="3200"/>
          </a:p>
          <a:p>
            <a:pPr indent="0" lvl="0" marL="0" rtl="0" algn="l">
              <a:lnSpc>
                <a:spcPct val="100000"/>
              </a:lnSpc>
              <a:spcBef>
                <a:spcPts val="0"/>
              </a:spcBef>
              <a:spcAft>
                <a:spcPts val="0"/>
              </a:spcAft>
              <a:buClr>
                <a:schemeClr val="dk1"/>
              </a:buClr>
              <a:buSzPct val="100000"/>
              <a:buFont typeface="Calibri"/>
              <a:buNone/>
            </a:pPr>
            <a:r>
              <a:rPr b="1" lang="en-US" sz="3200"/>
              <a:t>Cherry Blossom Insurance in Japan: An example of parametric insurance.</a:t>
            </a:r>
            <a:endParaRPr b="1" sz="3200"/>
          </a:p>
          <a:p>
            <a:pPr indent="0" lvl="0" marL="0" rtl="0" algn="l">
              <a:lnSpc>
                <a:spcPct val="100000"/>
              </a:lnSpc>
              <a:spcBef>
                <a:spcPts val="0"/>
              </a:spcBef>
              <a:spcAft>
                <a:spcPts val="0"/>
              </a:spcAft>
              <a:buClr>
                <a:schemeClr val="dk1"/>
              </a:buClr>
              <a:buSzPct val="100000"/>
              <a:buFont typeface="Calibri"/>
              <a:buNone/>
            </a:pPr>
            <a:r>
              <a:t/>
            </a:r>
            <a:endParaRPr sz="2200"/>
          </a:p>
          <a:p>
            <a:pPr indent="0" lvl="0" marL="0" rtl="0" algn="l">
              <a:lnSpc>
                <a:spcPct val="100000"/>
              </a:lnSpc>
              <a:spcBef>
                <a:spcPts val="0"/>
              </a:spcBef>
              <a:spcAft>
                <a:spcPts val="0"/>
              </a:spcAft>
              <a:buClr>
                <a:schemeClr val="dk1"/>
              </a:buClr>
              <a:buSzPct val="100000"/>
              <a:buFont typeface="Calibri"/>
              <a:buNone/>
            </a:pPr>
            <a:r>
              <a:rPr lang="en-US" sz="2700"/>
              <a:t>A food and liquor store in Tokyo might buy parametric insurance that </a:t>
            </a:r>
            <a:r>
              <a:rPr lang="en-US" sz="2700" u="sng"/>
              <a:t>pays off a specific amount </a:t>
            </a:r>
            <a:r>
              <a:rPr lang="en-US" sz="2700"/>
              <a:t>if it </a:t>
            </a:r>
            <a:r>
              <a:rPr lang="en-US" sz="2700" u="sng"/>
              <a:t>rains more than 25%</a:t>
            </a:r>
            <a:r>
              <a:rPr lang="en-US" sz="2700"/>
              <a:t> of the cherry blossom season.</a:t>
            </a:r>
            <a:endParaRPr sz="2700"/>
          </a:p>
          <a:p>
            <a:pPr indent="0" lvl="0" marL="0" rtl="0" algn="l">
              <a:lnSpc>
                <a:spcPct val="100000"/>
              </a:lnSpc>
              <a:spcBef>
                <a:spcPts val="0"/>
              </a:spcBef>
              <a:spcAft>
                <a:spcPts val="0"/>
              </a:spcAft>
              <a:buClr>
                <a:schemeClr val="dk1"/>
              </a:buClr>
              <a:buSzPct val="100000"/>
              <a:buNone/>
            </a:pPr>
            <a:r>
              <a:t/>
            </a:r>
            <a:endParaRPr sz="2700"/>
          </a:p>
          <a:p>
            <a:pPr indent="0" lvl="0" marL="0" rtl="0" algn="l">
              <a:lnSpc>
                <a:spcPct val="100000"/>
              </a:lnSpc>
              <a:spcBef>
                <a:spcPts val="0"/>
              </a:spcBef>
              <a:spcAft>
                <a:spcPts val="0"/>
              </a:spcAft>
              <a:buClr>
                <a:schemeClr val="dk1"/>
              </a:buClr>
              <a:buSzPct val="100000"/>
              <a:buNone/>
            </a:pPr>
            <a:r>
              <a:rPr lang="en-US" sz="2700"/>
              <a:t>Questions about parametric insurance in general, not just for this specific case of a weather derivative.</a:t>
            </a:r>
            <a:endParaRPr sz="2700"/>
          </a:p>
          <a:p>
            <a:pPr indent="-742950" lvl="0" marL="742950" rtl="0" algn="l">
              <a:lnSpc>
                <a:spcPct val="100000"/>
              </a:lnSpc>
              <a:spcBef>
                <a:spcPts val="0"/>
              </a:spcBef>
              <a:spcAft>
                <a:spcPts val="0"/>
              </a:spcAft>
              <a:buClr>
                <a:schemeClr val="dk1"/>
              </a:buClr>
              <a:buSzPct val="100000"/>
              <a:buAutoNum type="arabicPeriod"/>
            </a:pPr>
            <a:r>
              <a:rPr i="1" lang="en-US" sz="3400"/>
              <a:t>What risk decreases for seller of this contract (insurer) compared to risk facing traditional insurer? Why?</a:t>
            </a:r>
            <a:endParaRPr i="1" sz="3400"/>
          </a:p>
          <a:p>
            <a:pPr indent="-742950" lvl="0" marL="742950" rtl="0" algn="l">
              <a:lnSpc>
                <a:spcPct val="100000"/>
              </a:lnSpc>
              <a:spcBef>
                <a:spcPts val="0"/>
              </a:spcBef>
              <a:spcAft>
                <a:spcPts val="0"/>
              </a:spcAft>
              <a:buClr>
                <a:schemeClr val="dk1"/>
              </a:buClr>
              <a:buSzPct val="100000"/>
              <a:buAutoNum type="arabicPeriod"/>
            </a:pPr>
            <a:r>
              <a:rPr i="1" lang="en-US" sz="3400"/>
              <a:t>What is risk for buyer of this contract? What is it called?</a:t>
            </a:r>
            <a:endParaRPr i="1" sz="3400"/>
          </a:p>
          <a:p>
            <a:pPr indent="-742950" lvl="0" marL="742950" rtl="0" algn="l">
              <a:lnSpc>
                <a:spcPct val="100000"/>
              </a:lnSpc>
              <a:spcBef>
                <a:spcPts val="0"/>
              </a:spcBef>
              <a:spcAft>
                <a:spcPts val="0"/>
              </a:spcAft>
              <a:buClr>
                <a:schemeClr val="dk1"/>
              </a:buClr>
              <a:buSzPct val="100000"/>
              <a:buAutoNum type="arabicPeriod"/>
            </a:pPr>
            <a:r>
              <a:rPr i="1" lang="en-US" sz="3400"/>
              <a:t>Does indemnity apply to parametric insurance? Why?</a:t>
            </a:r>
            <a:endParaRPr i="1" sz="3400"/>
          </a:p>
          <a:p>
            <a:pPr indent="0" lvl="0" marL="0" rtl="0" algn="l">
              <a:lnSpc>
                <a:spcPct val="100000"/>
              </a:lnSpc>
              <a:spcBef>
                <a:spcPts val="600"/>
              </a:spcBef>
              <a:spcAft>
                <a:spcPts val="0"/>
              </a:spcAft>
              <a:buClr>
                <a:schemeClr val="dk1"/>
              </a:buClr>
              <a:buSzPct val="100000"/>
              <a:buNone/>
            </a:pPr>
            <a:r>
              <a:t/>
            </a:r>
            <a:endParaRPr i="1" sz="2200"/>
          </a:p>
          <a:p>
            <a:pPr indent="0" lvl="0" marL="0" rtl="0" algn="l">
              <a:lnSpc>
                <a:spcPct val="100000"/>
              </a:lnSpc>
              <a:spcBef>
                <a:spcPts val="600"/>
              </a:spcBef>
              <a:spcAft>
                <a:spcPts val="0"/>
              </a:spcAft>
              <a:buClr>
                <a:schemeClr val="dk1"/>
              </a:buClr>
              <a:buSzPct val="100000"/>
              <a:buNone/>
            </a:pPr>
            <a:r>
              <a:t/>
            </a:r>
            <a:endParaRPr sz="2200"/>
          </a:p>
          <a:p>
            <a:pPr indent="-84137" lvl="0" marL="171450" rtl="0" algn="l">
              <a:lnSpc>
                <a:spcPct val="100000"/>
              </a:lnSpc>
              <a:spcBef>
                <a:spcPts val="600"/>
              </a:spcBef>
              <a:spcAft>
                <a:spcPts val="0"/>
              </a:spcAft>
              <a:buClr>
                <a:schemeClr val="dk1"/>
              </a:buClr>
              <a:buSzPct val="100000"/>
              <a:buFont typeface="Noto Sans Symbols"/>
              <a:buNone/>
            </a:pPr>
            <a:r>
              <a:t/>
            </a:r>
            <a:endParaRPr sz="2200"/>
          </a:p>
          <a:p>
            <a:pPr indent="-84137" lvl="0" marL="171450" rtl="0" algn="l">
              <a:lnSpc>
                <a:spcPct val="100000"/>
              </a:lnSpc>
              <a:spcBef>
                <a:spcPts val="600"/>
              </a:spcBef>
              <a:spcAft>
                <a:spcPts val="0"/>
              </a:spcAft>
              <a:buClr>
                <a:schemeClr val="dk1"/>
              </a:buClr>
              <a:buSzPct val="100000"/>
              <a:buFont typeface="Noto Sans Symbols"/>
              <a:buNone/>
            </a:pPr>
            <a:r>
              <a:t/>
            </a:r>
            <a:endParaRPr sz="2200"/>
          </a:p>
          <a:p>
            <a:pPr indent="-84137" lvl="1" marL="514350" rtl="0" algn="l">
              <a:lnSpc>
                <a:spcPct val="100000"/>
              </a:lnSpc>
              <a:spcBef>
                <a:spcPts val="600"/>
              </a:spcBef>
              <a:spcAft>
                <a:spcPts val="0"/>
              </a:spcAft>
              <a:buClr>
                <a:schemeClr val="dk1"/>
              </a:buClr>
              <a:buSzPct val="100000"/>
              <a:buFont typeface="Noto Sans Symbols"/>
              <a:buNone/>
            </a:pPr>
            <a:r>
              <a:t/>
            </a:r>
            <a:endParaRPr sz="2200"/>
          </a:p>
          <a:p>
            <a:pPr indent="-84137" lvl="0" marL="171450" rtl="0" algn="l">
              <a:lnSpc>
                <a:spcPct val="100000"/>
              </a:lnSpc>
              <a:spcBef>
                <a:spcPts val="600"/>
              </a:spcBef>
              <a:spcAft>
                <a:spcPts val="0"/>
              </a:spcAft>
              <a:buClr>
                <a:schemeClr val="dk1"/>
              </a:buClr>
              <a:buSzPct val="100000"/>
              <a:buFont typeface="Noto Sans Symbols"/>
              <a:buNone/>
            </a:pPr>
            <a:r>
              <a:t/>
            </a:r>
            <a:endParaRPr sz="2200"/>
          </a:p>
        </p:txBody>
      </p:sp>
      <p:sp>
        <p:nvSpPr>
          <p:cNvPr id="231" name="Google Shape;23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2"/>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Indemnity vs Parametric Insurance (</a:t>
            </a:r>
            <a:r>
              <a:rPr i="1" lang="en-US" sz="3800"/>
              <a:t>continued</a:t>
            </a:r>
            <a:r>
              <a:rPr lang="en-US" sz="3800"/>
              <a:t>)</a:t>
            </a:r>
            <a:endParaRPr/>
          </a:p>
        </p:txBody>
      </p:sp>
      <p:sp>
        <p:nvSpPr>
          <p:cNvPr id="238" name="Google Shape;238;p22"/>
          <p:cNvSpPr txBox="1"/>
          <p:nvPr>
            <p:ph idx="1" type="body"/>
          </p:nvPr>
        </p:nvSpPr>
        <p:spPr>
          <a:xfrm>
            <a:off x="793660" y="2599509"/>
            <a:ext cx="10143668" cy="343553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None/>
            </a:pPr>
            <a:r>
              <a:t/>
            </a:r>
            <a:endParaRPr sz="2200"/>
          </a:p>
          <a:p>
            <a:pPr indent="0" lvl="0" marL="0" rtl="0" algn="l">
              <a:lnSpc>
                <a:spcPct val="100000"/>
              </a:lnSpc>
              <a:spcBef>
                <a:spcPts val="600"/>
              </a:spcBef>
              <a:spcAft>
                <a:spcPts val="0"/>
              </a:spcAft>
              <a:buClr>
                <a:schemeClr val="dk1"/>
              </a:buClr>
              <a:buSzPts val="2200"/>
              <a:buNone/>
            </a:pPr>
            <a:r>
              <a:rPr lang="en-US" sz="2200"/>
              <a:t>Advantages of Parametric Insurance over Indemnity Insurance?</a:t>
            </a:r>
            <a:endParaRPr/>
          </a:p>
          <a:p>
            <a:pPr indent="0" lvl="0" marL="0" rtl="0" algn="l">
              <a:lnSpc>
                <a:spcPct val="100000"/>
              </a:lnSpc>
              <a:spcBef>
                <a:spcPts val="600"/>
              </a:spcBef>
              <a:spcAft>
                <a:spcPts val="0"/>
              </a:spcAft>
              <a:buClr>
                <a:schemeClr val="dk1"/>
              </a:buClr>
              <a:buSzPts val="2200"/>
              <a:buNone/>
            </a:pPr>
            <a:r>
              <a:t/>
            </a:r>
            <a:endParaRPr sz="2200"/>
          </a:p>
          <a:p>
            <a:pPr indent="0" lvl="0" marL="0" rtl="0" algn="l">
              <a:lnSpc>
                <a:spcPct val="100000"/>
              </a:lnSpc>
              <a:spcBef>
                <a:spcPts val="600"/>
              </a:spcBef>
              <a:spcAft>
                <a:spcPts val="0"/>
              </a:spcAft>
              <a:buClr>
                <a:schemeClr val="dk1"/>
              </a:buClr>
              <a:buSzPts val="2200"/>
              <a:buNone/>
            </a:pPr>
            <a:r>
              <a:rPr lang="en-US" sz="2200"/>
              <a:t>Claims</a:t>
            </a:r>
            <a:endParaRPr/>
          </a:p>
          <a:p>
            <a:pPr indent="-171450" lvl="0" marL="171450" rtl="0" algn="l">
              <a:lnSpc>
                <a:spcPct val="100000"/>
              </a:lnSpc>
              <a:spcBef>
                <a:spcPts val="600"/>
              </a:spcBef>
              <a:spcAft>
                <a:spcPts val="0"/>
              </a:spcAft>
              <a:buClr>
                <a:schemeClr val="dk1"/>
              </a:buClr>
              <a:buSzPts val="2200"/>
              <a:buFont typeface="Noto Sans Symbols"/>
              <a:buChar char="⮚"/>
            </a:pPr>
            <a:r>
              <a:rPr lang="en-US" sz="2200"/>
              <a:t>Simpler process</a:t>
            </a:r>
            <a:endParaRPr/>
          </a:p>
          <a:p>
            <a:pPr indent="-171450" lvl="0" marL="171450" rtl="0" algn="l">
              <a:lnSpc>
                <a:spcPct val="100000"/>
              </a:lnSpc>
              <a:spcBef>
                <a:spcPts val="600"/>
              </a:spcBef>
              <a:spcAft>
                <a:spcPts val="0"/>
              </a:spcAft>
              <a:buClr>
                <a:schemeClr val="dk1"/>
              </a:buClr>
              <a:buSzPts val="2200"/>
              <a:buFont typeface="Noto Sans Symbols"/>
              <a:buChar char="⮚"/>
            </a:pPr>
            <a:r>
              <a:rPr lang="en-US" sz="2200"/>
              <a:t>Rapid payout</a:t>
            </a:r>
            <a:endParaRPr/>
          </a:p>
          <a:p>
            <a:pPr indent="-171450" lvl="0" marL="171450" rtl="0" algn="l">
              <a:lnSpc>
                <a:spcPct val="100000"/>
              </a:lnSpc>
              <a:spcBef>
                <a:spcPts val="600"/>
              </a:spcBef>
              <a:spcAft>
                <a:spcPts val="0"/>
              </a:spcAft>
              <a:buClr>
                <a:schemeClr val="dk1"/>
              </a:buClr>
              <a:buSzPts val="2200"/>
              <a:buFont typeface="Noto Sans Symbols"/>
              <a:buChar char="⮚"/>
            </a:pPr>
            <a:r>
              <a:rPr lang="en-US" sz="2200"/>
              <a:t>Reduced disputes</a:t>
            </a:r>
            <a:endParaRPr/>
          </a:p>
          <a:p>
            <a:pPr indent="-171450" lvl="0" marL="171450" rtl="0" algn="l">
              <a:lnSpc>
                <a:spcPct val="100000"/>
              </a:lnSpc>
              <a:spcBef>
                <a:spcPts val="600"/>
              </a:spcBef>
              <a:spcAft>
                <a:spcPts val="0"/>
              </a:spcAft>
              <a:buClr>
                <a:schemeClr val="dk1"/>
              </a:buClr>
              <a:buSzPts val="2200"/>
              <a:buFont typeface="Noto Sans Symbols"/>
              <a:buChar char="⮚"/>
            </a:pPr>
            <a:r>
              <a:rPr lang="en-US" sz="2200"/>
              <a:t>Lower cost</a:t>
            </a:r>
            <a:endParaRPr/>
          </a:p>
          <a:p>
            <a:pPr indent="0" lvl="0" marL="0" rtl="0" algn="l">
              <a:lnSpc>
                <a:spcPct val="100000"/>
              </a:lnSpc>
              <a:spcBef>
                <a:spcPts val="600"/>
              </a:spcBef>
              <a:spcAft>
                <a:spcPts val="0"/>
              </a:spcAft>
              <a:buClr>
                <a:schemeClr val="dk1"/>
              </a:buClr>
              <a:buSzPts val="2200"/>
              <a:buNone/>
            </a:pPr>
            <a:r>
              <a:t/>
            </a:r>
            <a:endParaRPr sz="2200"/>
          </a:p>
          <a:p>
            <a:pPr indent="0" lvl="0" marL="0" rtl="0" algn="l">
              <a:lnSpc>
                <a:spcPct val="100000"/>
              </a:lnSpc>
              <a:spcBef>
                <a:spcPts val="600"/>
              </a:spcBef>
              <a:spcAft>
                <a:spcPts val="0"/>
              </a:spcAft>
              <a:buClr>
                <a:schemeClr val="dk1"/>
              </a:buClr>
              <a:buSzPts val="2200"/>
              <a:buNone/>
            </a:pPr>
            <a:r>
              <a:t/>
            </a:r>
            <a:endParaRPr sz="2200"/>
          </a:p>
          <a:p>
            <a:pPr indent="-31750" lvl="1" marL="514350" rtl="0" algn="l">
              <a:lnSpc>
                <a:spcPct val="100000"/>
              </a:lnSpc>
              <a:spcBef>
                <a:spcPts val="600"/>
              </a:spcBef>
              <a:spcAft>
                <a:spcPts val="0"/>
              </a:spcAft>
              <a:buClr>
                <a:schemeClr val="dk1"/>
              </a:buClr>
              <a:buSzPts val="2200"/>
              <a:buFont typeface="Noto Sans Symbols"/>
              <a:buNone/>
            </a:pPr>
            <a:r>
              <a:t/>
            </a:r>
            <a:endParaRPr sz="2200"/>
          </a:p>
          <a:p>
            <a:pPr indent="-31750" lvl="0" marL="171450" rtl="0" algn="l">
              <a:lnSpc>
                <a:spcPct val="100000"/>
              </a:lnSpc>
              <a:spcBef>
                <a:spcPts val="600"/>
              </a:spcBef>
              <a:spcAft>
                <a:spcPts val="0"/>
              </a:spcAft>
              <a:buClr>
                <a:schemeClr val="dk1"/>
              </a:buClr>
              <a:buSzPts val="2200"/>
              <a:buFont typeface="Noto Sans Symbols"/>
              <a:buNone/>
            </a:pPr>
            <a:r>
              <a:t/>
            </a:r>
            <a:endParaRPr sz="2200"/>
          </a:p>
        </p:txBody>
      </p:sp>
      <p:sp>
        <p:nvSpPr>
          <p:cNvPr id="239" name="Google Shape;2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3"/>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Indemnity vs Parametric Insurance (</a:t>
            </a:r>
            <a:r>
              <a:rPr i="1" lang="en-US" sz="3800"/>
              <a:t>continued</a:t>
            </a:r>
            <a:r>
              <a:rPr lang="en-US" sz="3800"/>
              <a:t>)</a:t>
            </a:r>
            <a:endParaRPr i="1" sz="3800"/>
          </a:p>
        </p:txBody>
      </p:sp>
      <p:sp>
        <p:nvSpPr>
          <p:cNvPr id="246" name="Google Shape;246;p23"/>
          <p:cNvSpPr txBox="1"/>
          <p:nvPr>
            <p:ph idx="1" type="body"/>
          </p:nvPr>
        </p:nvSpPr>
        <p:spPr>
          <a:xfrm>
            <a:off x="808638" y="1908267"/>
            <a:ext cx="10143668" cy="343553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t/>
            </a:r>
            <a:endParaRPr sz="2400"/>
          </a:p>
          <a:p>
            <a:pPr indent="0" lvl="0" marL="0" rtl="0" algn="l">
              <a:lnSpc>
                <a:spcPct val="100000"/>
              </a:lnSpc>
              <a:spcBef>
                <a:spcPts val="600"/>
              </a:spcBef>
              <a:spcAft>
                <a:spcPts val="0"/>
              </a:spcAft>
              <a:buClr>
                <a:schemeClr val="dk1"/>
              </a:buClr>
              <a:buSzPts val="2400"/>
              <a:buNone/>
            </a:pPr>
            <a:r>
              <a:rPr lang="en-US" sz="2400"/>
              <a:t>Advantages of Parametric Insurance over Indemnity Insurance?</a:t>
            </a:r>
            <a:endParaRPr/>
          </a:p>
          <a:p>
            <a:pPr indent="0" lvl="0" marL="0" rtl="0" algn="l">
              <a:lnSpc>
                <a:spcPct val="100000"/>
              </a:lnSpc>
              <a:spcBef>
                <a:spcPts val="600"/>
              </a:spcBef>
              <a:spcAft>
                <a:spcPts val="0"/>
              </a:spcAft>
              <a:buClr>
                <a:schemeClr val="dk1"/>
              </a:buClr>
              <a:buSzPts val="2400"/>
              <a:buNone/>
            </a:pPr>
            <a:r>
              <a:rPr i="1" lang="en-US" sz="2400"/>
              <a:t>(continued)</a:t>
            </a:r>
            <a:endParaRPr/>
          </a:p>
          <a:p>
            <a:pPr indent="0" lvl="0" marL="0" rtl="0" algn="l">
              <a:lnSpc>
                <a:spcPct val="100000"/>
              </a:lnSpc>
              <a:spcBef>
                <a:spcPts val="600"/>
              </a:spcBef>
              <a:spcAft>
                <a:spcPts val="0"/>
              </a:spcAft>
              <a:buClr>
                <a:schemeClr val="dk1"/>
              </a:buClr>
              <a:buSzPts val="2400"/>
              <a:buNone/>
            </a:pPr>
            <a:r>
              <a:t/>
            </a:r>
            <a:endParaRPr i="1" sz="2400"/>
          </a:p>
          <a:p>
            <a:pPr indent="-171450" lvl="0" marL="171450" rtl="0" algn="l">
              <a:lnSpc>
                <a:spcPct val="100000"/>
              </a:lnSpc>
              <a:spcBef>
                <a:spcPts val="600"/>
              </a:spcBef>
              <a:spcAft>
                <a:spcPts val="0"/>
              </a:spcAft>
              <a:buClr>
                <a:schemeClr val="dk1"/>
              </a:buClr>
              <a:buSzPts val="2400"/>
              <a:buFont typeface="Noto Sans Symbols"/>
              <a:buChar char="⮚"/>
            </a:pPr>
            <a:r>
              <a:rPr lang="en-US" sz="2400"/>
              <a:t>Increased flexibility</a:t>
            </a:r>
            <a:endParaRPr/>
          </a:p>
          <a:p>
            <a:pPr indent="-171450" lvl="0" marL="171450" rtl="0" algn="l">
              <a:lnSpc>
                <a:spcPct val="100000"/>
              </a:lnSpc>
              <a:spcBef>
                <a:spcPts val="600"/>
              </a:spcBef>
              <a:spcAft>
                <a:spcPts val="0"/>
              </a:spcAft>
              <a:buClr>
                <a:schemeClr val="dk1"/>
              </a:buClr>
              <a:buSzPts val="2400"/>
              <a:buFont typeface="Noto Sans Symbols"/>
              <a:buChar char="⮚"/>
            </a:pPr>
            <a:r>
              <a:rPr lang="en-US" sz="2400"/>
              <a:t>Almost immediate post event liquidity</a:t>
            </a:r>
            <a:endParaRPr/>
          </a:p>
          <a:p>
            <a:pPr indent="-171450" lvl="0" marL="171450" rtl="0" algn="l">
              <a:lnSpc>
                <a:spcPct val="100000"/>
              </a:lnSpc>
              <a:spcBef>
                <a:spcPts val="600"/>
              </a:spcBef>
              <a:spcAft>
                <a:spcPts val="0"/>
              </a:spcAft>
              <a:buClr>
                <a:schemeClr val="dk1"/>
              </a:buClr>
              <a:buSzPts val="2400"/>
              <a:buFont typeface="Noto Sans Symbols"/>
              <a:buChar char="⮚"/>
            </a:pPr>
            <a:r>
              <a:rPr lang="en-US" sz="2400"/>
              <a:t>Improved accessibility</a:t>
            </a:r>
            <a:endParaRPr/>
          </a:p>
          <a:p>
            <a:pPr indent="0" lvl="0" marL="0" rtl="0" algn="l">
              <a:lnSpc>
                <a:spcPct val="100000"/>
              </a:lnSpc>
              <a:spcBef>
                <a:spcPts val="600"/>
              </a:spcBef>
              <a:spcAft>
                <a:spcPts val="0"/>
              </a:spcAft>
              <a:buClr>
                <a:schemeClr val="dk1"/>
              </a:buClr>
              <a:buSzPts val="2400"/>
              <a:buNone/>
            </a:pPr>
            <a:r>
              <a:t/>
            </a:r>
            <a:endParaRPr sz="2400"/>
          </a:p>
        </p:txBody>
      </p:sp>
      <p:sp>
        <p:nvSpPr>
          <p:cNvPr id="247" name="Google Shape;24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4"/>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Indemnity vs Parametric Insurance (</a:t>
            </a:r>
            <a:r>
              <a:rPr i="1" lang="en-US" sz="3800"/>
              <a:t>continued</a:t>
            </a:r>
            <a:r>
              <a:rPr lang="en-US" sz="3800"/>
              <a:t>)</a:t>
            </a:r>
            <a:endParaRPr i="1" sz="3800"/>
          </a:p>
        </p:txBody>
      </p:sp>
      <p:sp>
        <p:nvSpPr>
          <p:cNvPr id="254" name="Google Shape;254;p24"/>
          <p:cNvSpPr txBox="1"/>
          <p:nvPr>
            <p:ph idx="1" type="body"/>
          </p:nvPr>
        </p:nvSpPr>
        <p:spPr>
          <a:xfrm>
            <a:off x="808638" y="2164081"/>
            <a:ext cx="10143668" cy="3044734"/>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t/>
            </a:r>
            <a:endParaRPr sz="2400"/>
          </a:p>
          <a:p>
            <a:pPr indent="0" lvl="0" marL="0" rtl="0" algn="l">
              <a:lnSpc>
                <a:spcPct val="100000"/>
              </a:lnSpc>
              <a:spcBef>
                <a:spcPts val="600"/>
              </a:spcBef>
              <a:spcAft>
                <a:spcPts val="0"/>
              </a:spcAft>
              <a:buClr>
                <a:schemeClr val="dk1"/>
              </a:buClr>
              <a:buSzPts val="2400"/>
              <a:buNone/>
            </a:pPr>
            <a:r>
              <a:rPr lang="en-US" sz="2400"/>
              <a:t>Advantages of Parametric Insurance over Indemnity Insurance?</a:t>
            </a:r>
            <a:endParaRPr/>
          </a:p>
          <a:p>
            <a:pPr indent="0" lvl="0" marL="0" rtl="0" algn="l">
              <a:lnSpc>
                <a:spcPct val="100000"/>
              </a:lnSpc>
              <a:spcBef>
                <a:spcPts val="600"/>
              </a:spcBef>
              <a:spcAft>
                <a:spcPts val="0"/>
              </a:spcAft>
              <a:buClr>
                <a:schemeClr val="dk1"/>
              </a:buClr>
              <a:buSzPts val="2400"/>
              <a:buNone/>
            </a:pPr>
            <a:r>
              <a:rPr i="1" lang="en-US" sz="2400"/>
              <a:t>(continued)</a:t>
            </a:r>
            <a:endParaRPr/>
          </a:p>
          <a:p>
            <a:pPr indent="0" lvl="0" marL="0" rtl="0" algn="l">
              <a:lnSpc>
                <a:spcPct val="100000"/>
              </a:lnSpc>
              <a:spcBef>
                <a:spcPts val="600"/>
              </a:spcBef>
              <a:spcAft>
                <a:spcPts val="0"/>
              </a:spcAft>
              <a:buClr>
                <a:schemeClr val="dk1"/>
              </a:buClr>
              <a:buSzPts val="2400"/>
              <a:buNone/>
            </a:pPr>
            <a:r>
              <a:t/>
            </a:r>
            <a:endParaRPr i="1" sz="2400"/>
          </a:p>
          <a:p>
            <a:pPr indent="-171450" lvl="0" marL="171450" rtl="0" algn="l">
              <a:lnSpc>
                <a:spcPct val="100000"/>
              </a:lnSpc>
              <a:spcBef>
                <a:spcPts val="600"/>
              </a:spcBef>
              <a:spcAft>
                <a:spcPts val="0"/>
              </a:spcAft>
              <a:buClr>
                <a:schemeClr val="dk1"/>
              </a:buClr>
              <a:buSzPts val="2400"/>
              <a:buFont typeface="Noto Sans Symbols"/>
              <a:buChar char="⮚"/>
            </a:pPr>
            <a:r>
              <a:rPr lang="en-US" sz="2400"/>
              <a:t>Can be customized</a:t>
            </a:r>
            <a:endParaRPr/>
          </a:p>
          <a:p>
            <a:pPr indent="-171450" lvl="0" marL="171450" rtl="0" algn="l">
              <a:lnSpc>
                <a:spcPct val="100000"/>
              </a:lnSpc>
              <a:spcBef>
                <a:spcPts val="600"/>
              </a:spcBef>
              <a:spcAft>
                <a:spcPts val="0"/>
              </a:spcAft>
              <a:buClr>
                <a:schemeClr val="dk1"/>
              </a:buClr>
              <a:buSzPts val="2400"/>
              <a:buFont typeface="Noto Sans Symbols"/>
              <a:buChar char="⮚"/>
            </a:pPr>
            <a:r>
              <a:rPr lang="en-US" sz="2400"/>
              <a:t>Can be in force for longer periods</a:t>
            </a:r>
            <a:endParaRPr/>
          </a:p>
          <a:p>
            <a:pPr indent="0" lvl="0" marL="0" rtl="0" algn="l">
              <a:lnSpc>
                <a:spcPct val="100000"/>
              </a:lnSpc>
              <a:spcBef>
                <a:spcPts val="600"/>
              </a:spcBef>
              <a:spcAft>
                <a:spcPts val="0"/>
              </a:spcAft>
              <a:buClr>
                <a:schemeClr val="dk1"/>
              </a:buClr>
              <a:buSzPts val="2400"/>
              <a:buNone/>
            </a:pPr>
            <a:r>
              <a:t/>
            </a:r>
            <a:endParaRPr sz="2400"/>
          </a:p>
        </p:txBody>
      </p:sp>
      <p:sp>
        <p:nvSpPr>
          <p:cNvPr id="255" name="Google Shape;25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5"/>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Indemnity vs Parametric Insurance (</a:t>
            </a:r>
            <a:r>
              <a:rPr i="1" lang="en-US" sz="3800"/>
              <a:t>continued</a:t>
            </a:r>
            <a:r>
              <a:rPr lang="en-US" sz="3800"/>
              <a:t>)</a:t>
            </a:r>
            <a:endParaRPr i="1" sz="3800"/>
          </a:p>
        </p:txBody>
      </p:sp>
      <p:sp>
        <p:nvSpPr>
          <p:cNvPr id="262" name="Google Shape;262;p25"/>
          <p:cNvSpPr txBox="1"/>
          <p:nvPr>
            <p:ph idx="1" type="body"/>
          </p:nvPr>
        </p:nvSpPr>
        <p:spPr>
          <a:xfrm>
            <a:off x="808638" y="1815737"/>
            <a:ext cx="10143668" cy="322652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t/>
            </a:r>
            <a:endParaRPr sz="2400"/>
          </a:p>
          <a:p>
            <a:pPr indent="0" lvl="0" marL="0" rtl="0" algn="l">
              <a:lnSpc>
                <a:spcPct val="100000"/>
              </a:lnSpc>
              <a:spcBef>
                <a:spcPts val="600"/>
              </a:spcBef>
              <a:spcAft>
                <a:spcPts val="0"/>
              </a:spcAft>
              <a:buClr>
                <a:schemeClr val="dk1"/>
              </a:buClr>
              <a:buSzPts val="2400"/>
              <a:buNone/>
            </a:pPr>
            <a:r>
              <a:rPr lang="en-US" sz="2400"/>
              <a:t>Advantages of Parametric Insurance over Indemnity Insurance?</a:t>
            </a:r>
            <a:endParaRPr/>
          </a:p>
          <a:p>
            <a:pPr indent="0" lvl="0" marL="0" rtl="0" algn="l">
              <a:lnSpc>
                <a:spcPct val="100000"/>
              </a:lnSpc>
              <a:spcBef>
                <a:spcPts val="600"/>
              </a:spcBef>
              <a:spcAft>
                <a:spcPts val="0"/>
              </a:spcAft>
              <a:buClr>
                <a:schemeClr val="dk1"/>
              </a:buClr>
              <a:buSzPts val="2400"/>
              <a:buNone/>
            </a:pPr>
            <a:r>
              <a:rPr i="1" lang="en-US" sz="2400"/>
              <a:t>(continued)</a:t>
            </a:r>
            <a:endParaRPr/>
          </a:p>
          <a:p>
            <a:pPr indent="0" lvl="0" marL="0" rtl="0" algn="l">
              <a:lnSpc>
                <a:spcPct val="100000"/>
              </a:lnSpc>
              <a:spcBef>
                <a:spcPts val="600"/>
              </a:spcBef>
              <a:spcAft>
                <a:spcPts val="0"/>
              </a:spcAft>
              <a:buClr>
                <a:schemeClr val="dk1"/>
              </a:buClr>
              <a:buSzPts val="2400"/>
              <a:buNone/>
            </a:pPr>
            <a:r>
              <a:t/>
            </a:r>
            <a:endParaRPr i="1" sz="2400"/>
          </a:p>
          <a:p>
            <a:pPr indent="0" lvl="0" marL="0" rtl="0" algn="l">
              <a:lnSpc>
                <a:spcPct val="100000"/>
              </a:lnSpc>
              <a:spcBef>
                <a:spcPts val="600"/>
              </a:spcBef>
              <a:spcAft>
                <a:spcPts val="0"/>
              </a:spcAft>
              <a:buClr>
                <a:schemeClr val="dk1"/>
              </a:buClr>
              <a:buSzPts val="2400"/>
              <a:buNone/>
            </a:pPr>
            <a:r>
              <a:rPr lang="en-US" sz="2400"/>
              <a:t>Underwriting</a:t>
            </a:r>
            <a:endParaRPr/>
          </a:p>
          <a:p>
            <a:pPr indent="-171450" lvl="0" marL="171450" rtl="0" algn="l">
              <a:lnSpc>
                <a:spcPct val="100000"/>
              </a:lnSpc>
              <a:spcBef>
                <a:spcPts val="600"/>
              </a:spcBef>
              <a:spcAft>
                <a:spcPts val="0"/>
              </a:spcAft>
              <a:buClr>
                <a:schemeClr val="dk1"/>
              </a:buClr>
              <a:buSzPts val="2400"/>
              <a:buFont typeface="Noto Sans Symbols"/>
              <a:buChar char="⮚"/>
            </a:pPr>
            <a:r>
              <a:rPr lang="en-US" sz="2400"/>
              <a:t>Less uncertainty</a:t>
            </a:r>
            <a:endParaRPr/>
          </a:p>
          <a:p>
            <a:pPr indent="-171450" lvl="0" marL="171450" rtl="0" algn="l">
              <a:lnSpc>
                <a:spcPct val="100000"/>
              </a:lnSpc>
              <a:spcBef>
                <a:spcPts val="600"/>
              </a:spcBef>
              <a:spcAft>
                <a:spcPts val="0"/>
              </a:spcAft>
              <a:buClr>
                <a:schemeClr val="dk1"/>
              </a:buClr>
              <a:buSzPts val="2400"/>
              <a:buFont typeface="Noto Sans Symbols"/>
              <a:buChar char="⮚"/>
            </a:pPr>
            <a:r>
              <a:rPr lang="en-US" sz="2400"/>
              <a:t>Simpler</a:t>
            </a:r>
            <a:endParaRPr/>
          </a:p>
        </p:txBody>
      </p:sp>
      <p:sp>
        <p:nvSpPr>
          <p:cNvPr id="263" name="Google Shape;26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6"/>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Indemnity vs Parametric Insurance (</a:t>
            </a:r>
            <a:r>
              <a:rPr i="1" lang="en-US" sz="3800"/>
              <a:t>continued</a:t>
            </a:r>
            <a:r>
              <a:rPr lang="en-US" sz="3800"/>
              <a:t>)</a:t>
            </a:r>
            <a:endParaRPr i="1" sz="3800"/>
          </a:p>
        </p:txBody>
      </p:sp>
      <p:sp>
        <p:nvSpPr>
          <p:cNvPr id="270" name="Google Shape;270;p26"/>
          <p:cNvSpPr txBox="1"/>
          <p:nvPr>
            <p:ph idx="1" type="body"/>
          </p:nvPr>
        </p:nvSpPr>
        <p:spPr>
          <a:xfrm>
            <a:off x="808638" y="1783080"/>
            <a:ext cx="10143668" cy="311549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t/>
            </a:r>
            <a:endParaRPr sz="2400"/>
          </a:p>
          <a:p>
            <a:pPr indent="0" lvl="0" marL="0" rtl="0" algn="l">
              <a:lnSpc>
                <a:spcPct val="100000"/>
              </a:lnSpc>
              <a:spcBef>
                <a:spcPts val="600"/>
              </a:spcBef>
              <a:spcAft>
                <a:spcPts val="0"/>
              </a:spcAft>
              <a:buClr>
                <a:schemeClr val="dk1"/>
              </a:buClr>
              <a:buSzPts val="2400"/>
              <a:buNone/>
            </a:pPr>
            <a:r>
              <a:rPr lang="en-US" sz="2400"/>
              <a:t>Disadvantage of Parametric Insurance over Indemnity Insurance?</a:t>
            </a:r>
            <a:endParaRPr/>
          </a:p>
          <a:p>
            <a:pPr indent="0" lvl="0" marL="0" rtl="0" algn="l">
              <a:lnSpc>
                <a:spcPct val="100000"/>
              </a:lnSpc>
              <a:spcBef>
                <a:spcPts val="600"/>
              </a:spcBef>
              <a:spcAft>
                <a:spcPts val="0"/>
              </a:spcAft>
              <a:buClr>
                <a:schemeClr val="dk1"/>
              </a:buClr>
              <a:buSzPts val="2400"/>
              <a:buNone/>
            </a:pPr>
            <a:r>
              <a:t/>
            </a:r>
            <a:endParaRPr i="1" sz="2400"/>
          </a:p>
          <a:p>
            <a:pPr indent="0" lvl="0" marL="0" rtl="0" algn="l">
              <a:lnSpc>
                <a:spcPct val="100000"/>
              </a:lnSpc>
              <a:spcBef>
                <a:spcPts val="600"/>
              </a:spcBef>
              <a:spcAft>
                <a:spcPts val="0"/>
              </a:spcAft>
              <a:buClr>
                <a:schemeClr val="dk1"/>
              </a:buClr>
              <a:buSzPts val="2400"/>
              <a:buNone/>
            </a:pPr>
            <a:r>
              <a:rPr lang="en-US" sz="2400"/>
              <a:t>Basis risk</a:t>
            </a:r>
            <a:endParaRPr/>
          </a:p>
          <a:p>
            <a:pPr indent="0" lvl="0" marL="0" rtl="0" algn="l">
              <a:lnSpc>
                <a:spcPct val="100000"/>
              </a:lnSpc>
              <a:spcBef>
                <a:spcPts val="600"/>
              </a:spcBef>
              <a:spcAft>
                <a:spcPts val="0"/>
              </a:spcAft>
              <a:buClr>
                <a:schemeClr val="dk1"/>
              </a:buClr>
              <a:buSzPts val="2400"/>
              <a:buNone/>
            </a:pPr>
            <a:r>
              <a:t/>
            </a:r>
            <a:endParaRPr sz="2400"/>
          </a:p>
          <a:p>
            <a:pPr indent="0" lvl="0" marL="0" rtl="0" algn="l">
              <a:lnSpc>
                <a:spcPct val="100000"/>
              </a:lnSpc>
              <a:spcBef>
                <a:spcPts val="600"/>
              </a:spcBef>
              <a:spcAft>
                <a:spcPts val="0"/>
              </a:spcAft>
              <a:buClr>
                <a:schemeClr val="dk1"/>
              </a:buClr>
              <a:buSzPts val="2400"/>
              <a:buNone/>
            </a:pPr>
            <a:r>
              <a:rPr i="1" lang="en-US" sz="2400"/>
              <a:t>What is basis risk?</a:t>
            </a:r>
            <a:endParaRPr/>
          </a:p>
          <a:p>
            <a:pPr indent="0" lvl="0" marL="0" rtl="0" algn="l">
              <a:lnSpc>
                <a:spcPct val="100000"/>
              </a:lnSpc>
              <a:spcBef>
                <a:spcPts val="600"/>
              </a:spcBef>
              <a:spcAft>
                <a:spcPts val="0"/>
              </a:spcAft>
              <a:buClr>
                <a:schemeClr val="dk1"/>
              </a:buClr>
              <a:buSzPts val="2400"/>
              <a:buNone/>
            </a:pPr>
            <a:r>
              <a:rPr i="1" lang="en-US" sz="2400"/>
              <a:t>Why is this disadvantage of parametric insurance being reduced recently?</a:t>
            </a:r>
            <a:endParaRPr/>
          </a:p>
        </p:txBody>
      </p:sp>
      <p:sp>
        <p:nvSpPr>
          <p:cNvPr id="271" name="Google Shape;2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7"/>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Indemnity vs Parametric Insurance (</a:t>
            </a:r>
            <a:r>
              <a:rPr i="1" lang="en-US" sz="3800"/>
              <a:t>continued</a:t>
            </a:r>
            <a:r>
              <a:rPr lang="en-US" sz="3800"/>
              <a:t>)</a:t>
            </a:r>
            <a:endParaRPr i="1" sz="3800"/>
          </a:p>
        </p:txBody>
      </p:sp>
      <p:sp>
        <p:nvSpPr>
          <p:cNvPr id="278" name="Google Shape;278;p27"/>
          <p:cNvSpPr txBox="1"/>
          <p:nvPr>
            <p:ph idx="1" type="body"/>
          </p:nvPr>
        </p:nvSpPr>
        <p:spPr>
          <a:xfrm>
            <a:off x="808638" y="1853839"/>
            <a:ext cx="10143668" cy="266917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t/>
            </a:r>
            <a:endParaRPr sz="2400"/>
          </a:p>
          <a:p>
            <a:pPr indent="0" lvl="0" marL="0" rtl="0" algn="l">
              <a:lnSpc>
                <a:spcPct val="100000"/>
              </a:lnSpc>
              <a:spcBef>
                <a:spcPts val="600"/>
              </a:spcBef>
              <a:spcAft>
                <a:spcPts val="0"/>
              </a:spcAft>
              <a:buClr>
                <a:schemeClr val="dk1"/>
              </a:buClr>
              <a:buSzPts val="2400"/>
              <a:buNone/>
            </a:pPr>
            <a:r>
              <a:rPr i="1" lang="en-US" sz="2400"/>
              <a:t>How can parametric and traditional indemnity insurance be used together?</a:t>
            </a:r>
            <a:endParaRPr/>
          </a:p>
          <a:p>
            <a:pPr indent="0" lvl="0" marL="0" rtl="0" algn="l">
              <a:lnSpc>
                <a:spcPct val="100000"/>
              </a:lnSpc>
              <a:spcBef>
                <a:spcPts val="600"/>
              </a:spcBef>
              <a:spcAft>
                <a:spcPts val="0"/>
              </a:spcAft>
              <a:buClr>
                <a:schemeClr val="dk1"/>
              </a:buClr>
              <a:buSzPts val="2400"/>
              <a:buNone/>
            </a:pPr>
            <a:r>
              <a:t/>
            </a:r>
            <a:endParaRPr i="1" sz="2400"/>
          </a:p>
          <a:p>
            <a:pPr indent="0" lvl="0" marL="0" rtl="0" algn="l">
              <a:lnSpc>
                <a:spcPct val="100000"/>
              </a:lnSpc>
              <a:spcBef>
                <a:spcPts val="600"/>
              </a:spcBef>
              <a:spcAft>
                <a:spcPts val="0"/>
              </a:spcAft>
              <a:buClr>
                <a:schemeClr val="dk1"/>
              </a:buClr>
              <a:buSzPts val="2400"/>
              <a:buNone/>
            </a:pPr>
            <a:r>
              <a:t/>
            </a:r>
            <a:endParaRPr sz="2400"/>
          </a:p>
        </p:txBody>
      </p:sp>
      <p:sp>
        <p:nvSpPr>
          <p:cNvPr id="279" name="Google Shape;2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br>
              <a:rPr b="1"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Indemnity vs Parametric Insurance (</a:t>
            </a:r>
            <a:r>
              <a:rPr i="1" lang="en-US" sz="3200">
                <a:solidFill>
                  <a:schemeClr val="dk1"/>
                </a:solidFill>
                <a:latin typeface="Calibri"/>
                <a:ea typeface="Calibri"/>
                <a:cs typeface="Calibri"/>
                <a:sym typeface="Calibri"/>
              </a:rPr>
              <a:t>continued</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endParaRPr/>
          </a:p>
        </p:txBody>
      </p:sp>
      <p:sp>
        <p:nvSpPr>
          <p:cNvPr id="285" name="Google Shape;285;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b="1" lang="en-US" sz="2400"/>
              <a:t>How Parametric Insurance Differs From Traditional Insurance Models </a:t>
            </a:r>
            <a:endParaRPr/>
          </a:p>
          <a:p>
            <a:pPr indent="0" lvl="0" marL="0" rtl="0" algn="l">
              <a:lnSpc>
                <a:spcPct val="100000"/>
              </a:lnSpc>
              <a:spcBef>
                <a:spcPts val="0"/>
              </a:spcBef>
              <a:spcAft>
                <a:spcPts val="0"/>
              </a:spcAft>
              <a:buClr>
                <a:schemeClr val="dk1"/>
              </a:buClr>
              <a:buSzPts val="2400"/>
              <a:buChar char="•"/>
            </a:pPr>
            <a:r>
              <a:rPr lang="en-US" sz="2400" u="sng">
                <a:solidFill>
                  <a:schemeClr val="hlink"/>
                </a:solidFill>
                <a:hlinkClick r:id="rId3"/>
              </a:rPr>
              <a:t>https://www.youtube.com/watch?v=6uSpKVCdQ2A</a:t>
            </a:r>
            <a:r>
              <a:rPr lang="en-US" sz="2400"/>
              <a:t>  6:11</a:t>
            </a:r>
            <a:endParaRPr/>
          </a:p>
          <a:p>
            <a:pPr indent="-171450" lvl="0" marL="171450" rtl="0" algn="l">
              <a:lnSpc>
                <a:spcPct val="100000"/>
              </a:lnSpc>
              <a:spcBef>
                <a:spcPts val="600"/>
              </a:spcBef>
              <a:spcAft>
                <a:spcPts val="0"/>
              </a:spcAft>
              <a:buClr>
                <a:schemeClr val="dk1"/>
              </a:buClr>
              <a:buSzPts val="2400"/>
              <a:buChar char="•"/>
            </a:pPr>
            <a:r>
              <a:rPr lang="en-US" sz="2400"/>
              <a:t>Click above to watch the video then answer the questions on this and the next two slides.</a:t>
            </a:r>
            <a:endParaRPr/>
          </a:p>
          <a:p>
            <a:pPr indent="-171450" lvl="0" marL="457200" rtl="0" algn="l">
              <a:lnSpc>
                <a:spcPct val="100000"/>
              </a:lnSpc>
              <a:spcBef>
                <a:spcPts val="600"/>
              </a:spcBef>
              <a:spcAft>
                <a:spcPts val="0"/>
              </a:spcAft>
              <a:buClr>
                <a:schemeClr val="dk1"/>
              </a:buClr>
              <a:buSzPts val="2400"/>
              <a:buChar char="•"/>
            </a:pPr>
            <a:r>
              <a:rPr b="0" i="1" lang="en-US" sz="2400" u="none" strike="noStrike"/>
              <a:t>What is Arbol an end-to-end insurance ecosystem for? </a:t>
            </a:r>
            <a:endParaRPr sz="2400"/>
          </a:p>
          <a:p>
            <a:pPr indent="-171450" lvl="0" marL="457200" rtl="0" algn="l">
              <a:lnSpc>
                <a:spcPct val="100000"/>
              </a:lnSpc>
              <a:spcBef>
                <a:spcPts val="600"/>
              </a:spcBef>
              <a:spcAft>
                <a:spcPts val="0"/>
              </a:spcAft>
              <a:buClr>
                <a:schemeClr val="dk1"/>
              </a:buClr>
              <a:buSzPts val="2400"/>
              <a:buChar char="•"/>
            </a:pPr>
            <a:r>
              <a:rPr b="0" i="0" lang="en-US" sz="2400" u="none" strike="noStrike"/>
              <a:t>Arbol provides businesses the ability to insure climate risk. </a:t>
            </a:r>
            <a:r>
              <a:rPr b="0" i="1" lang="en-US" sz="2400" u="none" strike="noStrike"/>
              <a:t>What risks does this mean that Arbol can insure for their supply chains or revenues and using what to determine payouts? </a:t>
            </a:r>
            <a:r>
              <a:rPr i="1" lang="en-US" sz="2400"/>
              <a:t> </a:t>
            </a:r>
            <a:endParaRPr sz="2400"/>
          </a:p>
          <a:p>
            <a:pPr indent="-171450" lvl="0" marL="457200" rtl="0" algn="l">
              <a:lnSpc>
                <a:spcPct val="100000"/>
              </a:lnSpc>
              <a:spcBef>
                <a:spcPts val="600"/>
              </a:spcBef>
              <a:spcAft>
                <a:spcPts val="0"/>
              </a:spcAft>
              <a:buClr>
                <a:schemeClr val="dk1"/>
              </a:buClr>
              <a:buSzPts val="2400"/>
              <a:buChar char="•"/>
            </a:pPr>
            <a:r>
              <a:rPr i="1" lang="en-US" sz="2400"/>
              <a:t>How</a:t>
            </a:r>
            <a:r>
              <a:rPr b="0" i="1" lang="en-US" sz="2400" u="none" strike="noStrike"/>
              <a:t> would it work for an old school insurance policy? </a:t>
            </a:r>
            <a:endParaRPr sz="2400"/>
          </a:p>
          <a:p>
            <a:pPr indent="-171450" lvl="0" marL="457200" rtl="0" algn="l">
              <a:lnSpc>
                <a:spcPct val="100000"/>
              </a:lnSpc>
              <a:spcBef>
                <a:spcPts val="600"/>
              </a:spcBef>
              <a:spcAft>
                <a:spcPts val="0"/>
              </a:spcAft>
              <a:buClr>
                <a:schemeClr val="dk1"/>
              </a:buClr>
              <a:buSzPts val="2400"/>
              <a:buChar char="•"/>
            </a:pPr>
            <a:r>
              <a:rPr b="0" i="0" lang="en-US" sz="2400" u="none" strike="noStrike"/>
              <a:t>The benefits of parametric insurance are scale, transparency,  and efficiency. </a:t>
            </a:r>
            <a:r>
              <a:rPr b="0" i="1" lang="en-US" sz="2400" u="none" strike="noStrike"/>
              <a:t>What does everybody know about the policy?</a:t>
            </a:r>
            <a:r>
              <a:rPr b="0" i="0" lang="en-US" sz="2400" u="none" strike="noStrike"/>
              <a:t> </a:t>
            </a:r>
            <a:endParaRPr sz="2400"/>
          </a:p>
          <a:p>
            <a:pPr indent="0" lvl="0" marL="0" rtl="0" algn="l">
              <a:lnSpc>
                <a:spcPct val="100000"/>
              </a:lnSpc>
              <a:spcBef>
                <a:spcPts val="600"/>
              </a:spcBef>
              <a:spcAft>
                <a:spcPts val="0"/>
              </a:spcAft>
              <a:buClr>
                <a:schemeClr val="dk1"/>
              </a:buClr>
              <a:buSzPts val="21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br>
              <a:rPr lang="en-US" sz="6000"/>
            </a:br>
            <a:r>
              <a:rPr lang="en-US" sz="3200"/>
              <a:t>Indemnity vs Parametric Insurance (continued)</a:t>
            </a:r>
            <a:br>
              <a:rPr lang="en-US" sz="3200"/>
            </a:br>
            <a:r>
              <a:rPr lang="en-US" sz="3200"/>
              <a:t>How Parametric Insurance Differs From Traditional Insurance Models (continued)</a:t>
            </a:r>
            <a:br>
              <a:rPr lang="en-US" sz="3200"/>
            </a:br>
            <a:br>
              <a:rPr lang="en-US" sz="3200">
                <a:solidFill>
                  <a:schemeClr val="dk1"/>
                </a:solidFill>
                <a:latin typeface="Calibri"/>
                <a:ea typeface="Calibri"/>
                <a:cs typeface="Calibri"/>
                <a:sym typeface="Calibri"/>
              </a:rPr>
            </a:br>
            <a:endParaRPr/>
          </a:p>
        </p:txBody>
      </p:sp>
      <p:sp>
        <p:nvSpPr>
          <p:cNvPr id="291" name="Google Shape;29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u="sng">
                <a:solidFill>
                  <a:schemeClr val="hlink"/>
                </a:solidFill>
                <a:hlinkClick r:id="rId3"/>
              </a:rPr>
              <a:t>https://www.youtube.com/watch?v=6uSpKVCdQ2A</a:t>
            </a:r>
            <a:r>
              <a:rPr lang="en-US" sz="1800"/>
              <a:t>  6:11</a:t>
            </a:r>
            <a:endParaRPr i="1" sz="2400"/>
          </a:p>
          <a:p>
            <a:pPr indent="-171450" lvl="0" marL="514350" rtl="0" algn="l">
              <a:lnSpc>
                <a:spcPct val="100000"/>
              </a:lnSpc>
              <a:spcBef>
                <a:spcPts val="600"/>
              </a:spcBef>
              <a:spcAft>
                <a:spcPts val="0"/>
              </a:spcAft>
              <a:buClr>
                <a:schemeClr val="dk1"/>
              </a:buClr>
              <a:buSzPts val="2400"/>
              <a:buChar char="•"/>
            </a:pPr>
            <a:r>
              <a:rPr i="1" lang="en-US" sz="2400"/>
              <a:t>What plagues traditional insurance policies? </a:t>
            </a:r>
            <a:endParaRPr/>
          </a:p>
          <a:p>
            <a:pPr indent="-171450" lvl="0" marL="514350" rtl="0" algn="l">
              <a:lnSpc>
                <a:spcPct val="100000"/>
              </a:lnSpc>
              <a:spcBef>
                <a:spcPts val="600"/>
              </a:spcBef>
              <a:spcAft>
                <a:spcPts val="0"/>
              </a:spcAft>
              <a:buClr>
                <a:schemeClr val="dk1"/>
              </a:buClr>
              <a:buSzPts val="2400"/>
              <a:buChar char="•"/>
            </a:pPr>
            <a:r>
              <a:rPr i="1" lang="en-US" sz="2400"/>
              <a:t>For parametric insurance, you can scale it all over the world to cover what? </a:t>
            </a:r>
            <a:endParaRPr/>
          </a:p>
          <a:p>
            <a:pPr indent="-171450" lvl="0" marL="514350" rtl="0" algn="l">
              <a:lnSpc>
                <a:spcPct val="100000"/>
              </a:lnSpc>
              <a:spcBef>
                <a:spcPts val="600"/>
              </a:spcBef>
              <a:spcAft>
                <a:spcPts val="0"/>
              </a:spcAft>
              <a:buClr>
                <a:schemeClr val="dk1"/>
              </a:buClr>
              <a:buSzPts val="2400"/>
              <a:buChar char="•"/>
            </a:pPr>
            <a:r>
              <a:rPr i="1" lang="en-US" sz="2400"/>
              <a:t>About how much of climate damages is still uncovered by traditional insurance? </a:t>
            </a:r>
            <a:endParaRPr/>
          </a:p>
          <a:p>
            <a:pPr indent="-171450" lvl="0" marL="514350" rtl="0" algn="l">
              <a:lnSpc>
                <a:spcPct val="100000"/>
              </a:lnSpc>
              <a:spcBef>
                <a:spcPts val="600"/>
              </a:spcBef>
              <a:spcAft>
                <a:spcPts val="0"/>
              </a:spcAft>
              <a:buClr>
                <a:schemeClr val="dk1"/>
              </a:buClr>
              <a:buSzPts val="2400"/>
              <a:buChar char="•"/>
            </a:pPr>
            <a:r>
              <a:rPr lang="en-US" sz="2400"/>
              <a:t>For traditional insurance for a big hurricane in Florida, for example, there would be tremendous amounts of litigation and slow claims processing that takes years to settle and clients who have suffered damage are waiting. </a:t>
            </a:r>
            <a:r>
              <a:rPr i="1" lang="en-US" sz="2400"/>
              <a:t>For parametric insurance, about how long would it take to get paid in this case?</a:t>
            </a:r>
            <a:r>
              <a:rPr lang="en-US" sz="2400"/>
              <a:t>  </a:t>
            </a:r>
            <a:endParaRPr/>
          </a:p>
          <a:p>
            <a:pPr indent="0" lvl="0" marL="0" rtl="0" algn="l">
              <a:lnSpc>
                <a:spcPct val="100000"/>
              </a:lnSpc>
              <a:spcBef>
                <a:spcPts val="1200"/>
              </a:spcBef>
              <a:spcAft>
                <a:spcPts val="0"/>
              </a:spcAft>
              <a:buClr>
                <a:schemeClr val="dk1"/>
              </a:buClr>
              <a:buSzPts val="21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US"/>
              <a:t>Acknowledgment</a:t>
            </a:r>
            <a:endParaRPr/>
          </a:p>
        </p:txBody>
      </p:sp>
      <p:sp>
        <p:nvSpPr>
          <p:cNvPr id="80" name="Google Shape;80;p3"/>
          <p:cNvSpPr txBox="1"/>
          <p:nvPr>
            <p:ph idx="1" type="body"/>
          </p:nvPr>
        </p:nvSpPr>
        <p:spPr>
          <a:xfrm>
            <a:off x="838200" y="1825625"/>
            <a:ext cx="10652760" cy="4351338"/>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chemeClr val="dk1"/>
              </a:buClr>
              <a:buSzPts val="1800"/>
              <a:buNone/>
            </a:pPr>
            <a:r>
              <a:rPr lang="en-US" sz="1800"/>
              <a:t>Also supported by:</a:t>
            </a:r>
            <a:endParaRPr/>
          </a:p>
          <a:p>
            <a:pPr indent="0" lvl="0" marL="0" rtl="0" algn="ctr">
              <a:lnSpc>
                <a:spcPct val="120000"/>
              </a:lnSpc>
              <a:spcBef>
                <a:spcPts val="0"/>
              </a:spcBef>
              <a:spcAft>
                <a:spcPts val="0"/>
              </a:spcAft>
              <a:buClr>
                <a:schemeClr val="dk1"/>
              </a:buClr>
              <a:buSzPts val="1000"/>
              <a:buNone/>
            </a:pPr>
            <a:r>
              <a:t/>
            </a:r>
            <a:endParaRPr sz="1000"/>
          </a:p>
          <a:p>
            <a:pPr indent="0" lvl="0" marL="0" rtl="0" algn="ctr">
              <a:lnSpc>
                <a:spcPct val="120000"/>
              </a:lnSpc>
              <a:spcBef>
                <a:spcPts val="0"/>
              </a:spcBef>
              <a:spcAft>
                <a:spcPts val="0"/>
              </a:spcAft>
              <a:buClr>
                <a:schemeClr val="dk1"/>
              </a:buClr>
              <a:buSzPts val="1800"/>
              <a:buNone/>
            </a:pPr>
            <a:r>
              <a:rPr lang="en-US" sz="1800"/>
              <a:t>Insurance and Financial Services Center, </a:t>
            </a:r>
            <a:r>
              <a:rPr lang="en-US" sz="1800"/>
              <a:t>Strome College of Business</a:t>
            </a:r>
            <a:endParaRPr sz="1000"/>
          </a:p>
          <a:p>
            <a:pPr indent="0" lvl="0" marL="0" rtl="0" algn="ctr">
              <a:lnSpc>
                <a:spcPct val="120000"/>
              </a:lnSpc>
              <a:spcBef>
                <a:spcPts val="0"/>
              </a:spcBef>
              <a:spcAft>
                <a:spcPts val="0"/>
              </a:spcAft>
              <a:buClr>
                <a:schemeClr val="dk1"/>
              </a:buClr>
              <a:buSzPts val="1800"/>
              <a:buNone/>
            </a:pPr>
            <a:r>
              <a:rPr lang="en-US" sz="1800"/>
              <a:t>Department of Engineering Management &amp; Systems Engineering, Batten College of Engineering and Technology</a:t>
            </a:r>
            <a:endParaRPr/>
          </a:p>
          <a:p>
            <a:pPr indent="0" lvl="0" marL="0" rtl="0" algn="ctr">
              <a:lnSpc>
                <a:spcPct val="120000"/>
              </a:lnSpc>
              <a:spcBef>
                <a:spcPts val="0"/>
              </a:spcBef>
              <a:spcAft>
                <a:spcPts val="0"/>
              </a:spcAft>
              <a:buClr>
                <a:schemeClr val="dk1"/>
              </a:buClr>
              <a:buSzPts val="1800"/>
              <a:buNone/>
            </a:pPr>
            <a:r>
              <a:rPr lang="en-US" sz="1800"/>
              <a:t>Old Dominion University</a:t>
            </a:r>
            <a:endParaRPr/>
          </a:p>
          <a:p>
            <a:pPr indent="0" lvl="0" marL="0" rtl="0" algn="ctr">
              <a:lnSpc>
                <a:spcPct val="120000"/>
              </a:lnSpc>
              <a:spcBef>
                <a:spcPts val="0"/>
              </a:spcBef>
              <a:spcAft>
                <a:spcPts val="0"/>
              </a:spcAft>
              <a:buClr>
                <a:schemeClr val="dk1"/>
              </a:buClr>
              <a:buSzPts val="1000"/>
              <a:buNone/>
            </a:pPr>
            <a:r>
              <a:t/>
            </a:r>
            <a:endParaRPr sz="1000"/>
          </a:p>
          <a:p>
            <a:pPr indent="0" lvl="0" marL="0" rtl="0" algn="ctr">
              <a:lnSpc>
                <a:spcPct val="120000"/>
              </a:lnSpc>
              <a:spcBef>
                <a:spcPts val="0"/>
              </a:spcBef>
              <a:spcAft>
                <a:spcPts val="0"/>
              </a:spcAft>
              <a:buClr>
                <a:schemeClr val="dk1"/>
              </a:buClr>
              <a:buSzPts val="1800"/>
              <a:buNone/>
            </a:pPr>
            <a:r>
              <a:rPr lang="en-US" sz="1800"/>
              <a:t>College of Emergency Preparedness, Homeland Security, and Cybersecurity</a:t>
            </a:r>
            <a:br>
              <a:rPr lang="en-US" sz="1800"/>
            </a:br>
            <a:r>
              <a:rPr lang="en-US" sz="1800"/>
              <a:t>University at Albany</a:t>
            </a:r>
            <a:endParaRPr/>
          </a:p>
          <a:p>
            <a:pPr indent="0" lvl="0" marL="0" rtl="0" algn="ctr">
              <a:lnSpc>
                <a:spcPct val="120000"/>
              </a:lnSpc>
              <a:spcBef>
                <a:spcPts val="0"/>
              </a:spcBef>
              <a:spcAft>
                <a:spcPts val="0"/>
              </a:spcAft>
              <a:buClr>
                <a:schemeClr val="dk1"/>
              </a:buClr>
              <a:buSzPts val="1000"/>
              <a:buNone/>
            </a:pPr>
            <a:r>
              <a:t/>
            </a:r>
            <a:endParaRPr sz="1000"/>
          </a:p>
          <a:p>
            <a:pPr indent="0" lvl="0" marL="0" rtl="0" algn="ctr">
              <a:lnSpc>
                <a:spcPct val="120000"/>
              </a:lnSpc>
              <a:spcBef>
                <a:spcPts val="0"/>
              </a:spcBef>
              <a:spcAft>
                <a:spcPts val="0"/>
              </a:spcAft>
              <a:buClr>
                <a:schemeClr val="dk1"/>
              </a:buClr>
              <a:buSzPts val="1800"/>
              <a:buNone/>
            </a:pPr>
            <a:r>
              <a:rPr lang="en-US" sz="1800"/>
              <a:t>and</a:t>
            </a:r>
            <a:endParaRPr/>
          </a:p>
          <a:p>
            <a:pPr indent="0" lvl="0" marL="0" rtl="0" algn="ctr">
              <a:lnSpc>
                <a:spcPct val="120000"/>
              </a:lnSpc>
              <a:spcBef>
                <a:spcPts val="0"/>
              </a:spcBef>
              <a:spcAft>
                <a:spcPts val="0"/>
              </a:spcAft>
              <a:buClr>
                <a:schemeClr val="dk1"/>
              </a:buClr>
              <a:buSzPts val="1800"/>
              <a:buNone/>
            </a:pPr>
            <a:br>
              <a:rPr lang="en-US" sz="1800"/>
            </a:br>
            <a:r>
              <a:rPr lang="en-US" sz="1800"/>
              <a:t>Engineering and Technology Management Program, Voiland College of Engineering and Architecture</a:t>
            </a:r>
            <a:endParaRPr/>
          </a:p>
          <a:p>
            <a:pPr indent="0" lvl="0" marL="0" rtl="0" algn="ctr">
              <a:lnSpc>
                <a:spcPct val="120000"/>
              </a:lnSpc>
              <a:spcBef>
                <a:spcPts val="0"/>
              </a:spcBef>
              <a:spcAft>
                <a:spcPts val="0"/>
              </a:spcAft>
              <a:buClr>
                <a:schemeClr val="dk1"/>
              </a:buClr>
              <a:buSzPts val="1800"/>
              <a:buNone/>
            </a:pPr>
            <a:r>
              <a:rPr lang="en-US" sz="1800"/>
              <a:t>Washington State University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br>
              <a:rPr b="1" lang="en-US" sz="3000">
                <a:solidFill>
                  <a:schemeClr val="dk1"/>
                </a:solidFill>
                <a:latin typeface="Calibri"/>
                <a:ea typeface="Calibri"/>
                <a:cs typeface="Calibri"/>
                <a:sym typeface="Calibri"/>
              </a:rPr>
            </a:br>
            <a:r>
              <a:rPr lang="en-US" sz="3000"/>
              <a:t>Indemnity vs Parametric Insurance (continued)</a:t>
            </a:r>
            <a:br>
              <a:rPr lang="en-US" sz="3000"/>
            </a:br>
            <a:r>
              <a:rPr b="1" lang="en-US" sz="3000"/>
              <a:t>How Parametric Insurance Differs From Traditional Insurance Models</a:t>
            </a:r>
            <a:r>
              <a:rPr i="1" lang="en-US" sz="3000"/>
              <a:t> (continued)</a:t>
            </a:r>
            <a:br>
              <a:rPr lang="en-US" sz="3000">
                <a:solidFill>
                  <a:schemeClr val="dk1"/>
                </a:solidFill>
                <a:latin typeface="Calibri"/>
                <a:ea typeface="Calibri"/>
                <a:cs typeface="Calibri"/>
                <a:sym typeface="Calibri"/>
              </a:rPr>
            </a:br>
            <a:endParaRPr sz="3000"/>
          </a:p>
        </p:txBody>
      </p:sp>
      <p:sp>
        <p:nvSpPr>
          <p:cNvPr id="297" name="Google Shape;29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None/>
            </a:pPr>
            <a:r>
              <a:rPr lang="en-US" sz="1600" u="sng">
                <a:solidFill>
                  <a:schemeClr val="hlink"/>
                </a:solidFill>
                <a:hlinkClick r:id="rId3"/>
              </a:rPr>
              <a:t>https://www.youtube.com/watch?v=6uSpKVCdQ2A</a:t>
            </a:r>
            <a:r>
              <a:rPr lang="en-US" sz="1600"/>
              <a:t>  6:11</a:t>
            </a:r>
            <a:endParaRPr/>
          </a:p>
          <a:p>
            <a:pPr indent="-171450" lvl="0" marL="514350" rtl="0" algn="l">
              <a:lnSpc>
                <a:spcPct val="100000"/>
              </a:lnSpc>
              <a:spcBef>
                <a:spcPts val="600"/>
              </a:spcBef>
              <a:spcAft>
                <a:spcPts val="0"/>
              </a:spcAft>
              <a:buClr>
                <a:schemeClr val="dk1"/>
              </a:buClr>
              <a:buSzPts val="1800"/>
              <a:buChar char="•"/>
            </a:pPr>
            <a:r>
              <a:rPr i="1" lang="en-US" sz="1800"/>
              <a:t>What technology is used to create smart contracts for Arbol’s parametric insurance? </a:t>
            </a:r>
            <a:endParaRPr sz="1800"/>
          </a:p>
          <a:p>
            <a:pPr indent="-171450" lvl="0" marL="514350" rtl="0" algn="l">
              <a:lnSpc>
                <a:spcPct val="100000"/>
              </a:lnSpc>
              <a:spcBef>
                <a:spcPts val="600"/>
              </a:spcBef>
              <a:spcAft>
                <a:spcPts val="0"/>
              </a:spcAft>
              <a:buClr>
                <a:schemeClr val="dk1"/>
              </a:buClr>
              <a:buSzPts val="1800"/>
              <a:buChar char="•"/>
            </a:pPr>
            <a:r>
              <a:rPr i="1" lang="en-US" sz="1800"/>
              <a:t>Smart contracts can be used to read data that sits on what kind of network where different users can provide what, and in what kind of framework?</a:t>
            </a:r>
            <a:r>
              <a:rPr lang="en-US" sz="1800"/>
              <a:t> </a:t>
            </a:r>
            <a:endParaRPr/>
          </a:p>
          <a:p>
            <a:pPr indent="-171450" lvl="0" marL="514350" rtl="0" algn="l">
              <a:lnSpc>
                <a:spcPct val="100000"/>
              </a:lnSpc>
              <a:spcBef>
                <a:spcPts val="600"/>
              </a:spcBef>
              <a:spcAft>
                <a:spcPts val="0"/>
              </a:spcAft>
              <a:buClr>
                <a:schemeClr val="dk1"/>
              </a:buClr>
              <a:buSzPts val="1800"/>
              <a:buChar char="•"/>
            </a:pPr>
            <a:r>
              <a:rPr i="1" lang="en-US" sz="1800"/>
              <a:t>If a farmer buys a smart parametric insurance contract that pays out when rainfall is low and the rainfall is less than a specific limit, the payout is automated meaning the farmer receives the payment without having to do what? </a:t>
            </a:r>
            <a:endParaRPr sz="1800"/>
          </a:p>
          <a:p>
            <a:pPr indent="-171450" lvl="0" marL="514350" rtl="0" algn="l">
              <a:lnSpc>
                <a:spcPct val="100000"/>
              </a:lnSpc>
              <a:spcBef>
                <a:spcPts val="600"/>
              </a:spcBef>
              <a:spcAft>
                <a:spcPts val="0"/>
              </a:spcAft>
              <a:buClr>
                <a:schemeClr val="dk1"/>
              </a:buClr>
              <a:buSzPts val="1800"/>
              <a:buChar char="•"/>
            </a:pPr>
            <a:r>
              <a:rPr lang="en-US" sz="1800"/>
              <a:t>Renewable energy is a big area of growth for Arbol. </a:t>
            </a:r>
            <a:r>
              <a:rPr i="1" lang="en-US" sz="1800"/>
              <a:t>What can wind farms use Arbol parametric coverage to insure? </a:t>
            </a:r>
            <a:r>
              <a:rPr lang="en-US" sz="1800"/>
              <a:t> </a:t>
            </a:r>
            <a:r>
              <a:rPr i="1" lang="en-US" sz="1800"/>
              <a:t>What can solar farms use Arbol parametric coverage to insure? </a:t>
            </a:r>
            <a:r>
              <a:rPr lang="en-US" sz="1800"/>
              <a:t> </a:t>
            </a:r>
            <a:r>
              <a:rPr i="1" lang="en-US" sz="1800"/>
              <a:t>By using this unique mix of policies, what do the parametric coverages help reduce?</a:t>
            </a:r>
            <a:r>
              <a:rPr lang="en-US" sz="1800"/>
              <a:t> </a:t>
            </a:r>
            <a:endParaRPr/>
          </a:p>
          <a:p>
            <a:pPr indent="-171450" lvl="0" marL="514350" rtl="0" algn="l">
              <a:lnSpc>
                <a:spcPct val="100000"/>
              </a:lnSpc>
              <a:spcBef>
                <a:spcPts val="600"/>
              </a:spcBef>
              <a:spcAft>
                <a:spcPts val="0"/>
              </a:spcAft>
              <a:buClr>
                <a:schemeClr val="dk1"/>
              </a:buClr>
              <a:buSzPts val="1800"/>
              <a:buChar char="•"/>
            </a:pPr>
            <a:r>
              <a:rPr i="1" lang="en-US" sz="1800"/>
              <a:t>Why have banks and the whole financial system started waking up about climate risk, who will force them at some point to start insuring this climate risk, and what will become more frequent so they will not be able to carry so much climate risk? </a:t>
            </a:r>
            <a:endParaRPr sz="1800"/>
          </a:p>
          <a:p>
            <a:pPr indent="0" lvl="0" marL="0" rtl="0" algn="l">
              <a:lnSpc>
                <a:spcPct val="100000"/>
              </a:lnSpc>
              <a:spcBef>
                <a:spcPts val="1200"/>
              </a:spcBef>
              <a:spcAft>
                <a:spcPts val="0"/>
              </a:spcAft>
              <a:buClr>
                <a:schemeClr val="dk1"/>
              </a:buClr>
              <a:buSzPts val="1600"/>
              <a:buNone/>
            </a:pPr>
            <a:r>
              <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1"/>
          <p:cNvSpPr txBox="1"/>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3400"/>
              <a:buFont typeface="Calibri"/>
              <a:buNone/>
            </a:pPr>
            <a:r>
              <a:t/>
            </a:r>
            <a:endParaRPr b="1" i="0" sz="34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3400"/>
              <a:buFont typeface="Calibri"/>
              <a:buNone/>
            </a:pPr>
            <a:r>
              <a:rPr b="0" i="0" lang="en-US" sz="3400" u="none" cap="none" strike="noStrike">
                <a:solidFill>
                  <a:schemeClr val="dk1"/>
                </a:solidFill>
                <a:latin typeface="Calibri"/>
                <a:ea typeface="Calibri"/>
                <a:cs typeface="Calibri"/>
                <a:sym typeface="Calibri"/>
              </a:rPr>
              <a:t>Indemnity vs Parametric Insurance (</a:t>
            </a:r>
            <a:r>
              <a:rPr b="0" i="1" lang="en-US" sz="3400" u="none" cap="none" strike="noStrike">
                <a:solidFill>
                  <a:schemeClr val="dk1"/>
                </a:solidFill>
                <a:latin typeface="Calibri"/>
                <a:ea typeface="Calibri"/>
                <a:cs typeface="Calibri"/>
                <a:sym typeface="Calibri"/>
              </a:rPr>
              <a:t>continued</a:t>
            </a:r>
            <a:r>
              <a:rPr b="0" i="0" lang="en-US" sz="3400" u="none" cap="none" strike="noStrike">
                <a:solidFill>
                  <a:schemeClr val="dk1"/>
                </a:solidFill>
                <a:latin typeface="Calibri"/>
                <a:ea typeface="Calibri"/>
                <a:cs typeface="Calibri"/>
                <a:sym typeface="Calibri"/>
              </a:rPr>
              <a:t>)</a:t>
            </a:r>
            <a:endParaRPr/>
          </a:p>
        </p:txBody>
      </p:sp>
      <p:sp>
        <p:nvSpPr>
          <p:cNvPr id="304" name="Google Shape;304;p31"/>
          <p:cNvSpPr txBox="1"/>
          <p:nvPr>
            <p:ph idx="1" type="body"/>
          </p:nvPr>
        </p:nvSpPr>
        <p:spPr>
          <a:xfrm>
            <a:off x="808638" y="1772195"/>
            <a:ext cx="10143668" cy="343553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700"/>
              <a:buNone/>
            </a:pPr>
            <a:r>
              <a:rPr lang="en-US" sz="1700"/>
              <a:t>Parametric solutions to improve liquidity following major loss events</a:t>
            </a:r>
            <a:br>
              <a:rPr lang="en-US" sz="1700"/>
            </a:br>
            <a:r>
              <a:rPr lang="en-US" sz="1700" u="sng">
                <a:solidFill>
                  <a:schemeClr val="hlink"/>
                </a:solidFill>
                <a:hlinkClick r:id="rId3"/>
              </a:rPr>
              <a:t>https://www.marshmclennan.com/content/dam/mmc-web/insights/publications/2023/april/Parametric%20-%20Improve%20Liquidity_v2.pdf</a:t>
            </a:r>
            <a:endParaRPr sz="1700"/>
          </a:p>
          <a:p>
            <a:pPr indent="-44450" lvl="0" marL="342900" rtl="0" algn="l">
              <a:lnSpc>
                <a:spcPct val="100000"/>
              </a:lnSpc>
              <a:spcBef>
                <a:spcPts val="600"/>
              </a:spcBef>
              <a:spcAft>
                <a:spcPts val="0"/>
              </a:spcAft>
              <a:buClr>
                <a:schemeClr val="dk1"/>
              </a:buClr>
              <a:buSzPts val="2000"/>
              <a:buNone/>
            </a:pPr>
            <a:r>
              <a:t/>
            </a:r>
            <a:endParaRPr i="1" sz="2000"/>
          </a:p>
          <a:p>
            <a:pPr indent="-171450" lvl="0" marL="342900" rtl="0" algn="l">
              <a:lnSpc>
                <a:spcPct val="100000"/>
              </a:lnSpc>
              <a:spcBef>
                <a:spcPts val="600"/>
              </a:spcBef>
              <a:spcAft>
                <a:spcPts val="0"/>
              </a:spcAft>
              <a:buClr>
                <a:schemeClr val="dk1"/>
              </a:buClr>
              <a:buSzPts val="2000"/>
              <a:buChar char="•"/>
            </a:pPr>
            <a:r>
              <a:rPr b="0" i="1" lang="en-US" sz="2000" u="none" strike="noStrike"/>
              <a:t>What may traditional forms of insurance not always sufficiently cover?</a:t>
            </a:r>
            <a:r>
              <a:rPr lang="en-US" sz="2000"/>
              <a:t>  </a:t>
            </a:r>
            <a:endParaRPr/>
          </a:p>
          <a:p>
            <a:pPr indent="-171450" lvl="0" marL="342900" rtl="0" algn="l">
              <a:lnSpc>
                <a:spcPct val="100000"/>
              </a:lnSpc>
              <a:spcBef>
                <a:spcPts val="600"/>
              </a:spcBef>
              <a:spcAft>
                <a:spcPts val="0"/>
              </a:spcAft>
              <a:buClr>
                <a:schemeClr val="dk1"/>
              </a:buClr>
              <a:buSzPts val="2000"/>
              <a:buChar char="•"/>
            </a:pPr>
            <a:r>
              <a:rPr b="0" i="1" lang="en-US" sz="2000" u="none" strike="noStrike"/>
              <a:t>In managing the risk of natural hazards, </a:t>
            </a:r>
            <a:r>
              <a:rPr i="1" lang="en-US" sz="2000"/>
              <a:t>what </a:t>
            </a:r>
            <a:r>
              <a:rPr b="0" i="1" lang="en-US" sz="2000" u="none" strike="noStrike"/>
              <a:t>three-pronged problem can your business face?</a:t>
            </a:r>
            <a:endParaRPr i="1" sz="2000"/>
          </a:p>
          <a:p>
            <a:pPr indent="-171450" lvl="0" marL="342900" rtl="0" algn="l">
              <a:lnSpc>
                <a:spcPct val="100000"/>
              </a:lnSpc>
              <a:spcBef>
                <a:spcPts val="600"/>
              </a:spcBef>
              <a:spcAft>
                <a:spcPts val="0"/>
              </a:spcAft>
              <a:buClr>
                <a:schemeClr val="dk1"/>
              </a:buClr>
              <a:buSzPts val="2000"/>
              <a:buChar char="•"/>
            </a:pPr>
            <a:r>
              <a:rPr b="0" i="1" lang="en-US" sz="2000" u="none" strike="noStrike"/>
              <a:t>How can parametric solutions enhance your risk-mitigation toolbox?</a:t>
            </a:r>
            <a:r>
              <a:rPr i="1" lang="en-US" sz="2000"/>
              <a:t> </a:t>
            </a:r>
            <a:endParaRPr sz="2000"/>
          </a:p>
          <a:p>
            <a:pPr indent="-171450" lvl="0" marL="342900" rtl="0" algn="l">
              <a:lnSpc>
                <a:spcPct val="100000"/>
              </a:lnSpc>
              <a:spcBef>
                <a:spcPts val="600"/>
              </a:spcBef>
              <a:spcAft>
                <a:spcPts val="0"/>
              </a:spcAft>
              <a:buClr>
                <a:schemeClr val="dk1"/>
              </a:buClr>
              <a:buSzPts val="2000"/>
              <a:buChar char="•"/>
            </a:pPr>
            <a:r>
              <a:rPr i="1" lang="en-US" sz="2000"/>
              <a:t>What are p</a:t>
            </a:r>
            <a:r>
              <a:rPr b="0" i="1" lang="en-US" sz="2000" u="none" strike="noStrike"/>
              <a:t>arametric products also referred to as</a:t>
            </a:r>
            <a:r>
              <a:rPr i="1" lang="en-US" sz="2000"/>
              <a:t> </a:t>
            </a:r>
            <a:r>
              <a:rPr b="0" i="1" lang="en-US" sz="2000" u="none" strike="noStrike"/>
              <a:t> and are custom-built to cover what?</a:t>
            </a:r>
            <a:r>
              <a:rPr i="1" lang="en-US" sz="2000"/>
              <a:t> </a:t>
            </a:r>
            <a:endParaRPr sz="2000"/>
          </a:p>
        </p:txBody>
      </p:sp>
      <p:sp>
        <p:nvSpPr>
          <p:cNvPr id="305" name="Google Shape;30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2"/>
          <p:cNvSpPr txBox="1"/>
          <p:nvPr/>
        </p:nvSpPr>
        <p:spPr>
          <a:xfrm>
            <a:off x="692632" y="507688"/>
            <a:ext cx="9236700" cy="1188950"/>
          </a:xfrm>
          <a:prstGeom prst="rect">
            <a:avLst/>
          </a:prstGeom>
          <a:noFill/>
          <a:ln>
            <a:noFill/>
          </a:ln>
        </p:spPr>
        <p:txBody>
          <a:bodyPr anchorCtr="0" anchor="b" bIns="45700" lIns="91425" spcFirstLastPara="1" rIns="91425" wrap="square" tIns="45700">
            <a:normAutofit fontScale="47500" lnSpcReduction="20000"/>
          </a:bodyPr>
          <a:lstStyle/>
          <a:p>
            <a:pPr indent="0" lvl="0" marL="0" marR="0" rtl="0" algn="l">
              <a:lnSpc>
                <a:spcPct val="90000"/>
              </a:lnSpc>
              <a:spcBef>
                <a:spcPts val="0"/>
              </a:spcBef>
              <a:spcAft>
                <a:spcPts val="0"/>
              </a:spcAft>
              <a:buClr>
                <a:schemeClr val="dk1"/>
              </a:buClr>
              <a:buSzPct val="100000"/>
              <a:buFont typeface="Calibri"/>
              <a:buNone/>
            </a:pPr>
            <a:r>
              <a:t/>
            </a:r>
            <a:endParaRPr b="1" i="0" sz="34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ct val="100000"/>
              <a:buFont typeface="Calibri"/>
              <a:buNone/>
            </a:pPr>
            <a:r>
              <a:rPr b="0" i="0" lang="en-US" sz="6200" u="none" cap="none" strike="noStrike">
                <a:solidFill>
                  <a:schemeClr val="dk1"/>
                </a:solidFill>
                <a:latin typeface="Calibri"/>
                <a:ea typeface="Calibri"/>
                <a:cs typeface="Calibri"/>
                <a:sym typeface="Calibri"/>
              </a:rPr>
              <a:t>Indemnity vs Parametric Insurance (continued)</a:t>
            </a:r>
            <a:endParaRPr/>
          </a:p>
          <a:p>
            <a:pPr indent="0" lvl="0" marL="0" marR="0" rtl="0" algn="l">
              <a:lnSpc>
                <a:spcPct val="90000"/>
              </a:lnSpc>
              <a:spcBef>
                <a:spcPts val="600"/>
              </a:spcBef>
              <a:spcAft>
                <a:spcPts val="0"/>
              </a:spcAft>
              <a:buClr>
                <a:schemeClr val="dk1"/>
              </a:buClr>
              <a:buSzPct val="100000"/>
              <a:buFont typeface="Calibri"/>
              <a:buNone/>
            </a:pPr>
            <a:r>
              <a:rPr b="0" i="0" lang="en-US" sz="3600" u="none" cap="none" strike="noStrike">
                <a:solidFill>
                  <a:schemeClr val="dk1"/>
                </a:solidFill>
                <a:latin typeface="Calibri"/>
                <a:ea typeface="Calibri"/>
                <a:cs typeface="Calibri"/>
                <a:sym typeface="Calibri"/>
              </a:rPr>
              <a:t>Parametric solutions to improve liquidity following major loss events (continued)</a:t>
            </a:r>
            <a:br>
              <a:rPr b="0" i="0" lang="en-US" sz="3600" u="none" cap="none" strike="noStrike">
                <a:solidFill>
                  <a:schemeClr val="dk1"/>
                </a:solidFill>
                <a:latin typeface="Calibri"/>
                <a:ea typeface="Calibri"/>
                <a:cs typeface="Calibri"/>
                <a:sym typeface="Calibri"/>
              </a:rPr>
            </a:br>
            <a:endParaRPr b="0" i="0" sz="3400" u="none" cap="none" strike="noStrike">
              <a:solidFill>
                <a:schemeClr val="dk1"/>
              </a:solidFill>
              <a:latin typeface="Calibri"/>
              <a:ea typeface="Calibri"/>
              <a:cs typeface="Calibri"/>
              <a:sym typeface="Calibri"/>
            </a:endParaRPr>
          </a:p>
        </p:txBody>
      </p:sp>
      <p:sp>
        <p:nvSpPr>
          <p:cNvPr id="312" name="Google Shape;312;p32"/>
          <p:cNvSpPr txBox="1"/>
          <p:nvPr>
            <p:ph idx="1" type="body"/>
          </p:nvPr>
        </p:nvSpPr>
        <p:spPr>
          <a:xfrm>
            <a:off x="842646" y="1593282"/>
            <a:ext cx="10143668" cy="414784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300"/>
              <a:buNone/>
            </a:pPr>
            <a:r>
              <a:rPr lang="en-US" sz="1300" u="sng">
                <a:solidFill>
                  <a:schemeClr val="hlink"/>
                </a:solidFill>
                <a:hlinkClick r:id="rId3"/>
              </a:rPr>
              <a:t>https://www.marshmclennan.com/content/dam/mmc-web/insights/publications/2023/april/Parametric%20-%20Improve%20Liquidity_v2.pdf</a:t>
            </a:r>
            <a:r>
              <a:rPr lang="en-US" sz="1300"/>
              <a:t> </a:t>
            </a:r>
            <a:endParaRPr/>
          </a:p>
          <a:p>
            <a:pPr indent="-171450" lvl="0" marL="457200" rtl="0" algn="l">
              <a:lnSpc>
                <a:spcPct val="100000"/>
              </a:lnSpc>
              <a:spcBef>
                <a:spcPts val="600"/>
              </a:spcBef>
              <a:spcAft>
                <a:spcPts val="0"/>
              </a:spcAft>
              <a:buClr>
                <a:schemeClr val="dk1"/>
              </a:buClr>
              <a:buSzPts val="1600"/>
              <a:buChar char="•"/>
            </a:pPr>
            <a:r>
              <a:rPr lang="en-US" sz="1600"/>
              <a:t>What are some example parametric triggers for</a:t>
            </a:r>
            <a:endParaRPr/>
          </a:p>
          <a:p>
            <a:pPr indent="-171450" lvl="1" marL="514350" rtl="0" algn="l">
              <a:lnSpc>
                <a:spcPct val="100000"/>
              </a:lnSpc>
              <a:spcBef>
                <a:spcPts val="600"/>
              </a:spcBef>
              <a:spcAft>
                <a:spcPts val="0"/>
              </a:spcAft>
              <a:buClr>
                <a:schemeClr val="dk1"/>
              </a:buClr>
              <a:buSzPts val="1300"/>
              <a:buChar char="•"/>
            </a:pPr>
            <a:r>
              <a:rPr b="1" lang="en-US" sz="1300"/>
              <a:t>Earthquake? </a:t>
            </a:r>
            <a:endParaRPr sz="1300"/>
          </a:p>
          <a:p>
            <a:pPr indent="-171450" lvl="1" marL="514350" rtl="0" algn="l">
              <a:lnSpc>
                <a:spcPct val="100000"/>
              </a:lnSpc>
              <a:spcBef>
                <a:spcPts val="600"/>
              </a:spcBef>
              <a:spcAft>
                <a:spcPts val="0"/>
              </a:spcAft>
              <a:buClr>
                <a:schemeClr val="dk1"/>
              </a:buClr>
              <a:buSzPts val="1300"/>
              <a:buChar char="•"/>
            </a:pPr>
            <a:r>
              <a:rPr b="1" i="0" lang="en-US" sz="1300" u="none" strike="noStrike"/>
              <a:t>Windstorm or hurricane?</a:t>
            </a:r>
            <a:r>
              <a:rPr b="1" lang="en-US" sz="1300"/>
              <a:t> </a:t>
            </a:r>
            <a:endParaRPr sz="1300"/>
          </a:p>
          <a:p>
            <a:pPr indent="-171450" lvl="1" marL="514350" rtl="0" algn="l">
              <a:lnSpc>
                <a:spcPct val="100000"/>
              </a:lnSpc>
              <a:spcBef>
                <a:spcPts val="600"/>
              </a:spcBef>
              <a:spcAft>
                <a:spcPts val="0"/>
              </a:spcAft>
              <a:buClr>
                <a:schemeClr val="dk1"/>
              </a:buClr>
              <a:buSzPts val="1300"/>
              <a:buChar char="•"/>
            </a:pPr>
            <a:r>
              <a:rPr b="1" i="0" lang="en-US" sz="1300" u="none" strike="noStrike"/>
              <a:t>Hailstorm?</a:t>
            </a:r>
            <a:r>
              <a:rPr b="1" lang="en-US" sz="1300"/>
              <a:t> </a:t>
            </a:r>
            <a:endParaRPr sz="1300"/>
          </a:p>
          <a:p>
            <a:pPr indent="-171450" lvl="1" marL="514350" rtl="0" algn="l">
              <a:lnSpc>
                <a:spcPct val="100000"/>
              </a:lnSpc>
              <a:spcBef>
                <a:spcPts val="600"/>
              </a:spcBef>
              <a:spcAft>
                <a:spcPts val="0"/>
              </a:spcAft>
              <a:buClr>
                <a:schemeClr val="dk1"/>
              </a:buClr>
              <a:buSzPts val="1300"/>
              <a:buChar char="•"/>
            </a:pPr>
            <a:r>
              <a:rPr b="1" i="0" lang="en-US" sz="1300" u="none" strike="noStrike"/>
              <a:t>Drought or excess precipitation?</a:t>
            </a:r>
            <a:r>
              <a:rPr b="1" lang="en-US" sz="1300"/>
              <a:t> </a:t>
            </a:r>
            <a:endParaRPr sz="1300"/>
          </a:p>
          <a:p>
            <a:pPr indent="-171450" lvl="1" marL="514350" rtl="0" algn="l">
              <a:lnSpc>
                <a:spcPct val="100000"/>
              </a:lnSpc>
              <a:spcBef>
                <a:spcPts val="600"/>
              </a:spcBef>
              <a:spcAft>
                <a:spcPts val="0"/>
              </a:spcAft>
              <a:buClr>
                <a:schemeClr val="dk1"/>
              </a:buClr>
              <a:buSzPts val="1300"/>
              <a:buChar char="•"/>
            </a:pPr>
            <a:r>
              <a:rPr b="1" i="0" lang="en-US" sz="1300" u="none" strike="noStrike"/>
              <a:t>Crop shortfall:</a:t>
            </a:r>
            <a:r>
              <a:rPr b="1" lang="en-US" sz="1300"/>
              <a:t> </a:t>
            </a:r>
            <a:endParaRPr sz="1300"/>
          </a:p>
          <a:p>
            <a:pPr indent="-171450" lvl="1" marL="514350" rtl="0" algn="l">
              <a:lnSpc>
                <a:spcPct val="100000"/>
              </a:lnSpc>
              <a:spcBef>
                <a:spcPts val="600"/>
              </a:spcBef>
              <a:spcAft>
                <a:spcPts val="0"/>
              </a:spcAft>
              <a:buClr>
                <a:schemeClr val="dk1"/>
              </a:buClr>
              <a:buSzPts val="1300"/>
              <a:buChar char="•"/>
            </a:pPr>
            <a:r>
              <a:rPr b="1" i="0" lang="en-US" sz="1300" u="none" strike="noStrike"/>
              <a:t>Wildfire:</a:t>
            </a:r>
            <a:r>
              <a:rPr b="1" lang="en-US" sz="1300"/>
              <a:t> </a:t>
            </a:r>
            <a:endParaRPr sz="1300"/>
          </a:p>
          <a:p>
            <a:pPr indent="-171450" lvl="1" marL="514350" rtl="0" algn="l">
              <a:lnSpc>
                <a:spcPct val="100000"/>
              </a:lnSpc>
              <a:spcBef>
                <a:spcPts val="600"/>
              </a:spcBef>
              <a:spcAft>
                <a:spcPts val="0"/>
              </a:spcAft>
              <a:buClr>
                <a:schemeClr val="dk1"/>
              </a:buClr>
              <a:buSzPts val="1300"/>
              <a:buChar char="•"/>
            </a:pPr>
            <a:r>
              <a:rPr b="1" i="0" lang="en-US" sz="1300" u="none" strike="noStrike"/>
              <a:t>Epidemic/pandemic:</a:t>
            </a:r>
            <a:r>
              <a:rPr b="1" lang="en-US" sz="1300"/>
              <a:t> </a:t>
            </a:r>
            <a:endParaRPr sz="1300"/>
          </a:p>
          <a:p>
            <a:pPr indent="-171450" lvl="1" marL="514350" rtl="0" algn="l">
              <a:lnSpc>
                <a:spcPct val="100000"/>
              </a:lnSpc>
              <a:spcBef>
                <a:spcPts val="600"/>
              </a:spcBef>
              <a:spcAft>
                <a:spcPts val="0"/>
              </a:spcAft>
              <a:buClr>
                <a:schemeClr val="dk1"/>
              </a:buClr>
              <a:buSzPts val="1300"/>
              <a:buChar char="•"/>
            </a:pPr>
            <a:r>
              <a:rPr b="1" i="0" lang="en-US" sz="1300" u="none" strike="noStrike"/>
              <a:t>Temperature:</a:t>
            </a:r>
            <a:r>
              <a:rPr b="1" lang="en-US" sz="1300"/>
              <a:t> </a:t>
            </a:r>
            <a:endParaRPr sz="1300"/>
          </a:p>
          <a:p>
            <a:pPr indent="-171450" lvl="1" marL="514350" rtl="0" algn="l">
              <a:lnSpc>
                <a:spcPct val="100000"/>
              </a:lnSpc>
              <a:spcBef>
                <a:spcPts val="600"/>
              </a:spcBef>
              <a:spcAft>
                <a:spcPts val="0"/>
              </a:spcAft>
              <a:buClr>
                <a:schemeClr val="dk1"/>
              </a:buClr>
              <a:buSzPts val="1300"/>
              <a:buChar char="•"/>
            </a:pPr>
            <a:r>
              <a:rPr b="1" i="0" lang="en-US" sz="1300" u="none" strike="noStrike"/>
              <a:t>Solar irradiance or low wind:</a:t>
            </a:r>
            <a:r>
              <a:rPr b="1" lang="en-US" sz="1300"/>
              <a:t> </a:t>
            </a:r>
            <a:endParaRPr sz="1300" u="sng"/>
          </a:p>
          <a:p>
            <a:pPr indent="-171450" lvl="1" marL="514350" rtl="0" algn="l">
              <a:lnSpc>
                <a:spcPct val="100000"/>
              </a:lnSpc>
              <a:spcBef>
                <a:spcPts val="600"/>
              </a:spcBef>
              <a:spcAft>
                <a:spcPts val="0"/>
              </a:spcAft>
              <a:buClr>
                <a:schemeClr val="dk1"/>
              </a:buClr>
              <a:buSzPts val="1300"/>
              <a:buChar char="•"/>
            </a:pPr>
            <a:r>
              <a:rPr b="1" i="0" lang="en-US" sz="1300" u="none" strike="noStrike"/>
              <a:t>Non-damage business interruption:</a:t>
            </a:r>
            <a:r>
              <a:rPr b="1" lang="en-US" sz="1300"/>
              <a:t> </a:t>
            </a:r>
            <a:endParaRPr sz="1300"/>
          </a:p>
        </p:txBody>
      </p:sp>
      <p:sp>
        <p:nvSpPr>
          <p:cNvPr id="313" name="Google Shape;31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Large skydiving group mid-air" id="318" name="Google Shape;318;p33"/>
          <p:cNvPicPr preferRelativeResize="0"/>
          <p:nvPr/>
        </p:nvPicPr>
        <p:blipFill rotWithShape="1">
          <a:blip r:embed="rId3">
            <a:alphaModFix/>
          </a:blip>
          <a:srcRect b="0" l="3701" r="2534" t="0"/>
          <a:stretch/>
        </p:blipFill>
        <p:spPr>
          <a:xfrm>
            <a:off x="0" y="10"/>
            <a:ext cx="6814457" cy="6857990"/>
          </a:xfrm>
          <a:prstGeom prst="rect">
            <a:avLst/>
          </a:prstGeom>
          <a:noFill/>
          <a:ln>
            <a:noFill/>
          </a:ln>
        </p:spPr>
      </p:pic>
      <p:sp>
        <p:nvSpPr>
          <p:cNvPr id="319" name="Google Shape;319;p33"/>
          <p:cNvSpPr txBox="1"/>
          <p:nvPr/>
        </p:nvSpPr>
        <p:spPr>
          <a:xfrm>
            <a:off x="7531610" y="365125"/>
            <a:ext cx="3822189" cy="189991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100"/>
              <a:buFont typeface="Calibri"/>
              <a:buNone/>
            </a:pPr>
            <a:r>
              <a:t/>
            </a:r>
            <a:endParaRPr b="1" i="0" sz="31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3100"/>
              <a:buFont typeface="Calibri"/>
              <a:buNone/>
            </a:pPr>
            <a:r>
              <a:rPr b="0" i="0" lang="en-US" sz="3100" u="none" cap="none" strike="noStrike">
                <a:solidFill>
                  <a:schemeClr val="dk1"/>
                </a:solidFill>
                <a:latin typeface="Calibri"/>
                <a:ea typeface="Calibri"/>
                <a:cs typeface="Calibri"/>
                <a:sym typeface="Calibri"/>
              </a:rPr>
              <a:t>Indemnity vs Parametric Insurance (</a:t>
            </a:r>
            <a:r>
              <a:rPr b="0" i="1" lang="en-US" sz="3100" u="none" cap="none" strike="noStrike">
                <a:solidFill>
                  <a:schemeClr val="dk1"/>
                </a:solidFill>
                <a:latin typeface="Calibri"/>
                <a:ea typeface="Calibri"/>
                <a:cs typeface="Calibri"/>
                <a:sym typeface="Calibri"/>
              </a:rPr>
              <a:t>summary</a:t>
            </a:r>
            <a:r>
              <a:rPr b="0" i="0" lang="en-US" sz="3100" u="none" cap="none" strike="noStrike">
                <a:solidFill>
                  <a:schemeClr val="dk1"/>
                </a:solidFill>
                <a:latin typeface="Calibri"/>
                <a:ea typeface="Calibri"/>
                <a:cs typeface="Calibri"/>
                <a:sym typeface="Calibri"/>
              </a:rPr>
              <a:t>)</a:t>
            </a:r>
            <a:endParaRPr/>
          </a:p>
        </p:txBody>
      </p:sp>
      <p:sp>
        <p:nvSpPr>
          <p:cNvPr id="320" name="Google Shape;320;p33"/>
          <p:cNvSpPr txBox="1"/>
          <p:nvPr>
            <p:ph idx="1" type="body"/>
          </p:nvPr>
        </p:nvSpPr>
        <p:spPr>
          <a:xfrm>
            <a:off x="7158251" y="2434201"/>
            <a:ext cx="4195548" cy="374276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Char char="•"/>
            </a:pPr>
            <a:r>
              <a:rPr b="0" i="0" lang="en-US" sz="2000"/>
              <a:t>Indemnity insurance is the traditional form of insurance coverage that focuses on compensating policyholders for actual losses they incur.</a:t>
            </a:r>
            <a:endParaRPr/>
          </a:p>
          <a:p>
            <a:pPr indent="127000" lvl="0" marL="0" rtl="0" algn="l">
              <a:lnSpc>
                <a:spcPct val="100000"/>
              </a:lnSpc>
              <a:spcBef>
                <a:spcPts val="600"/>
              </a:spcBef>
              <a:spcAft>
                <a:spcPts val="0"/>
              </a:spcAft>
              <a:buClr>
                <a:schemeClr val="dk1"/>
              </a:buClr>
              <a:buSzPts val="2000"/>
              <a:buNone/>
            </a:pPr>
            <a:r>
              <a:t/>
            </a:r>
            <a:endParaRPr sz="2000"/>
          </a:p>
          <a:p>
            <a:pPr indent="0" lvl="0" marL="0" rtl="0" algn="l">
              <a:lnSpc>
                <a:spcPct val="100000"/>
              </a:lnSpc>
              <a:spcBef>
                <a:spcPts val="600"/>
              </a:spcBef>
              <a:spcAft>
                <a:spcPts val="0"/>
              </a:spcAft>
              <a:buClr>
                <a:schemeClr val="dk1"/>
              </a:buClr>
              <a:buSzPts val="2000"/>
              <a:buChar char="•"/>
            </a:pPr>
            <a:r>
              <a:rPr b="0" i="0" lang="en-US" sz="2000"/>
              <a:t>Parametric insurance is a type of insurance coverage that pays out a predetermined amount based on the occurrence of a specific triggering event or parameter. </a:t>
            </a:r>
            <a:endParaRPr sz="2000"/>
          </a:p>
        </p:txBody>
      </p:sp>
      <p:sp>
        <p:nvSpPr>
          <p:cNvPr id="321" name="Google Shape;32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4"/>
          <p:cNvSpPr txBox="1"/>
          <p:nvPr>
            <p:ph type="title"/>
          </p:nvPr>
        </p:nvSpPr>
        <p:spPr>
          <a:xfrm>
            <a:off x="793662" y="386930"/>
            <a:ext cx="10066122" cy="12984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400"/>
              <a:t>Indemnity vs Parametric Insurance </a:t>
            </a:r>
            <a:r>
              <a:rPr i="1" lang="en-US" sz="3400"/>
              <a:t>Summary (</a:t>
            </a:r>
            <a:r>
              <a:rPr lang="en-US" sz="3400"/>
              <a:t>continued)</a:t>
            </a:r>
            <a:br>
              <a:rPr lang="en-US" sz="3400"/>
            </a:br>
            <a:endParaRPr sz="3400"/>
          </a:p>
        </p:txBody>
      </p:sp>
      <p:pic>
        <p:nvPicPr>
          <p:cNvPr descr="A diagram of a health insurance policy&#10;&#10;Description automatically generated" id="327" name="Google Shape;327;p34"/>
          <p:cNvPicPr preferRelativeResize="0"/>
          <p:nvPr/>
        </p:nvPicPr>
        <p:blipFill rotWithShape="1">
          <a:blip r:embed="rId3">
            <a:alphaModFix/>
          </a:blip>
          <a:srcRect b="0" l="0" r="0" t="0"/>
          <a:stretch/>
        </p:blipFill>
        <p:spPr>
          <a:xfrm>
            <a:off x="1089259" y="1490114"/>
            <a:ext cx="9073618" cy="4185879"/>
          </a:xfrm>
          <a:prstGeom prst="rect">
            <a:avLst/>
          </a:prstGeom>
          <a:noFill/>
          <a:ln>
            <a:noFill/>
          </a:ln>
        </p:spPr>
      </p:pic>
      <p:sp>
        <p:nvSpPr>
          <p:cNvPr id="328" name="Google Shape;32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5"/>
          <p:cNvSpPr txBox="1"/>
          <p:nvPr>
            <p:ph type="title"/>
          </p:nvPr>
        </p:nvSpPr>
        <p:spPr>
          <a:xfrm>
            <a:off x="795528" y="386930"/>
            <a:ext cx="10141799" cy="130055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 Specific Applications of Parametric Insurance</a:t>
            </a:r>
            <a:endParaRPr i="1"/>
          </a:p>
        </p:txBody>
      </p:sp>
      <p:pic>
        <p:nvPicPr>
          <p:cNvPr descr="Aerial view of river" id="335" name="Google Shape;335;p35"/>
          <p:cNvPicPr preferRelativeResize="0"/>
          <p:nvPr/>
        </p:nvPicPr>
        <p:blipFill rotWithShape="1">
          <a:blip r:embed="rId3">
            <a:alphaModFix/>
          </a:blip>
          <a:srcRect b="2" l="24419" r="21465" t="0"/>
          <a:stretch/>
        </p:blipFill>
        <p:spPr>
          <a:xfrm>
            <a:off x="1505407" y="2187258"/>
            <a:ext cx="3573338" cy="3714244"/>
          </a:xfrm>
          <a:prstGeom prst="rect">
            <a:avLst/>
          </a:prstGeom>
          <a:noFill/>
          <a:ln>
            <a:noFill/>
          </a:ln>
        </p:spPr>
      </p:pic>
      <p:sp>
        <p:nvSpPr>
          <p:cNvPr id="336" name="Google Shape;336;p35"/>
          <p:cNvSpPr txBox="1"/>
          <p:nvPr>
            <p:ph idx="1" type="body"/>
          </p:nvPr>
        </p:nvSpPr>
        <p:spPr>
          <a:xfrm>
            <a:off x="6406429" y="2599509"/>
            <a:ext cx="4530898" cy="363945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100000"/>
              </a:lnSpc>
              <a:spcBef>
                <a:spcPts val="600"/>
              </a:spcBef>
              <a:spcAft>
                <a:spcPts val="0"/>
              </a:spcAft>
              <a:buClr>
                <a:schemeClr val="dk1"/>
              </a:buClr>
              <a:buSzPts val="2000"/>
              <a:buNone/>
            </a:pPr>
            <a:r>
              <a:rPr lang="en-US" sz="2000">
                <a:latin typeface="Calibri"/>
                <a:ea typeface="Calibri"/>
                <a:cs typeface="Calibri"/>
                <a:sym typeface="Calibri"/>
              </a:rPr>
              <a:t>Parametric insurance can be especially useful in providing funding for losses caused by climate- related events, which are becoming more frequent.</a:t>
            </a:r>
            <a:endParaRPr/>
          </a:p>
          <a:p>
            <a:pPr indent="0" lvl="0" marL="0" rtl="0" algn="l">
              <a:lnSpc>
                <a:spcPct val="100000"/>
              </a:lnSpc>
              <a:spcBef>
                <a:spcPts val="60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100000"/>
              </a:lnSpc>
              <a:spcBef>
                <a:spcPts val="600"/>
              </a:spcBef>
              <a:spcAft>
                <a:spcPts val="0"/>
              </a:spcAft>
              <a:buClr>
                <a:schemeClr val="dk1"/>
              </a:buClr>
              <a:buSzPts val="2000"/>
              <a:buNone/>
            </a:pPr>
            <a:r>
              <a:rPr lang="en-US" sz="2000">
                <a:latin typeface="Calibri"/>
                <a:ea typeface="Calibri"/>
                <a:cs typeface="Calibri"/>
                <a:sym typeface="Calibri"/>
              </a:rPr>
              <a:t>The following slides are actual parametric insurance cases that have been used for climate-related events, such as droughts and floods, including river water level and wildfires.</a:t>
            </a:r>
            <a:endParaRPr/>
          </a:p>
          <a:p>
            <a:pPr indent="0" lvl="0" marL="0" rtl="0" algn="l">
              <a:lnSpc>
                <a:spcPct val="100000"/>
              </a:lnSpc>
              <a:spcBef>
                <a:spcPts val="60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100000"/>
              </a:lnSpc>
              <a:spcBef>
                <a:spcPts val="60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l">
              <a:lnSpc>
                <a:spcPct val="100000"/>
              </a:lnSpc>
              <a:spcBef>
                <a:spcPts val="600"/>
              </a:spcBef>
              <a:spcAft>
                <a:spcPts val="0"/>
              </a:spcAft>
              <a:buClr>
                <a:schemeClr val="dk1"/>
              </a:buClr>
              <a:buSzPts val="2000"/>
              <a:buNone/>
            </a:pPr>
            <a:r>
              <a:t/>
            </a:r>
            <a:endParaRPr sz="2000">
              <a:latin typeface="Times New Roman"/>
              <a:ea typeface="Times New Roman"/>
              <a:cs typeface="Times New Roman"/>
              <a:sym typeface="Times New Roman"/>
            </a:endParaRPr>
          </a:p>
          <a:p>
            <a:pPr indent="0" lvl="0" marL="0" rtl="0" algn="l">
              <a:lnSpc>
                <a:spcPct val="100000"/>
              </a:lnSpc>
              <a:spcBef>
                <a:spcPts val="600"/>
              </a:spcBef>
              <a:spcAft>
                <a:spcPts val="0"/>
              </a:spcAft>
              <a:buClr>
                <a:schemeClr val="dk1"/>
              </a:buClr>
              <a:buSzPts val="2000"/>
              <a:buNone/>
            </a:pPr>
            <a:r>
              <a:t/>
            </a:r>
            <a:endParaRPr sz="2000"/>
          </a:p>
        </p:txBody>
      </p:sp>
      <p:sp>
        <p:nvSpPr>
          <p:cNvPr id="337" name="Google Shape;33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6"/>
          <p:cNvSpPr txBox="1"/>
          <p:nvPr>
            <p:ph type="title"/>
          </p:nvPr>
        </p:nvSpPr>
        <p:spPr>
          <a:xfrm>
            <a:off x="793662" y="386930"/>
            <a:ext cx="10066122" cy="12984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 Specific Applications of Parametric Insurance </a:t>
            </a:r>
            <a:r>
              <a:rPr i="1" lang="en-US"/>
              <a:t>(continued)</a:t>
            </a:r>
            <a:endParaRPr/>
          </a:p>
        </p:txBody>
      </p:sp>
      <p:sp>
        <p:nvSpPr>
          <p:cNvPr id="344" name="Google Shape;344;p36"/>
          <p:cNvSpPr txBox="1"/>
          <p:nvPr>
            <p:ph idx="1" type="body"/>
          </p:nvPr>
        </p:nvSpPr>
        <p:spPr>
          <a:xfrm>
            <a:off x="793662" y="2174966"/>
            <a:ext cx="6275879" cy="363945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100000"/>
              <a:buNone/>
            </a:pPr>
            <a:r>
              <a:rPr lang="en-US" sz="1900">
                <a:latin typeface="Calibri"/>
                <a:ea typeface="Calibri"/>
                <a:cs typeface="Calibri"/>
                <a:sym typeface="Calibri"/>
              </a:rPr>
              <a:t>Parametric Flood Insurance using IoT Sensors</a:t>
            </a:r>
            <a:endParaRPr sz="1900">
              <a:latin typeface="Calibri"/>
              <a:ea typeface="Calibri"/>
              <a:cs typeface="Calibri"/>
              <a:sym typeface="Calibri"/>
            </a:endParaRPr>
          </a:p>
          <a:p>
            <a:pPr indent="-514381" lvl="0" marL="514350" rtl="0" algn="l">
              <a:lnSpc>
                <a:spcPct val="100000"/>
              </a:lnSpc>
              <a:spcBef>
                <a:spcPts val="0"/>
              </a:spcBef>
              <a:spcAft>
                <a:spcPts val="0"/>
              </a:spcAft>
              <a:buClr>
                <a:schemeClr val="dk1"/>
              </a:buClr>
              <a:buSzPct val="100000"/>
              <a:buFont typeface="Calibri"/>
              <a:buAutoNum type="arabicPeriod"/>
            </a:pPr>
            <a:r>
              <a:rPr i="1" lang="en-US" sz="1900">
                <a:latin typeface="Calibri"/>
                <a:ea typeface="Calibri"/>
                <a:cs typeface="Calibri"/>
                <a:sym typeface="Calibri"/>
              </a:rPr>
              <a:t>Who is the first company to offer parametric flood insurance to small companies? What affordable technology does this company use?</a:t>
            </a:r>
            <a:endParaRPr/>
          </a:p>
          <a:p>
            <a:pPr indent="-514381" lvl="0" marL="514350" rtl="0" algn="l">
              <a:lnSpc>
                <a:spcPct val="100000"/>
              </a:lnSpc>
              <a:spcBef>
                <a:spcPts val="0"/>
              </a:spcBef>
              <a:spcAft>
                <a:spcPts val="0"/>
              </a:spcAft>
              <a:buClr>
                <a:schemeClr val="dk1"/>
              </a:buClr>
              <a:buSzPct val="100000"/>
              <a:buFont typeface="Calibri"/>
              <a:buAutoNum type="arabicPeriod"/>
            </a:pPr>
            <a:r>
              <a:rPr i="1" lang="en-US" sz="1900">
                <a:latin typeface="Calibri"/>
                <a:ea typeface="Calibri"/>
                <a:cs typeface="Calibri"/>
                <a:sym typeface="Calibri"/>
              </a:rPr>
              <a:t>How’s does the parametric flood insurance from FloodFlash work?</a:t>
            </a:r>
            <a:endParaRPr/>
          </a:p>
          <a:p>
            <a:pPr indent="-514381" lvl="0" marL="514350" rtl="0" algn="l">
              <a:lnSpc>
                <a:spcPct val="100000"/>
              </a:lnSpc>
              <a:spcBef>
                <a:spcPts val="0"/>
              </a:spcBef>
              <a:spcAft>
                <a:spcPts val="0"/>
              </a:spcAft>
              <a:buClr>
                <a:schemeClr val="dk1"/>
              </a:buClr>
              <a:buSzPct val="100000"/>
              <a:buFont typeface="Calibri"/>
              <a:buAutoNum type="arabicPeriod"/>
            </a:pPr>
            <a:r>
              <a:rPr i="1" lang="en-US" sz="1900">
                <a:latin typeface="Calibri"/>
                <a:ea typeface="Calibri"/>
                <a:cs typeface="Calibri"/>
                <a:sym typeface="Calibri"/>
              </a:rPr>
              <a:t>What is used to determine whether the flood triggers payment to the policyholder (PH)?</a:t>
            </a:r>
            <a:endParaRPr/>
          </a:p>
          <a:p>
            <a:pPr indent="-514381" lvl="0" marL="514350" rtl="0" algn="l">
              <a:lnSpc>
                <a:spcPct val="100000"/>
              </a:lnSpc>
              <a:spcBef>
                <a:spcPts val="0"/>
              </a:spcBef>
              <a:spcAft>
                <a:spcPts val="0"/>
              </a:spcAft>
              <a:buClr>
                <a:schemeClr val="dk1"/>
              </a:buClr>
              <a:buSzPct val="100000"/>
              <a:buFont typeface="Calibri"/>
              <a:buAutoNum type="arabicPeriod"/>
            </a:pPr>
            <a:r>
              <a:rPr i="1" lang="en-US" sz="1900"/>
              <a:t>Why is this good for the insurer?</a:t>
            </a:r>
            <a:endParaRPr i="1" sz="1900">
              <a:latin typeface="Calibri"/>
              <a:ea typeface="Calibri"/>
              <a:cs typeface="Calibri"/>
              <a:sym typeface="Calibri"/>
            </a:endParaRPr>
          </a:p>
          <a:p>
            <a:pPr indent="-514381" lvl="0" marL="514350" rtl="0" algn="l">
              <a:lnSpc>
                <a:spcPct val="100000"/>
              </a:lnSpc>
              <a:spcBef>
                <a:spcPts val="0"/>
              </a:spcBef>
              <a:spcAft>
                <a:spcPts val="0"/>
              </a:spcAft>
              <a:buClr>
                <a:schemeClr val="dk1"/>
              </a:buClr>
              <a:buSzPct val="100000"/>
              <a:buFont typeface="Calibri"/>
              <a:buAutoNum type="arabicPeriod"/>
            </a:pPr>
            <a:r>
              <a:rPr i="1" lang="en-US" sz="1900"/>
              <a:t>Why is this good for the PH?</a:t>
            </a:r>
            <a:endParaRPr/>
          </a:p>
          <a:p>
            <a:pPr indent="0" lvl="0" marL="0" rtl="0" algn="l">
              <a:lnSpc>
                <a:spcPct val="100000"/>
              </a:lnSpc>
              <a:spcBef>
                <a:spcPts val="0"/>
              </a:spcBef>
              <a:spcAft>
                <a:spcPts val="0"/>
              </a:spcAft>
              <a:buClr>
                <a:schemeClr val="dk1"/>
              </a:buClr>
              <a:buSzPct val="100000"/>
              <a:buNone/>
            </a:pPr>
            <a:r>
              <a:t/>
            </a:r>
            <a:endParaRPr i="1" sz="1400"/>
          </a:p>
          <a:p>
            <a:pPr indent="0" lvl="0" marL="0" rtl="0" algn="l">
              <a:lnSpc>
                <a:spcPct val="100000"/>
              </a:lnSpc>
              <a:spcBef>
                <a:spcPts val="0"/>
              </a:spcBef>
              <a:spcAft>
                <a:spcPts val="0"/>
              </a:spcAft>
              <a:buClr>
                <a:schemeClr val="dk1"/>
              </a:buClr>
              <a:buSzPct val="100000"/>
              <a:buNone/>
            </a:pPr>
            <a:r>
              <a:rPr i="1" lang="en-US" sz="1400"/>
              <a:t>Sources and more info:</a:t>
            </a:r>
            <a:endParaRPr/>
          </a:p>
          <a:p>
            <a:pPr indent="-171450" lvl="0" marL="171450" rtl="0" algn="l">
              <a:lnSpc>
                <a:spcPct val="100000"/>
              </a:lnSpc>
              <a:spcBef>
                <a:spcPts val="0"/>
              </a:spcBef>
              <a:spcAft>
                <a:spcPts val="0"/>
              </a:spcAft>
              <a:buClr>
                <a:schemeClr val="dk1"/>
              </a:buClr>
              <a:buSzPct val="100000"/>
              <a:buFont typeface="Noto Sans Symbols"/>
              <a:buChar char="▪"/>
            </a:pPr>
            <a:r>
              <a:rPr b="1" lang="en-US" sz="1400" u="sng">
                <a:solidFill>
                  <a:schemeClr val="hlink"/>
                </a:solidFill>
                <a:hlinkClick r:id="rId3"/>
              </a:rPr>
              <a:t>https://aws.amazon.com/blogs/startups/floodflash-event-based-flood-insurance/</a:t>
            </a:r>
            <a:r>
              <a:rPr b="1" lang="en-US" sz="1400"/>
              <a:t> </a:t>
            </a:r>
            <a:endParaRPr/>
          </a:p>
          <a:p>
            <a:pPr indent="-171450" lvl="0" marL="171450" rtl="0" algn="l">
              <a:lnSpc>
                <a:spcPct val="100000"/>
              </a:lnSpc>
              <a:spcBef>
                <a:spcPts val="0"/>
              </a:spcBef>
              <a:spcAft>
                <a:spcPts val="0"/>
              </a:spcAft>
              <a:buClr>
                <a:schemeClr val="dk1"/>
              </a:buClr>
              <a:buSzPct val="100000"/>
              <a:buFont typeface="Noto Sans Symbols"/>
              <a:buChar char="▪"/>
            </a:pPr>
            <a:r>
              <a:rPr b="1" lang="en-US" sz="1400" u="sng">
                <a:solidFill>
                  <a:schemeClr val="hlink"/>
                </a:solidFill>
                <a:hlinkClick r:id="rId4"/>
              </a:rPr>
              <a:t>https://www.leadersedge.com/p-c/parametric-flood-cover-makes-its-mark</a:t>
            </a:r>
            <a:endParaRPr b="1" sz="1400" u="sng"/>
          </a:p>
          <a:p>
            <a:pPr indent="-171450" lvl="0" marL="171450" rtl="0" algn="l">
              <a:lnSpc>
                <a:spcPct val="100000"/>
              </a:lnSpc>
              <a:spcBef>
                <a:spcPts val="0"/>
              </a:spcBef>
              <a:spcAft>
                <a:spcPts val="0"/>
              </a:spcAft>
              <a:buClr>
                <a:schemeClr val="dk1"/>
              </a:buClr>
              <a:buSzPct val="100000"/>
              <a:buFont typeface="Noto Sans Symbols"/>
              <a:buChar char="▪"/>
            </a:pPr>
            <a:r>
              <a:rPr b="1" lang="en-US" sz="1400" u="sng">
                <a:solidFill>
                  <a:schemeClr val="hlink"/>
                </a:solidFill>
                <a:hlinkClick r:id="rId5"/>
              </a:rPr>
              <a:t>https://www.leadersedge.com/p-c/parametric-flood-cover-rolling-in</a:t>
            </a:r>
            <a:r>
              <a:rPr b="1" lang="en-US" sz="1400"/>
              <a:t> </a:t>
            </a:r>
            <a:endParaRPr sz="1400"/>
          </a:p>
          <a:p>
            <a:pPr indent="0" lvl="0" marL="0" rtl="0" algn="l">
              <a:lnSpc>
                <a:spcPct val="100000"/>
              </a:lnSpc>
              <a:spcBef>
                <a:spcPts val="0"/>
              </a:spcBef>
              <a:spcAft>
                <a:spcPts val="0"/>
              </a:spcAft>
              <a:buClr>
                <a:schemeClr val="dk1"/>
              </a:buClr>
              <a:buSzPct val="100000"/>
              <a:buNone/>
            </a:pPr>
            <a:r>
              <a:t/>
            </a:r>
            <a:endParaRPr sz="1400">
              <a:latin typeface="Calibri"/>
              <a:ea typeface="Calibri"/>
              <a:cs typeface="Calibri"/>
              <a:sym typeface="Calibri"/>
            </a:endParaRPr>
          </a:p>
          <a:p>
            <a:pPr indent="0" lvl="0" marL="0" rtl="0" algn="l">
              <a:lnSpc>
                <a:spcPct val="100000"/>
              </a:lnSpc>
              <a:spcBef>
                <a:spcPts val="0"/>
              </a:spcBef>
              <a:spcAft>
                <a:spcPts val="0"/>
              </a:spcAft>
              <a:buClr>
                <a:schemeClr val="dk1"/>
              </a:buClr>
              <a:buSzPct val="100000"/>
              <a:buNone/>
            </a:pPr>
            <a:r>
              <a:t/>
            </a:r>
            <a:endParaRPr i="1" sz="1400"/>
          </a:p>
        </p:txBody>
      </p:sp>
      <p:pic>
        <p:nvPicPr>
          <p:cNvPr descr="Figures of houses in different position and sizes" id="345" name="Google Shape;345;p36"/>
          <p:cNvPicPr preferRelativeResize="0"/>
          <p:nvPr/>
        </p:nvPicPr>
        <p:blipFill rotWithShape="1">
          <a:blip r:embed="rId6">
            <a:alphaModFix/>
          </a:blip>
          <a:srcRect b="2" l="2472" r="19530" t="0"/>
          <a:stretch/>
        </p:blipFill>
        <p:spPr>
          <a:xfrm>
            <a:off x="7485797" y="2484255"/>
            <a:ext cx="3576012" cy="3714244"/>
          </a:xfrm>
          <a:prstGeom prst="rect">
            <a:avLst/>
          </a:prstGeom>
          <a:noFill/>
          <a:ln>
            <a:noFill/>
          </a:ln>
        </p:spPr>
      </p:pic>
      <p:sp>
        <p:nvSpPr>
          <p:cNvPr id="346" name="Google Shape;34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7"/>
          <p:cNvSpPr txBox="1"/>
          <p:nvPr>
            <p:ph type="title"/>
          </p:nvPr>
        </p:nvSpPr>
        <p:spPr>
          <a:xfrm>
            <a:off x="793662" y="386930"/>
            <a:ext cx="10066122" cy="12984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 Specific Applications of Parametric Insurance </a:t>
            </a:r>
            <a:r>
              <a:rPr i="1" lang="en-US"/>
              <a:t>(continued)</a:t>
            </a:r>
            <a:endParaRPr/>
          </a:p>
        </p:txBody>
      </p:sp>
      <p:sp>
        <p:nvSpPr>
          <p:cNvPr id="353" name="Google Shape;353;p37"/>
          <p:cNvSpPr txBox="1"/>
          <p:nvPr>
            <p:ph idx="1" type="body"/>
          </p:nvPr>
        </p:nvSpPr>
        <p:spPr>
          <a:xfrm>
            <a:off x="793662" y="2093323"/>
            <a:ext cx="6193994" cy="363945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None/>
            </a:pPr>
            <a:r>
              <a:rPr lang="en-US" sz="1400" u="sng">
                <a:solidFill>
                  <a:schemeClr val="hlink"/>
                </a:solidFill>
                <a:latin typeface="Calibri"/>
                <a:ea typeface="Calibri"/>
                <a:cs typeface="Calibri"/>
                <a:sym typeface="Calibri"/>
                <a:hlinkClick r:id="rId3"/>
              </a:rPr>
              <a:t>Parametric Flood Insurance using IoT Sensors</a:t>
            </a:r>
            <a:r>
              <a:rPr lang="en-US" sz="1400">
                <a:latin typeface="Calibri"/>
                <a:ea typeface="Calibri"/>
                <a:cs typeface="Calibri"/>
                <a:sym typeface="Calibri"/>
              </a:rPr>
              <a:t>  </a:t>
            </a:r>
            <a:endParaRPr/>
          </a:p>
          <a:p>
            <a:pPr indent="0" lvl="0" marL="0" rtl="0" algn="l">
              <a:lnSpc>
                <a:spcPct val="100000"/>
              </a:lnSpc>
              <a:spcBef>
                <a:spcPts val="600"/>
              </a:spcBef>
              <a:spcAft>
                <a:spcPts val="0"/>
              </a:spcAft>
              <a:buClr>
                <a:schemeClr val="dk1"/>
              </a:buClr>
              <a:buSzPts val="1400"/>
              <a:buNone/>
            </a:pPr>
            <a:r>
              <a:rPr lang="en-US" sz="1400">
                <a:latin typeface="Calibri"/>
                <a:ea typeface="Calibri"/>
                <a:cs typeface="Calibri"/>
                <a:sym typeface="Calibri"/>
              </a:rPr>
              <a:t>Click link above to watch the video, then answer the following questions:</a:t>
            </a:r>
            <a:endParaRPr/>
          </a:p>
          <a:p>
            <a:pPr indent="0" lvl="0" marL="0" rtl="0" algn="l">
              <a:lnSpc>
                <a:spcPct val="100000"/>
              </a:lnSpc>
              <a:spcBef>
                <a:spcPts val="0"/>
              </a:spcBef>
              <a:spcAft>
                <a:spcPts val="0"/>
              </a:spcAft>
              <a:buClr>
                <a:schemeClr val="dk1"/>
              </a:buClr>
              <a:buSzPts val="1400"/>
              <a:buNone/>
            </a:pPr>
            <a:r>
              <a:t/>
            </a:r>
            <a:endParaRPr sz="1400">
              <a:latin typeface="Calibri"/>
              <a:ea typeface="Calibri"/>
              <a:cs typeface="Calibri"/>
              <a:sym typeface="Calibri"/>
            </a:endParaRPr>
          </a:p>
          <a:p>
            <a:pPr indent="-514350" lvl="1" marL="514350" rtl="0" algn="l">
              <a:lnSpc>
                <a:spcPct val="100000"/>
              </a:lnSpc>
              <a:spcBef>
                <a:spcPts val="600"/>
              </a:spcBef>
              <a:spcAft>
                <a:spcPts val="0"/>
              </a:spcAft>
              <a:buClr>
                <a:schemeClr val="dk1"/>
              </a:buClr>
              <a:buSzPts val="1900"/>
              <a:buFont typeface="Calibri"/>
              <a:buAutoNum type="arabicPeriod"/>
            </a:pPr>
            <a:r>
              <a:rPr i="1" lang="en-US" sz="1900"/>
              <a:t>What kind of company is FloodFlash, what does it combine, and who does it provide insurance for?</a:t>
            </a:r>
            <a:r>
              <a:rPr b="1" lang="en-US" sz="1900"/>
              <a:t> </a:t>
            </a:r>
            <a:endParaRPr/>
          </a:p>
          <a:p>
            <a:pPr indent="-274320" lvl="1" marL="274320" rtl="0" algn="l">
              <a:lnSpc>
                <a:spcPct val="100000"/>
              </a:lnSpc>
              <a:spcBef>
                <a:spcPts val="1200"/>
              </a:spcBef>
              <a:spcAft>
                <a:spcPts val="0"/>
              </a:spcAft>
              <a:buClr>
                <a:schemeClr val="dk1"/>
              </a:buClr>
              <a:buSzPts val="1900"/>
              <a:buFont typeface="Calibri"/>
              <a:buAutoNum type="arabicPeriod"/>
            </a:pPr>
            <a:r>
              <a:rPr i="1" lang="en-US" sz="1900"/>
              <a:t>What is simple trigger for this parametric insurance and when does FloodFlash pay the client?</a:t>
            </a:r>
            <a:r>
              <a:rPr b="1" lang="en-US" sz="1900"/>
              <a:t> </a:t>
            </a:r>
            <a:endParaRPr b="1" sz="1900"/>
          </a:p>
          <a:p>
            <a:pPr indent="-274320" lvl="1" marL="274320" rtl="0" algn="l">
              <a:lnSpc>
                <a:spcPct val="100000"/>
              </a:lnSpc>
              <a:spcBef>
                <a:spcPts val="1200"/>
              </a:spcBef>
              <a:spcAft>
                <a:spcPts val="0"/>
              </a:spcAft>
              <a:buClr>
                <a:schemeClr val="dk1"/>
              </a:buClr>
              <a:buSzPts val="1900"/>
              <a:buFont typeface="Calibri"/>
              <a:buAutoNum type="arabicPeriod"/>
            </a:pPr>
            <a:r>
              <a:rPr i="1" lang="en-US" sz="1900"/>
              <a:t>What are the two versions of the FloodFlash cover? </a:t>
            </a:r>
            <a:endParaRPr i="1" sz="1900"/>
          </a:p>
          <a:p>
            <a:pPr indent="-274320" lvl="1" marL="274320" rtl="0" algn="l">
              <a:lnSpc>
                <a:spcPct val="100000"/>
              </a:lnSpc>
              <a:spcBef>
                <a:spcPts val="1200"/>
              </a:spcBef>
              <a:spcAft>
                <a:spcPts val="0"/>
              </a:spcAft>
              <a:buClr>
                <a:schemeClr val="dk1"/>
              </a:buClr>
              <a:buSzPts val="1900"/>
              <a:buFont typeface="Calibri"/>
              <a:buAutoNum type="arabicPeriod"/>
            </a:pPr>
            <a:r>
              <a:rPr i="1" lang="en-US" sz="1900"/>
              <a:t>Why is parametric insurance perhaps insurance in its purest form?  </a:t>
            </a:r>
            <a:endParaRPr sz="1900"/>
          </a:p>
          <a:p>
            <a:pPr indent="0" lvl="0" marL="0" rtl="0" algn="l">
              <a:lnSpc>
                <a:spcPct val="100000"/>
              </a:lnSpc>
              <a:spcBef>
                <a:spcPts val="600"/>
              </a:spcBef>
              <a:spcAft>
                <a:spcPts val="0"/>
              </a:spcAft>
              <a:buClr>
                <a:schemeClr val="dk1"/>
              </a:buClr>
              <a:buSzPts val="1400"/>
              <a:buNone/>
            </a:pPr>
            <a:r>
              <a:t/>
            </a:r>
            <a:endParaRPr sz="14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None/>
            </a:pPr>
            <a:r>
              <a:t/>
            </a:r>
            <a:endParaRPr i="1" sz="1400"/>
          </a:p>
        </p:txBody>
      </p:sp>
      <p:pic>
        <p:nvPicPr>
          <p:cNvPr descr="Large skydiving group mid-air" id="354" name="Google Shape;354;p37"/>
          <p:cNvPicPr preferRelativeResize="0"/>
          <p:nvPr/>
        </p:nvPicPr>
        <p:blipFill rotWithShape="1">
          <a:blip r:embed="rId4">
            <a:alphaModFix/>
          </a:blip>
          <a:srcRect b="-2" l="4395" r="3392" t="0"/>
          <a:stretch/>
        </p:blipFill>
        <p:spPr>
          <a:xfrm>
            <a:off x="7390263" y="2484255"/>
            <a:ext cx="3671546" cy="3714244"/>
          </a:xfrm>
          <a:prstGeom prst="rect">
            <a:avLst/>
          </a:prstGeom>
          <a:noFill/>
          <a:ln>
            <a:noFill/>
          </a:ln>
        </p:spPr>
      </p:pic>
      <p:sp>
        <p:nvSpPr>
          <p:cNvPr id="355" name="Google Shape;35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8"/>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4600"/>
              <a:t> Specific Applications of Parametric Insurance </a:t>
            </a:r>
            <a:r>
              <a:rPr i="1" lang="en-US" sz="4600"/>
              <a:t>(continued)</a:t>
            </a:r>
            <a:endParaRPr/>
          </a:p>
        </p:txBody>
      </p:sp>
      <p:sp>
        <p:nvSpPr>
          <p:cNvPr id="362" name="Google Shape;362;p38"/>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u="sng">
                <a:solidFill>
                  <a:schemeClr val="hlink"/>
                </a:solidFill>
                <a:latin typeface="Calibri"/>
                <a:ea typeface="Calibri"/>
                <a:cs typeface="Calibri"/>
                <a:sym typeface="Calibri"/>
                <a:hlinkClick r:id="rId3"/>
              </a:rPr>
              <a:t>Parametric Flood Insurance using IoT Sensors</a:t>
            </a:r>
            <a:r>
              <a:rPr lang="en-US" sz="2000">
                <a:latin typeface="Calibri"/>
                <a:ea typeface="Calibri"/>
                <a:cs typeface="Calibri"/>
                <a:sym typeface="Calibri"/>
              </a:rPr>
              <a:t>  </a:t>
            </a:r>
            <a:r>
              <a:rPr i="1" lang="en-US" sz="2000">
                <a:latin typeface="Calibri"/>
                <a:ea typeface="Calibri"/>
                <a:cs typeface="Calibri"/>
                <a:sym typeface="Calibri"/>
              </a:rPr>
              <a:t>(continued)</a:t>
            </a:r>
            <a:endParaRPr/>
          </a:p>
          <a:p>
            <a:pPr indent="0" lvl="0" marL="0" rtl="0" algn="l">
              <a:lnSpc>
                <a:spcPct val="100000"/>
              </a:lnSpc>
              <a:spcBef>
                <a:spcPts val="0"/>
              </a:spcBef>
              <a:spcAft>
                <a:spcPts val="0"/>
              </a:spcAft>
              <a:buClr>
                <a:schemeClr val="dk1"/>
              </a:buClr>
              <a:buSzPts val="2000"/>
              <a:buNone/>
            </a:pPr>
            <a:r>
              <a:t/>
            </a:r>
            <a:endParaRPr i="1" sz="2000">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2000"/>
              <a:buNone/>
            </a:pPr>
            <a:r>
              <a:rPr lang="en-US" sz="2000">
                <a:latin typeface="Calibri"/>
                <a:ea typeface="Calibri"/>
                <a:cs typeface="Calibri"/>
                <a:sym typeface="Calibri"/>
              </a:rPr>
              <a:t>Click link above to continue watching the video, then answer the following questions: </a:t>
            </a:r>
            <a:r>
              <a:rPr i="1" lang="en-US" sz="2000">
                <a:latin typeface="Calibri"/>
                <a:ea typeface="Calibri"/>
                <a:cs typeface="Calibri"/>
                <a:sym typeface="Calibri"/>
              </a:rPr>
              <a:t>(continued) </a:t>
            </a:r>
            <a:endParaRPr sz="2000">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None/>
            </a:pPr>
            <a:r>
              <a:t/>
            </a:r>
            <a:endParaRPr sz="2000">
              <a:latin typeface="Calibri"/>
              <a:ea typeface="Calibri"/>
              <a:cs typeface="Calibri"/>
              <a:sym typeface="Calibri"/>
            </a:endParaRPr>
          </a:p>
          <a:p>
            <a:pPr indent="-342900" lvl="1" marL="342900" rtl="0" algn="l">
              <a:lnSpc>
                <a:spcPct val="100000"/>
              </a:lnSpc>
              <a:spcBef>
                <a:spcPts val="600"/>
              </a:spcBef>
              <a:spcAft>
                <a:spcPts val="0"/>
              </a:spcAft>
              <a:buClr>
                <a:schemeClr val="dk1"/>
              </a:buClr>
              <a:buSzPts val="2000"/>
              <a:buAutoNum type="arabicPeriod" startAt="5"/>
            </a:pPr>
            <a:r>
              <a:rPr i="1" lang="en-US" sz="2000"/>
              <a:t>What is parametric far simpler and more transparent than? </a:t>
            </a:r>
            <a:endParaRPr sz="2000"/>
          </a:p>
          <a:p>
            <a:pPr indent="-342900" lvl="1" marL="342900" rtl="0" algn="l">
              <a:lnSpc>
                <a:spcPct val="100000"/>
              </a:lnSpc>
              <a:spcBef>
                <a:spcPts val="1200"/>
              </a:spcBef>
              <a:spcAft>
                <a:spcPts val="0"/>
              </a:spcAft>
              <a:buClr>
                <a:schemeClr val="dk1"/>
              </a:buClr>
              <a:buSzPts val="2000"/>
              <a:buAutoNum type="arabicPeriod" startAt="5"/>
            </a:pPr>
            <a:r>
              <a:rPr i="1" lang="en-US" sz="2000"/>
              <a:t>What is one of the issues raised with parametric insurance, what is that, and how does FloodFlash cover minimize that risk?</a:t>
            </a:r>
            <a:r>
              <a:rPr lang="en-US" sz="2000"/>
              <a:t> </a:t>
            </a:r>
            <a:endParaRPr sz="2000"/>
          </a:p>
          <a:p>
            <a:pPr indent="-274320" lvl="1" marL="274320" rtl="0" algn="l">
              <a:lnSpc>
                <a:spcPct val="100000"/>
              </a:lnSpc>
              <a:spcBef>
                <a:spcPts val="1200"/>
              </a:spcBef>
              <a:spcAft>
                <a:spcPts val="0"/>
              </a:spcAft>
              <a:buClr>
                <a:schemeClr val="dk1"/>
              </a:buClr>
              <a:buSzPts val="2000"/>
              <a:buFont typeface="Calibri"/>
              <a:buAutoNum type="arabicPeriod" startAt="5"/>
            </a:pPr>
            <a:r>
              <a:rPr i="1" lang="en-US" sz="2000"/>
              <a:t>What three invaluable gifts does Lloyd’s Lab give to new and growing insurance technology companies?</a:t>
            </a:r>
            <a:endParaRPr sz="2000"/>
          </a:p>
          <a:p>
            <a:pPr indent="-147320" lvl="1" marL="274320" rtl="0" algn="l">
              <a:lnSpc>
                <a:spcPct val="100000"/>
              </a:lnSpc>
              <a:spcBef>
                <a:spcPts val="1200"/>
              </a:spcBef>
              <a:spcAft>
                <a:spcPts val="0"/>
              </a:spcAft>
              <a:buClr>
                <a:schemeClr val="dk1"/>
              </a:buClr>
              <a:buSzPts val="2000"/>
              <a:buNone/>
            </a:pPr>
            <a:r>
              <a:t/>
            </a:r>
            <a:endParaRPr i="1" sz="2000"/>
          </a:p>
          <a:p>
            <a:pPr indent="0" lvl="0" marL="0" rtl="0" algn="l">
              <a:lnSpc>
                <a:spcPct val="100000"/>
              </a:lnSpc>
              <a:spcBef>
                <a:spcPts val="600"/>
              </a:spcBef>
              <a:spcAft>
                <a:spcPts val="0"/>
              </a:spcAft>
              <a:buClr>
                <a:schemeClr val="dk1"/>
              </a:buClr>
              <a:buSzPts val="2000"/>
              <a:buNone/>
            </a:pPr>
            <a:r>
              <a:t/>
            </a:r>
            <a:endParaRPr i="1" sz="2000"/>
          </a:p>
        </p:txBody>
      </p:sp>
      <p:pic>
        <p:nvPicPr>
          <p:cNvPr descr="Large skydiving group mid-air" id="363" name="Google Shape;363;p38"/>
          <p:cNvPicPr preferRelativeResize="0"/>
          <p:nvPr/>
        </p:nvPicPr>
        <p:blipFill rotWithShape="1">
          <a:blip r:embed="rId4">
            <a:alphaModFix/>
          </a:blip>
          <a:srcRect b="-3" l="18512" r="17509" t="0"/>
          <a:stretch/>
        </p:blipFill>
        <p:spPr>
          <a:xfrm>
            <a:off x="7675658" y="2093976"/>
            <a:ext cx="3941064" cy="4096512"/>
          </a:xfrm>
          <a:prstGeom prst="rect">
            <a:avLst/>
          </a:prstGeom>
          <a:noFill/>
          <a:ln>
            <a:noFill/>
          </a:ln>
        </p:spPr>
      </p:pic>
      <p:sp>
        <p:nvSpPr>
          <p:cNvPr id="364" name="Google Shape;36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9"/>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4600"/>
              <a:t> Specific Applications of Parametric Insurance </a:t>
            </a:r>
            <a:r>
              <a:rPr i="1" lang="en-US" sz="4600"/>
              <a:t>(continued)</a:t>
            </a:r>
            <a:endParaRPr/>
          </a:p>
        </p:txBody>
      </p:sp>
      <p:sp>
        <p:nvSpPr>
          <p:cNvPr id="371" name="Google Shape;371;p39"/>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900"/>
              <a:buNone/>
            </a:pPr>
            <a:r>
              <a:rPr lang="en-US" sz="1900">
                <a:latin typeface="Calibri"/>
                <a:ea typeface="Calibri"/>
                <a:cs typeface="Calibri"/>
                <a:sym typeface="Calibri"/>
              </a:rPr>
              <a:t>Parametric Insurance for Rhine River Water Levels</a:t>
            </a:r>
            <a:endParaRPr/>
          </a:p>
          <a:p>
            <a:pPr indent="-514350" lvl="0" marL="514350" rtl="0" algn="l">
              <a:lnSpc>
                <a:spcPct val="100000"/>
              </a:lnSpc>
              <a:spcBef>
                <a:spcPts val="600"/>
              </a:spcBef>
              <a:spcAft>
                <a:spcPts val="0"/>
              </a:spcAft>
              <a:buClr>
                <a:schemeClr val="dk1"/>
              </a:buClr>
              <a:buSzPts val="1900"/>
              <a:buFont typeface="Calibri"/>
              <a:buAutoNum type="arabicPeriod"/>
            </a:pPr>
            <a:r>
              <a:rPr i="1" lang="en-US" sz="1900">
                <a:latin typeface="Calibri"/>
                <a:ea typeface="Calibri"/>
                <a:cs typeface="Calibri"/>
                <a:sym typeface="Calibri"/>
              </a:rPr>
              <a:t>How does this insurance work?</a:t>
            </a:r>
            <a:endParaRPr/>
          </a:p>
          <a:p>
            <a:pPr indent="-514350" lvl="0" marL="514350" rtl="0" algn="l">
              <a:lnSpc>
                <a:spcPct val="100000"/>
              </a:lnSpc>
              <a:spcBef>
                <a:spcPts val="600"/>
              </a:spcBef>
              <a:spcAft>
                <a:spcPts val="0"/>
              </a:spcAft>
              <a:buClr>
                <a:schemeClr val="dk1"/>
              </a:buClr>
              <a:buSzPts val="1900"/>
              <a:buFont typeface="Calibri"/>
              <a:buAutoNum type="arabicPeriod"/>
            </a:pPr>
            <a:r>
              <a:rPr i="1" lang="en-US" sz="1900">
                <a:latin typeface="Calibri"/>
                <a:ea typeface="Calibri"/>
                <a:cs typeface="Calibri"/>
                <a:sym typeface="Calibri"/>
              </a:rPr>
              <a:t>Who would be interested in this type of insurance?</a:t>
            </a:r>
            <a:endParaRPr/>
          </a:p>
          <a:p>
            <a:pPr indent="-514350" lvl="0" marL="514350" rtl="0" algn="l">
              <a:lnSpc>
                <a:spcPct val="100000"/>
              </a:lnSpc>
              <a:spcBef>
                <a:spcPts val="600"/>
              </a:spcBef>
              <a:spcAft>
                <a:spcPts val="0"/>
              </a:spcAft>
              <a:buClr>
                <a:schemeClr val="dk1"/>
              </a:buClr>
              <a:buSzPts val="1900"/>
              <a:buFont typeface="Calibri"/>
              <a:buAutoNum type="arabicPeriod"/>
            </a:pPr>
            <a:r>
              <a:rPr i="1" lang="en-US" sz="1900">
                <a:latin typeface="Calibri"/>
                <a:ea typeface="Calibri"/>
                <a:cs typeface="Calibri"/>
                <a:sym typeface="Calibri"/>
              </a:rPr>
              <a:t>Why?</a:t>
            </a:r>
            <a:endParaRPr i="1" sz="1900">
              <a:latin typeface="Calibri"/>
              <a:ea typeface="Calibri"/>
              <a:cs typeface="Calibri"/>
              <a:sym typeface="Calibri"/>
            </a:endParaRPr>
          </a:p>
          <a:p>
            <a:pPr indent="0" lvl="0" marL="0" rtl="0" algn="l">
              <a:lnSpc>
                <a:spcPct val="100000"/>
              </a:lnSpc>
              <a:spcBef>
                <a:spcPts val="600"/>
              </a:spcBef>
              <a:spcAft>
                <a:spcPts val="0"/>
              </a:spcAft>
              <a:buClr>
                <a:schemeClr val="dk1"/>
              </a:buClr>
              <a:buSzPts val="1900"/>
              <a:buNone/>
            </a:pPr>
            <a:r>
              <a:t/>
            </a:r>
            <a:endParaRPr sz="1900">
              <a:latin typeface="Times New Roman"/>
              <a:ea typeface="Times New Roman"/>
              <a:cs typeface="Times New Roman"/>
              <a:sym typeface="Times New Roman"/>
            </a:endParaRPr>
          </a:p>
          <a:p>
            <a:pPr indent="0" lvl="0" marL="0" rtl="0" algn="l">
              <a:lnSpc>
                <a:spcPct val="100000"/>
              </a:lnSpc>
              <a:spcBef>
                <a:spcPts val="600"/>
              </a:spcBef>
              <a:spcAft>
                <a:spcPts val="0"/>
              </a:spcAft>
              <a:buClr>
                <a:schemeClr val="dk1"/>
              </a:buClr>
              <a:buSzPts val="1900"/>
              <a:buNone/>
            </a:pPr>
            <a:r>
              <a:rPr i="1" lang="en-US" sz="1900"/>
              <a:t>Sources and more information: </a:t>
            </a:r>
            <a:endParaRPr/>
          </a:p>
          <a:p>
            <a:pPr indent="0" lvl="0" marL="0" rtl="0" algn="l">
              <a:lnSpc>
                <a:spcPct val="100000"/>
              </a:lnSpc>
              <a:spcBef>
                <a:spcPts val="600"/>
              </a:spcBef>
              <a:spcAft>
                <a:spcPts val="0"/>
              </a:spcAft>
              <a:buClr>
                <a:schemeClr val="dk1"/>
              </a:buClr>
              <a:buSzPts val="1900"/>
              <a:buNone/>
            </a:pPr>
            <a:r>
              <a:rPr lang="en-US" sz="1900" u="sng">
                <a:solidFill>
                  <a:schemeClr val="hlink"/>
                </a:solidFill>
                <a:hlinkClick r:id="rId3"/>
              </a:rPr>
              <a:t>https://www.marshmclennan.com/insights/publications/2018/dec/parametric-insurance-tool-to-increase-climate-resilience.html</a:t>
            </a:r>
            <a:r>
              <a:rPr lang="en-US" sz="1900"/>
              <a:t> </a:t>
            </a:r>
            <a:endParaRPr sz="1900"/>
          </a:p>
          <a:p>
            <a:pPr indent="0" lvl="0" marL="0" rtl="0" algn="l">
              <a:lnSpc>
                <a:spcPct val="100000"/>
              </a:lnSpc>
              <a:spcBef>
                <a:spcPts val="600"/>
              </a:spcBef>
              <a:spcAft>
                <a:spcPts val="0"/>
              </a:spcAft>
              <a:buClr>
                <a:schemeClr val="dk1"/>
              </a:buClr>
              <a:buSzPts val="1900"/>
              <a:buNone/>
            </a:pPr>
            <a:r>
              <a:rPr i="1" lang="en-US" sz="1900" u="sng">
                <a:solidFill>
                  <a:schemeClr val="hlink"/>
                </a:solidFill>
                <a:hlinkClick r:id="rId4"/>
              </a:rPr>
              <a:t>https://www.artemis.bm/news/rhine-river-level-falls-in-heatwave-bringing-parametric-triggers-into-focus/</a:t>
            </a:r>
            <a:r>
              <a:rPr i="1" lang="en-US" sz="1900"/>
              <a:t> </a:t>
            </a:r>
            <a:endParaRPr/>
          </a:p>
        </p:txBody>
      </p:sp>
      <p:pic>
        <p:nvPicPr>
          <p:cNvPr id="372" name="Google Shape;372;p39"/>
          <p:cNvPicPr preferRelativeResize="0"/>
          <p:nvPr/>
        </p:nvPicPr>
        <p:blipFill rotWithShape="1">
          <a:blip r:embed="rId5">
            <a:alphaModFix/>
          </a:blip>
          <a:srcRect b="-3" l="15239" r="20783" t="0"/>
          <a:stretch/>
        </p:blipFill>
        <p:spPr>
          <a:xfrm>
            <a:off x="7675658" y="2093976"/>
            <a:ext cx="3941064" cy="4096512"/>
          </a:xfrm>
          <a:prstGeom prst="rect">
            <a:avLst/>
          </a:prstGeom>
          <a:noFill/>
          <a:ln>
            <a:noFill/>
          </a:ln>
        </p:spPr>
      </p:pic>
      <p:sp>
        <p:nvSpPr>
          <p:cNvPr id="373" name="Google Shape;37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latin typeface="Calibri"/>
                <a:ea typeface="Calibri"/>
                <a:cs typeface="Calibri"/>
                <a:sym typeface="Calibri"/>
              </a:rPr>
              <a:t>This module contains the following sections:</a:t>
            </a:r>
            <a:endParaRPr sz="3800"/>
          </a:p>
        </p:txBody>
      </p:sp>
      <p:sp>
        <p:nvSpPr>
          <p:cNvPr id="87" name="Google Shape;87;p4"/>
          <p:cNvSpPr txBox="1"/>
          <p:nvPr>
            <p:ph idx="1" type="body"/>
          </p:nvPr>
        </p:nvSpPr>
        <p:spPr>
          <a:xfrm>
            <a:off x="808638" y="1853838"/>
            <a:ext cx="10143668" cy="3435531"/>
          </a:xfrm>
          <a:prstGeom prst="rect">
            <a:avLst/>
          </a:prstGeom>
          <a:noFill/>
          <a:ln>
            <a:noFill/>
          </a:ln>
        </p:spPr>
        <p:txBody>
          <a:bodyPr anchorCtr="0" anchor="ctr" bIns="45700" lIns="91425" spcFirstLastPara="1" rIns="91425" wrap="square" tIns="45700">
            <a:normAutofit/>
          </a:bodyPr>
          <a:lstStyle/>
          <a:p>
            <a:pPr indent="-457200" lvl="0" marL="457200" rtl="0" algn="l">
              <a:lnSpc>
                <a:spcPct val="100000"/>
              </a:lnSpc>
              <a:spcBef>
                <a:spcPts val="0"/>
              </a:spcBef>
              <a:spcAft>
                <a:spcPts val="0"/>
              </a:spcAft>
              <a:buClr>
                <a:schemeClr val="dk1"/>
              </a:buClr>
              <a:buSzPts val="2400"/>
              <a:buFont typeface="Noto Sans Symbols"/>
              <a:buChar char="⮚"/>
            </a:pPr>
            <a:r>
              <a:rPr lang="en-US" sz="2400"/>
              <a:t>Introduction</a:t>
            </a:r>
            <a:endParaRPr/>
          </a:p>
          <a:p>
            <a:pPr indent="-457200" lvl="0" marL="457200" rtl="0" algn="l">
              <a:lnSpc>
                <a:spcPct val="100000"/>
              </a:lnSpc>
              <a:spcBef>
                <a:spcPts val="600"/>
              </a:spcBef>
              <a:spcAft>
                <a:spcPts val="0"/>
              </a:spcAft>
              <a:buClr>
                <a:schemeClr val="dk1"/>
              </a:buClr>
              <a:buSzPts val="2400"/>
              <a:buFont typeface="Noto Sans Symbols"/>
              <a:buChar char="⮚"/>
            </a:pPr>
            <a:r>
              <a:rPr lang="en-US" sz="2400"/>
              <a:t>Insurtech and Risktech</a:t>
            </a:r>
            <a:endParaRPr sz="2400"/>
          </a:p>
          <a:p>
            <a:pPr indent="-457200" lvl="0" marL="457200" rtl="0" algn="l">
              <a:lnSpc>
                <a:spcPct val="100000"/>
              </a:lnSpc>
              <a:spcBef>
                <a:spcPts val="600"/>
              </a:spcBef>
              <a:spcAft>
                <a:spcPts val="0"/>
              </a:spcAft>
              <a:buClr>
                <a:schemeClr val="dk1"/>
              </a:buClr>
              <a:buSzPts val="2400"/>
              <a:buFont typeface="Noto Sans Symbols"/>
              <a:buChar char="⮚"/>
            </a:pPr>
            <a:r>
              <a:rPr lang="en-US" sz="2400"/>
              <a:t>Indemnity vs Parametric Insurance</a:t>
            </a:r>
            <a:endParaRPr/>
          </a:p>
          <a:p>
            <a:pPr indent="-457200" lvl="0" marL="457200" rtl="0" algn="l">
              <a:lnSpc>
                <a:spcPct val="100000"/>
              </a:lnSpc>
              <a:spcBef>
                <a:spcPts val="600"/>
              </a:spcBef>
              <a:spcAft>
                <a:spcPts val="0"/>
              </a:spcAft>
              <a:buClr>
                <a:schemeClr val="dk1"/>
              </a:buClr>
              <a:buSzPts val="2400"/>
              <a:buFont typeface="Noto Sans Symbols"/>
              <a:buChar char="⮚"/>
            </a:pPr>
            <a:r>
              <a:rPr lang="en-US" sz="2400"/>
              <a:t>Specific Applications of Parametric Insurance</a:t>
            </a:r>
            <a:endParaRPr/>
          </a:p>
        </p:txBody>
      </p:sp>
      <p:sp>
        <p:nvSpPr>
          <p:cNvPr id="88" name="Google Shape;8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0"/>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4600"/>
              <a:t> Specific Applications of Parametric Insurance </a:t>
            </a:r>
            <a:r>
              <a:rPr i="1" lang="en-US" sz="4600"/>
              <a:t>(continued)</a:t>
            </a:r>
            <a:endParaRPr/>
          </a:p>
        </p:txBody>
      </p:sp>
      <p:sp>
        <p:nvSpPr>
          <p:cNvPr id="380" name="Google Shape;380;p40"/>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514350" lvl="0" marL="514350" rtl="0" algn="l">
              <a:lnSpc>
                <a:spcPct val="100000"/>
              </a:lnSpc>
              <a:spcBef>
                <a:spcPts val="0"/>
              </a:spcBef>
              <a:spcAft>
                <a:spcPts val="0"/>
              </a:spcAft>
              <a:buClr>
                <a:schemeClr val="dk1"/>
              </a:buClr>
              <a:buSzPts val="2200"/>
              <a:buAutoNum type="arabicPeriod"/>
            </a:pPr>
            <a:r>
              <a:rPr i="1" lang="en-US" sz="2200">
                <a:latin typeface="Calibri"/>
                <a:ea typeface="Calibri"/>
                <a:cs typeface="Calibri"/>
                <a:sym typeface="Calibri"/>
              </a:rPr>
              <a:t>Who has mostly been uninsured for crop losses due to drought and flood and why?</a:t>
            </a:r>
            <a:endParaRPr sz="2200"/>
          </a:p>
          <a:p>
            <a:pPr indent="-514350" lvl="0" marL="514350" rtl="0" algn="l">
              <a:lnSpc>
                <a:spcPct val="100000"/>
              </a:lnSpc>
              <a:spcBef>
                <a:spcPts val="600"/>
              </a:spcBef>
              <a:spcAft>
                <a:spcPts val="0"/>
              </a:spcAft>
              <a:buClr>
                <a:schemeClr val="dk1"/>
              </a:buClr>
              <a:buSzPts val="2200"/>
              <a:buAutoNum type="arabicPeriod"/>
            </a:pPr>
            <a:r>
              <a:rPr i="1" lang="en-US" sz="2200">
                <a:latin typeface="Calibri"/>
                <a:ea typeface="Calibri"/>
                <a:cs typeface="Calibri"/>
                <a:sym typeface="Calibri"/>
              </a:rPr>
              <a:t>In Mexico, in what sector have over 80% of economic losses from weather-related disasters occurred?</a:t>
            </a:r>
            <a:endParaRPr i="1" sz="2200">
              <a:latin typeface="Calibri"/>
              <a:ea typeface="Calibri"/>
              <a:cs typeface="Calibri"/>
              <a:sym typeface="Calibri"/>
            </a:endParaRPr>
          </a:p>
          <a:p>
            <a:pPr indent="0" lvl="0" marL="0" rtl="0" algn="l">
              <a:lnSpc>
                <a:spcPct val="100000"/>
              </a:lnSpc>
              <a:spcBef>
                <a:spcPts val="600"/>
              </a:spcBef>
              <a:spcAft>
                <a:spcPts val="0"/>
              </a:spcAft>
              <a:buClr>
                <a:schemeClr val="dk1"/>
              </a:buClr>
              <a:buSzPts val="2200"/>
              <a:buNone/>
            </a:pPr>
            <a:r>
              <a:t/>
            </a:r>
            <a:endParaRPr i="1" sz="2200">
              <a:latin typeface="Calibri"/>
              <a:ea typeface="Calibri"/>
              <a:cs typeface="Calibri"/>
              <a:sym typeface="Calibri"/>
            </a:endParaRPr>
          </a:p>
          <a:p>
            <a:pPr indent="0" lvl="0" marL="0" rtl="0" algn="l">
              <a:lnSpc>
                <a:spcPct val="100000"/>
              </a:lnSpc>
              <a:spcBef>
                <a:spcPts val="600"/>
              </a:spcBef>
              <a:spcAft>
                <a:spcPts val="0"/>
              </a:spcAft>
              <a:buClr>
                <a:schemeClr val="dk1"/>
              </a:buClr>
              <a:buSzPts val="2200"/>
              <a:buNone/>
            </a:pPr>
            <a:r>
              <a:rPr lang="en-US" sz="2200">
                <a:latin typeface="Calibri"/>
                <a:ea typeface="Calibri"/>
                <a:cs typeface="Calibri"/>
                <a:sym typeface="Calibri"/>
              </a:rPr>
              <a:t>The next slide covers parametric insurance that has become available to small farmers in Mexico to provide payments when drought or flood occurs and affects their crops.</a:t>
            </a:r>
            <a:endParaRPr sz="2200">
              <a:latin typeface="Calibri"/>
              <a:ea typeface="Calibri"/>
              <a:cs typeface="Calibri"/>
              <a:sym typeface="Calibri"/>
            </a:endParaRPr>
          </a:p>
          <a:p>
            <a:pPr indent="-374650" lvl="0" marL="514350" rtl="0" algn="l">
              <a:lnSpc>
                <a:spcPct val="100000"/>
              </a:lnSpc>
              <a:spcBef>
                <a:spcPts val="600"/>
              </a:spcBef>
              <a:spcAft>
                <a:spcPts val="0"/>
              </a:spcAft>
              <a:buClr>
                <a:schemeClr val="dk1"/>
              </a:buClr>
              <a:buSzPts val="2200"/>
              <a:buNone/>
            </a:pPr>
            <a:r>
              <a:t/>
            </a:r>
            <a:endParaRPr i="1" sz="2200">
              <a:latin typeface="Calibri"/>
              <a:ea typeface="Calibri"/>
              <a:cs typeface="Calibri"/>
              <a:sym typeface="Calibri"/>
            </a:endParaRPr>
          </a:p>
          <a:p>
            <a:pPr indent="0" lvl="0" marL="0" rtl="0" algn="l">
              <a:lnSpc>
                <a:spcPct val="100000"/>
              </a:lnSpc>
              <a:spcBef>
                <a:spcPts val="600"/>
              </a:spcBef>
              <a:spcAft>
                <a:spcPts val="0"/>
              </a:spcAft>
              <a:buClr>
                <a:schemeClr val="dk1"/>
              </a:buClr>
              <a:buSzPts val="2200"/>
              <a:buNone/>
            </a:pPr>
            <a:r>
              <a:t/>
            </a:r>
            <a:endParaRPr sz="2200">
              <a:latin typeface="Calibri"/>
              <a:ea typeface="Calibri"/>
              <a:cs typeface="Calibri"/>
              <a:sym typeface="Calibri"/>
            </a:endParaRPr>
          </a:p>
          <a:p>
            <a:pPr indent="-365760" lvl="0" marL="365760" rtl="0" algn="l">
              <a:lnSpc>
                <a:spcPct val="100000"/>
              </a:lnSpc>
              <a:spcBef>
                <a:spcPts val="0"/>
              </a:spcBef>
              <a:spcAft>
                <a:spcPts val="0"/>
              </a:spcAft>
              <a:buClr>
                <a:schemeClr val="dk1"/>
              </a:buClr>
              <a:buSzPts val="2200"/>
              <a:buNone/>
            </a:pPr>
            <a:r>
              <a:t/>
            </a:r>
            <a:endParaRPr sz="2200">
              <a:latin typeface="Times New Roman"/>
              <a:ea typeface="Times New Roman"/>
              <a:cs typeface="Times New Roman"/>
              <a:sym typeface="Times New Roman"/>
            </a:endParaRPr>
          </a:p>
          <a:p>
            <a:pPr indent="0" lvl="0" marL="0" rtl="0" algn="l">
              <a:lnSpc>
                <a:spcPct val="100000"/>
              </a:lnSpc>
              <a:spcBef>
                <a:spcPts val="600"/>
              </a:spcBef>
              <a:spcAft>
                <a:spcPts val="0"/>
              </a:spcAft>
              <a:buClr>
                <a:schemeClr val="dk1"/>
              </a:buClr>
              <a:buSzPts val="2200"/>
              <a:buNone/>
            </a:pPr>
            <a:r>
              <a:t/>
            </a:r>
            <a:endParaRPr sz="2200"/>
          </a:p>
        </p:txBody>
      </p:sp>
      <p:pic>
        <p:nvPicPr>
          <p:cNvPr descr="Aerial view of valley map" id="381" name="Google Shape;381;p40"/>
          <p:cNvPicPr preferRelativeResize="0"/>
          <p:nvPr/>
        </p:nvPicPr>
        <p:blipFill rotWithShape="1">
          <a:blip r:embed="rId3">
            <a:alphaModFix/>
          </a:blip>
          <a:srcRect b="-1" l="17472" r="27689" t="0"/>
          <a:stretch/>
        </p:blipFill>
        <p:spPr>
          <a:xfrm>
            <a:off x="7675658" y="2093976"/>
            <a:ext cx="3941064" cy="4096512"/>
          </a:xfrm>
          <a:prstGeom prst="rect">
            <a:avLst/>
          </a:prstGeom>
          <a:noFill/>
          <a:ln>
            <a:noFill/>
          </a:ln>
        </p:spPr>
      </p:pic>
      <p:sp>
        <p:nvSpPr>
          <p:cNvPr id="382" name="Google Shape;38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1"/>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4600"/>
              <a:t> Specific Applications of Parametric Insurance </a:t>
            </a:r>
            <a:r>
              <a:rPr i="1" lang="en-US" sz="4600"/>
              <a:t>(continued)</a:t>
            </a:r>
            <a:endParaRPr/>
          </a:p>
        </p:txBody>
      </p:sp>
      <p:sp>
        <p:nvSpPr>
          <p:cNvPr id="390" name="Google Shape;390;p41"/>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a:bodyPr>
          <a:lstStyle/>
          <a:p>
            <a:pPr indent="-514350" lvl="0" marL="514350" rtl="0" algn="l">
              <a:lnSpc>
                <a:spcPct val="100000"/>
              </a:lnSpc>
              <a:spcBef>
                <a:spcPts val="0"/>
              </a:spcBef>
              <a:spcAft>
                <a:spcPts val="0"/>
              </a:spcAft>
              <a:buClr>
                <a:schemeClr val="dk1"/>
              </a:buClr>
              <a:buSzPts val="2200"/>
              <a:buAutoNum type="arabicPeriod"/>
            </a:pPr>
            <a:r>
              <a:rPr i="1" lang="en-US" sz="2200">
                <a:latin typeface="Calibri"/>
                <a:ea typeface="Calibri"/>
                <a:cs typeface="Calibri"/>
                <a:sym typeface="Calibri"/>
              </a:rPr>
              <a:t>Who has mostly been uninsured for crop losses due to drought and flood and why?</a:t>
            </a:r>
            <a:endParaRPr sz="2200"/>
          </a:p>
          <a:p>
            <a:pPr indent="-514350" lvl="0" marL="514350" rtl="0" algn="l">
              <a:lnSpc>
                <a:spcPct val="100000"/>
              </a:lnSpc>
              <a:spcBef>
                <a:spcPts val="600"/>
              </a:spcBef>
              <a:spcAft>
                <a:spcPts val="0"/>
              </a:spcAft>
              <a:buClr>
                <a:schemeClr val="dk1"/>
              </a:buClr>
              <a:buSzPts val="2200"/>
              <a:buAutoNum type="arabicPeriod"/>
            </a:pPr>
            <a:r>
              <a:rPr i="1" lang="en-US" sz="2200">
                <a:latin typeface="Calibri"/>
                <a:ea typeface="Calibri"/>
                <a:cs typeface="Calibri"/>
                <a:sym typeface="Calibri"/>
              </a:rPr>
              <a:t>In Mexico, in what sector have over 80% of economic losses from weather-related disasters occurred?</a:t>
            </a:r>
            <a:endParaRPr i="1" sz="2200">
              <a:latin typeface="Calibri"/>
              <a:ea typeface="Calibri"/>
              <a:cs typeface="Calibri"/>
              <a:sym typeface="Calibri"/>
            </a:endParaRPr>
          </a:p>
          <a:p>
            <a:pPr indent="0" lvl="0" marL="0" rtl="0" algn="l">
              <a:lnSpc>
                <a:spcPct val="100000"/>
              </a:lnSpc>
              <a:spcBef>
                <a:spcPts val="600"/>
              </a:spcBef>
              <a:spcAft>
                <a:spcPts val="0"/>
              </a:spcAft>
              <a:buClr>
                <a:schemeClr val="dk1"/>
              </a:buClr>
              <a:buSzPts val="2200"/>
              <a:buNone/>
            </a:pPr>
            <a:r>
              <a:t/>
            </a:r>
            <a:endParaRPr i="1" sz="2200">
              <a:latin typeface="Calibri"/>
              <a:ea typeface="Calibri"/>
              <a:cs typeface="Calibri"/>
              <a:sym typeface="Calibri"/>
            </a:endParaRPr>
          </a:p>
          <a:p>
            <a:pPr indent="0" lvl="0" marL="0" rtl="0" algn="l">
              <a:lnSpc>
                <a:spcPct val="100000"/>
              </a:lnSpc>
              <a:spcBef>
                <a:spcPts val="600"/>
              </a:spcBef>
              <a:spcAft>
                <a:spcPts val="0"/>
              </a:spcAft>
              <a:buClr>
                <a:schemeClr val="dk1"/>
              </a:buClr>
              <a:buSzPts val="2200"/>
              <a:buNone/>
            </a:pPr>
            <a:r>
              <a:rPr lang="en-US" sz="2200">
                <a:latin typeface="Calibri"/>
                <a:ea typeface="Calibri"/>
                <a:cs typeface="Calibri"/>
                <a:sym typeface="Calibri"/>
              </a:rPr>
              <a:t>The next slide covers parametric insurance that has become available to small farmers in Mexico to provide payments when drought or flood occurs and affects their crops.</a:t>
            </a:r>
            <a:endParaRPr sz="2200">
              <a:latin typeface="Calibri"/>
              <a:ea typeface="Calibri"/>
              <a:cs typeface="Calibri"/>
              <a:sym typeface="Calibri"/>
            </a:endParaRPr>
          </a:p>
          <a:p>
            <a:pPr indent="-374650" lvl="0" marL="514350" rtl="0" algn="l">
              <a:lnSpc>
                <a:spcPct val="100000"/>
              </a:lnSpc>
              <a:spcBef>
                <a:spcPts val="600"/>
              </a:spcBef>
              <a:spcAft>
                <a:spcPts val="0"/>
              </a:spcAft>
              <a:buClr>
                <a:schemeClr val="dk1"/>
              </a:buClr>
              <a:buSzPts val="2200"/>
              <a:buNone/>
            </a:pPr>
            <a:r>
              <a:t/>
            </a:r>
            <a:endParaRPr i="1" sz="2200">
              <a:latin typeface="Calibri"/>
              <a:ea typeface="Calibri"/>
              <a:cs typeface="Calibri"/>
              <a:sym typeface="Calibri"/>
            </a:endParaRPr>
          </a:p>
          <a:p>
            <a:pPr indent="0" lvl="0" marL="0" rtl="0" algn="l">
              <a:lnSpc>
                <a:spcPct val="100000"/>
              </a:lnSpc>
              <a:spcBef>
                <a:spcPts val="600"/>
              </a:spcBef>
              <a:spcAft>
                <a:spcPts val="0"/>
              </a:spcAft>
              <a:buClr>
                <a:schemeClr val="dk1"/>
              </a:buClr>
              <a:buSzPts val="2200"/>
              <a:buNone/>
            </a:pPr>
            <a:r>
              <a:t/>
            </a:r>
            <a:endParaRPr sz="2200">
              <a:latin typeface="Calibri"/>
              <a:ea typeface="Calibri"/>
              <a:cs typeface="Calibri"/>
              <a:sym typeface="Calibri"/>
            </a:endParaRPr>
          </a:p>
          <a:p>
            <a:pPr indent="-365760" lvl="0" marL="365760" rtl="0" algn="l">
              <a:lnSpc>
                <a:spcPct val="100000"/>
              </a:lnSpc>
              <a:spcBef>
                <a:spcPts val="0"/>
              </a:spcBef>
              <a:spcAft>
                <a:spcPts val="0"/>
              </a:spcAft>
              <a:buClr>
                <a:schemeClr val="dk1"/>
              </a:buClr>
              <a:buSzPts val="2200"/>
              <a:buNone/>
            </a:pPr>
            <a:r>
              <a:t/>
            </a:r>
            <a:endParaRPr sz="2200">
              <a:latin typeface="Times New Roman"/>
              <a:ea typeface="Times New Roman"/>
              <a:cs typeface="Times New Roman"/>
              <a:sym typeface="Times New Roman"/>
            </a:endParaRPr>
          </a:p>
          <a:p>
            <a:pPr indent="0" lvl="0" marL="0" rtl="0" algn="l">
              <a:lnSpc>
                <a:spcPct val="100000"/>
              </a:lnSpc>
              <a:spcBef>
                <a:spcPts val="600"/>
              </a:spcBef>
              <a:spcAft>
                <a:spcPts val="0"/>
              </a:spcAft>
              <a:buClr>
                <a:schemeClr val="dk1"/>
              </a:buClr>
              <a:buSzPts val="2200"/>
              <a:buNone/>
            </a:pPr>
            <a:r>
              <a:t/>
            </a:r>
            <a:endParaRPr sz="2200"/>
          </a:p>
        </p:txBody>
      </p:sp>
      <p:pic>
        <p:nvPicPr>
          <p:cNvPr descr="Green and dry land" id="391" name="Google Shape;391;p41"/>
          <p:cNvPicPr preferRelativeResize="0"/>
          <p:nvPr/>
        </p:nvPicPr>
        <p:blipFill rotWithShape="1">
          <a:blip r:embed="rId3">
            <a:alphaModFix/>
          </a:blip>
          <a:srcRect b="0" l="28950" r="24390" t="0"/>
          <a:stretch/>
        </p:blipFill>
        <p:spPr>
          <a:xfrm>
            <a:off x="7675658" y="2093976"/>
            <a:ext cx="3941064" cy="4096512"/>
          </a:xfrm>
          <a:prstGeom prst="rect">
            <a:avLst/>
          </a:prstGeom>
          <a:noFill/>
          <a:ln>
            <a:noFill/>
          </a:ln>
        </p:spPr>
      </p:pic>
      <p:sp>
        <p:nvSpPr>
          <p:cNvPr id="392" name="Google Shape;39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2"/>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399" name="Google Shape;399;p42"/>
          <p:cNvSpPr txBox="1"/>
          <p:nvPr>
            <p:ph idx="1" type="body"/>
          </p:nvPr>
        </p:nvSpPr>
        <p:spPr>
          <a:xfrm>
            <a:off x="793660" y="1828800"/>
            <a:ext cx="10143668" cy="395151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None/>
            </a:pPr>
            <a:r>
              <a:rPr lang="en-US" sz="2200" u="sng">
                <a:solidFill>
                  <a:schemeClr val="hlink"/>
                </a:solidFill>
                <a:latin typeface="Calibri"/>
                <a:ea typeface="Calibri"/>
                <a:cs typeface="Calibri"/>
                <a:sym typeface="Calibri"/>
                <a:hlinkClick r:id="rId3"/>
              </a:rPr>
              <a:t>Parametric Insurance for Mexican Farmers</a:t>
            </a:r>
            <a:endParaRPr/>
          </a:p>
          <a:p>
            <a:pPr indent="0" lvl="0" marL="0" rtl="0" algn="l">
              <a:lnSpc>
                <a:spcPct val="100000"/>
              </a:lnSpc>
              <a:spcBef>
                <a:spcPts val="600"/>
              </a:spcBef>
              <a:spcAft>
                <a:spcPts val="0"/>
              </a:spcAft>
              <a:buClr>
                <a:schemeClr val="dk1"/>
              </a:buClr>
              <a:buSzPts val="2200"/>
              <a:buNone/>
            </a:pPr>
            <a:r>
              <a:rPr lang="en-US" sz="2200"/>
              <a:t>Click link above read the document, then answer the following questions: </a:t>
            </a:r>
            <a:endParaRPr/>
          </a:p>
          <a:p>
            <a:pPr indent="0" lvl="0" marL="0" rtl="0" algn="l">
              <a:lnSpc>
                <a:spcPct val="100000"/>
              </a:lnSpc>
              <a:spcBef>
                <a:spcPts val="600"/>
              </a:spcBef>
              <a:spcAft>
                <a:spcPts val="0"/>
              </a:spcAft>
              <a:buClr>
                <a:schemeClr val="dk1"/>
              </a:buClr>
              <a:buSzPts val="2200"/>
              <a:buNone/>
            </a:pPr>
            <a:r>
              <a:t/>
            </a:r>
            <a:endParaRPr sz="2200"/>
          </a:p>
          <a:p>
            <a:pPr indent="-365760" lvl="0" marL="365760" rtl="0" algn="l">
              <a:lnSpc>
                <a:spcPct val="100000"/>
              </a:lnSpc>
              <a:spcBef>
                <a:spcPts val="0"/>
              </a:spcBef>
              <a:spcAft>
                <a:spcPts val="0"/>
              </a:spcAft>
              <a:buClr>
                <a:schemeClr val="dk1"/>
              </a:buClr>
              <a:buSzPts val="2200"/>
              <a:buAutoNum type="arabicPeriod"/>
            </a:pPr>
            <a:r>
              <a:rPr i="1" lang="en-US" sz="2200"/>
              <a:t>What did Guy Carpenter introduce with the aim of delivering affordable insurance to smallholder farmers in Mexico? </a:t>
            </a:r>
            <a:endParaRPr sz="2200"/>
          </a:p>
          <a:p>
            <a:pPr indent="-365760" lvl="0" marL="365760" rtl="0" algn="l">
              <a:lnSpc>
                <a:spcPct val="100000"/>
              </a:lnSpc>
              <a:spcBef>
                <a:spcPts val="0"/>
              </a:spcBef>
              <a:spcAft>
                <a:spcPts val="0"/>
              </a:spcAft>
              <a:buClr>
                <a:schemeClr val="dk1"/>
              </a:buClr>
              <a:buSzPts val="2200"/>
              <a:buAutoNum type="arabicPeriod"/>
            </a:pPr>
            <a:r>
              <a:rPr i="1" lang="en-US" sz="2200"/>
              <a:t>What has been built using rainfall data collected by satellite,  how often will it be monitored, who will monitor it, and what will this provide?</a:t>
            </a:r>
            <a:r>
              <a:rPr lang="en-US" sz="2200"/>
              <a:t> </a:t>
            </a:r>
            <a:endParaRPr/>
          </a:p>
          <a:p>
            <a:pPr indent="-365760" lvl="0" marL="365760" rtl="0" algn="l">
              <a:lnSpc>
                <a:spcPct val="100000"/>
              </a:lnSpc>
              <a:spcBef>
                <a:spcPts val="0"/>
              </a:spcBef>
              <a:spcAft>
                <a:spcPts val="0"/>
              </a:spcAft>
              <a:buClr>
                <a:schemeClr val="dk1"/>
              </a:buClr>
              <a:buSzPts val="2200"/>
              <a:buAutoNum type="arabicPeriod"/>
            </a:pPr>
            <a:r>
              <a:rPr i="1" lang="en-US" sz="2200"/>
              <a:t>For the excess rain cover, what triggers a claim payment for insured parcels and what will the payout depend on?</a:t>
            </a:r>
            <a:r>
              <a:rPr lang="en-US" sz="2200"/>
              <a:t> </a:t>
            </a:r>
            <a:endParaRPr/>
          </a:p>
          <a:p>
            <a:pPr indent="-365760" lvl="0" marL="365760" rtl="0" algn="l">
              <a:lnSpc>
                <a:spcPct val="100000"/>
              </a:lnSpc>
              <a:spcBef>
                <a:spcPts val="0"/>
              </a:spcBef>
              <a:spcAft>
                <a:spcPts val="0"/>
              </a:spcAft>
              <a:buClr>
                <a:schemeClr val="dk1"/>
              </a:buClr>
              <a:buSzPts val="2200"/>
              <a:buAutoNum type="arabicPeriod"/>
            </a:pPr>
            <a:r>
              <a:rPr i="1" lang="en-US" sz="2200"/>
              <a:t>For drought, what will be considered a dry day, when will parcels be considered eligible for a payout, and what will the amount depend on? </a:t>
            </a:r>
            <a:endParaRPr sz="2200"/>
          </a:p>
          <a:p>
            <a:pPr indent="-365760" lvl="0" marL="365760" rtl="0" algn="l">
              <a:lnSpc>
                <a:spcPct val="100000"/>
              </a:lnSpc>
              <a:spcBef>
                <a:spcPts val="0"/>
              </a:spcBef>
              <a:spcAft>
                <a:spcPts val="0"/>
              </a:spcAft>
              <a:buClr>
                <a:schemeClr val="dk1"/>
              </a:buClr>
              <a:buSzPts val="2200"/>
              <a:buNone/>
            </a:pPr>
            <a:r>
              <a:t/>
            </a:r>
            <a:endParaRPr sz="2200">
              <a:latin typeface="Times New Roman"/>
              <a:ea typeface="Times New Roman"/>
              <a:cs typeface="Times New Roman"/>
              <a:sym typeface="Times New Roman"/>
            </a:endParaRPr>
          </a:p>
          <a:p>
            <a:pPr indent="0" lvl="0" marL="0" rtl="0" algn="l">
              <a:lnSpc>
                <a:spcPct val="100000"/>
              </a:lnSpc>
              <a:spcBef>
                <a:spcPts val="600"/>
              </a:spcBef>
              <a:spcAft>
                <a:spcPts val="0"/>
              </a:spcAft>
              <a:buClr>
                <a:schemeClr val="dk1"/>
              </a:buClr>
              <a:buSzPts val="2200"/>
              <a:buNone/>
            </a:pPr>
            <a:r>
              <a:t/>
            </a:r>
            <a:endParaRPr sz="2200"/>
          </a:p>
        </p:txBody>
      </p:sp>
      <p:sp>
        <p:nvSpPr>
          <p:cNvPr id="400" name="Google Shape;40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3"/>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407" name="Google Shape;407;p43"/>
          <p:cNvSpPr txBox="1"/>
          <p:nvPr>
            <p:ph idx="1" type="body"/>
          </p:nvPr>
        </p:nvSpPr>
        <p:spPr>
          <a:xfrm>
            <a:off x="793660" y="1894115"/>
            <a:ext cx="10143668" cy="341267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u="sng">
                <a:solidFill>
                  <a:schemeClr val="hlink"/>
                </a:solidFill>
                <a:latin typeface="Calibri"/>
                <a:ea typeface="Calibri"/>
                <a:cs typeface="Calibri"/>
                <a:sym typeface="Calibri"/>
                <a:hlinkClick r:id="rId3"/>
              </a:rPr>
              <a:t>Parametric Insurance for Wildfires</a:t>
            </a:r>
            <a:endParaRPr/>
          </a:p>
          <a:p>
            <a:pPr indent="0" lvl="0" marL="0" rtl="0" algn="l">
              <a:lnSpc>
                <a:spcPct val="100000"/>
              </a:lnSpc>
              <a:spcBef>
                <a:spcPts val="600"/>
              </a:spcBef>
              <a:spcAft>
                <a:spcPts val="0"/>
              </a:spcAft>
              <a:buClr>
                <a:schemeClr val="dk1"/>
              </a:buClr>
              <a:buSzPts val="2400"/>
              <a:buNone/>
            </a:pPr>
            <a:r>
              <a:rPr lang="en-US" sz="2400">
                <a:latin typeface="Calibri"/>
                <a:ea typeface="Calibri"/>
                <a:cs typeface="Calibri"/>
                <a:sym typeface="Calibri"/>
              </a:rPr>
              <a:t>Click link above, read the document, then answer the following questions: </a:t>
            </a:r>
            <a:endParaRPr/>
          </a:p>
          <a:p>
            <a:pPr indent="-457200" lvl="0" marL="457200" rtl="0" algn="l">
              <a:lnSpc>
                <a:spcPct val="100000"/>
              </a:lnSpc>
              <a:spcBef>
                <a:spcPts val="0"/>
              </a:spcBef>
              <a:spcAft>
                <a:spcPts val="0"/>
              </a:spcAft>
              <a:buClr>
                <a:schemeClr val="dk1"/>
              </a:buClr>
              <a:buSzPts val="2400"/>
              <a:buAutoNum type="arabicPeriod"/>
            </a:pPr>
            <a:r>
              <a:rPr i="1" lang="en-US" sz="2400"/>
              <a:t>What is making the incidence of wildfires more frequent?</a:t>
            </a:r>
            <a:r>
              <a:rPr lang="en-US" sz="2400"/>
              <a:t>  </a:t>
            </a:r>
            <a:endParaRPr/>
          </a:p>
          <a:p>
            <a:pPr indent="-457200" lvl="0" marL="457200" rtl="0" algn="l">
              <a:lnSpc>
                <a:spcPct val="100000"/>
              </a:lnSpc>
              <a:spcBef>
                <a:spcPts val="0"/>
              </a:spcBef>
              <a:spcAft>
                <a:spcPts val="0"/>
              </a:spcAft>
              <a:buClr>
                <a:schemeClr val="dk1"/>
              </a:buClr>
              <a:buSzPts val="2400"/>
              <a:buAutoNum type="arabicPeriod"/>
            </a:pPr>
            <a:r>
              <a:rPr i="1" lang="en-US" sz="2400"/>
              <a:t>What other important factors exacerbate the increasing risks of wildfires?</a:t>
            </a:r>
            <a:r>
              <a:rPr lang="en-US" sz="2400"/>
              <a:t> </a:t>
            </a:r>
            <a:endParaRPr/>
          </a:p>
          <a:p>
            <a:pPr indent="-457200" lvl="0" marL="457200" rtl="0" algn="l">
              <a:lnSpc>
                <a:spcPct val="100000"/>
              </a:lnSpc>
              <a:spcBef>
                <a:spcPts val="0"/>
              </a:spcBef>
              <a:spcAft>
                <a:spcPts val="0"/>
              </a:spcAft>
              <a:buClr>
                <a:schemeClr val="dk1"/>
              </a:buClr>
              <a:buSzPts val="2400"/>
              <a:buAutoNum type="arabicPeriod"/>
            </a:pPr>
            <a:r>
              <a:rPr i="1" lang="en-US" sz="2400"/>
              <a:t>Between 2000 and 2020, how much has the annual number of acres burned in wildfires increased?</a:t>
            </a:r>
            <a:r>
              <a:rPr lang="en-US" sz="2400"/>
              <a:t>  </a:t>
            </a:r>
            <a:endParaRPr/>
          </a:p>
          <a:p>
            <a:pPr indent="-457200" lvl="0" marL="457200" rtl="0" algn="l">
              <a:lnSpc>
                <a:spcPct val="100000"/>
              </a:lnSpc>
              <a:spcBef>
                <a:spcPts val="0"/>
              </a:spcBef>
              <a:spcAft>
                <a:spcPts val="0"/>
              </a:spcAft>
              <a:buClr>
                <a:schemeClr val="dk1"/>
              </a:buClr>
              <a:buSzPts val="2400"/>
              <a:buAutoNum type="arabicPeriod"/>
            </a:pPr>
            <a:r>
              <a:rPr i="1" lang="en-US" sz="2400"/>
              <a:t>About what percent of catastrophic losses are uninsured?</a:t>
            </a:r>
            <a:r>
              <a:rPr lang="en-US" sz="2400"/>
              <a:t> </a:t>
            </a:r>
            <a:endParaRPr/>
          </a:p>
          <a:p>
            <a:pPr indent="0" lvl="0" marL="0" rtl="0" algn="l">
              <a:lnSpc>
                <a:spcPct val="100000"/>
              </a:lnSpc>
              <a:spcBef>
                <a:spcPts val="600"/>
              </a:spcBef>
              <a:spcAft>
                <a:spcPts val="0"/>
              </a:spcAft>
              <a:buClr>
                <a:schemeClr val="dk1"/>
              </a:buClr>
              <a:buSzPts val="2400"/>
              <a:buNone/>
            </a:pPr>
            <a:r>
              <a:t/>
            </a:r>
            <a:endParaRPr i="1" sz="2400"/>
          </a:p>
        </p:txBody>
      </p:sp>
      <p:sp>
        <p:nvSpPr>
          <p:cNvPr id="408" name="Google Shape;40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4"/>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415" name="Google Shape;415;p44"/>
          <p:cNvSpPr txBox="1"/>
          <p:nvPr>
            <p:ph idx="1" type="body"/>
          </p:nvPr>
        </p:nvSpPr>
        <p:spPr>
          <a:xfrm>
            <a:off x="808638" y="2044337"/>
            <a:ext cx="10143668" cy="3435531"/>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000"/>
              <a:buNone/>
            </a:pPr>
            <a:r>
              <a:t/>
            </a:r>
            <a:endParaRPr i="1" sz="2000">
              <a:latin typeface="Calibri"/>
              <a:ea typeface="Calibri"/>
              <a:cs typeface="Calibri"/>
              <a:sym typeface="Calibri"/>
            </a:endParaRPr>
          </a:p>
          <a:p>
            <a:pPr indent="-171450" lvl="0" marL="171450" rtl="0" algn="l">
              <a:lnSpc>
                <a:spcPct val="100000"/>
              </a:lnSpc>
              <a:spcBef>
                <a:spcPts val="600"/>
              </a:spcBef>
              <a:spcAft>
                <a:spcPts val="0"/>
              </a:spcAft>
              <a:buClr>
                <a:schemeClr val="dk1"/>
              </a:buClr>
              <a:buSzPts val="2000"/>
              <a:buNone/>
            </a:pPr>
            <a:r>
              <a:rPr lang="en-US" sz="2000" u="sng">
                <a:solidFill>
                  <a:schemeClr val="hlink"/>
                </a:solidFill>
                <a:latin typeface="Calibri"/>
                <a:ea typeface="Calibri"/>
                <a:cs typeface="Calibri"/>
                <a:sym typeface="Calibri"/>
                <a:hlinkClick r:id="rId3"/>
              </a:rPr>
              <a:t>Parametric Insurance for Wildfires </a:t>
            </a:r>
            <a:r>
              <a:rPr i="1" lang="en-US" sz="2000" u="sng">
                <a:solidFill>
                  <a:schemeClr val="hlink"/>
                </a:solidFill>
                <a:latin typeface="Calibri"/>
                <a:ea typeface="Calibri"/>
                <a:cs typeface="Calibri"/>
                <a:sym typeface="Calibri"/>
                <a:hlinkClick r:id="rId4"/>
              </a:rPr>
              <a:t>(continued)</a:t>
            </a:r>
            <a:endParaRPr sz="2000">
              <a:latin typeface="Calibri"/>
              <a:ea typeface="Calibri"/>
              <a:cs typeface="Calibri"/>
              <a:sym typeface="Calibri"/>
            </a:endParaRPr>
          </a:p>
          <a:p>
            <a:pPr indent="-171450" lvl="0" marL="171450" rtl="0" algn="l">
              <a:lnSpc>
                <a:spcPct val="100000"/>
              </a:lnSpc>
              <a:spcBef>
                <a:spcPts val="600"/>
              </a:spcBef>
              <a:spcAft>
                <a:spcPts val="0"/>
              </a:spcAft>
              <a:buClr>
                <a:schemeClr val="dk1"/>
              </a:buClr>
              <a:buSzPts val="2000"/>
              <a:buNone/>
            </a:pPr>
            <a:r>
              <a:rPr lang="en-US" sz="2000">
                <a:latin typeface="Calibri"/>
                <a:ea typeface="Calibri"/>
                <a:cs typeface="Calibri"/>
                <a:sym typeface="Calibri"/>
              </a:rPr>
              <a:t>Click link above, read the document, then answer the following questions: </a:t>
            </a:r>
            <a:endParaRPr/>
          </a:p>
          <a:p>
            <a:pPr indent="-457200" lvl="1" marL="457200" rtl="0" algn="l">
              <a:lnSpc>
                <a:spcPct val="100000"/>
              </a:lnSpc>
              <a:spcBef>
                <a:spcPts val="600"/>
              </a:spcBef>
              <a:spcAft>
                <a:spcPts val="0"/>
              </a:spcAft>
              <a:buClr>
                <a:schemeClr val="dk1"/>
              </a:buClr>
              <a:buSzPts val="2000"/>
              <a:buAutoNum type="arabicPeriod" startAt="5"/>
            </a:pPr>
            <a:r>
              <a:rPr i="1" lang="en-US" sz="2000"/>
              <a:t>Why does wildfire lend itself well to parametric treatment?</a:t>
            </a:r>
            <a:r>
              <a:rPr lang="en-US" sz="2000"/>
              <a:t> </a:t>
            </a:r>
            <a:endParaRPr/>
          </a:p>
          <a:p>
            <a:pPr indent="-457200" lvl="1" marL="457200" rtl="0" algn="l">
              <a:lnSpc>
                <a:spcPct val="100000"/>
              </a:lnSpc>
              <a:spcBef>
                <a:spcPts val="1200"/>
              </a:spcBef>
              <a:spcAft>
                <a:spcPts val="0"/>
              </a:spcAft>
              <a:buClr>
                <a:schemeClr val="dk1"/>
              </a:buClr>
              <a:buSzPts val="2000"/>
              <a:buAutoNum type="arabicPeriod" startAt="5"/>
            </a:pPr>
            <a:r>
              <a:rPr i="1" lang="en-US" sz="2000"/>
              <a:t>Why have remote sensing approaches to provide information for parametric treatment advanced significantly over the last decades?</a:t>
            </a:r>
            <a:r>
              <a:rPr lang="en-US" sz="2000"/>
              <a:t>  </a:t>
            </a:r>
            <a:endParaRPr/>
          </a:p>
          <a:p>
            <a:pPr indent="-457200" lvl="1" marL="457200" rtl="0" algn="l">
              <a:lnSpc>
                <a:spcPct val="100000"/>
              </a:lnSpc>
              <a:spcBef>
                <a:spcPts val="1200"/>
              </a:spcBef>
              <a:spcAft>
                <a:spcPts val="0"/>
              </a:spcAft>
              <a:buClr>
                <a:schemeClr val="dk1"/>
              </a:buClr>
              <a:buSzPts val="2000"/>
              <a:buAutoNum type="arabicPeriod" startAt="5"/>
            </a:pPr>
            <a:r>
              <a:rPr i="1" lang="en-US" sz="2000"/>
              <a:t>For wildfires, direct damages are often less concerning than what?</a:t>
            </a:r>
            <a:r>
              <a:rPr lang="en-US" sz="2000"/>
              <a:t> </a:t>
            </a:r>
            <a:endParaRPr/>
          </a:p>
          <a:p>
            <a:pPr indent="-457200" lvl="1" marL="457200" rtl="0" algn="l">
              <a:lnSpc>
                <a:spcPct val="100000"/>
              </a:lnSpc>
              <a:spcBef>
                <a:spcPts val="1200"/>
              </a:spcBef>
              <a:spcAft>
                <a:spcPts val="0"/>
              </a:spcAft>
              <a:buClr>
                <a:schemeClr val="dk1"/>
              </a:buClr>
              <a:buSzPts val="2000"/>
              <a:buAutoNum type="arabicPeriod" startAt="5"/>
            </a:pPr>
            <a:r>
              <a:rPr i="1" lang="en-US" sz="2000"/>
              <a:t>Compared to classical models, what do new models account for and what does this allow for? </a:t>
            </a:r>
            <a:endParaRPr sz="2000"/>
          </a:p>
          <a:p>
            <a:pPr indent="-330200" lvl="0" marL="457200" rtl="0" algn="l">
              <a:lnSpc>
                <a:spcPct val="100000"/>
              </a:lnSpc>
              <a:spcBef>
                <a:spcPts val="600"/>
              </a:spcBef>
              <a:spcAft>
                <a:spcPts val="0"/>
              </a:spcAft>
              <a:buClr>
                <a:schemeClr val="dk1"/>
              </a:buClr>
              <a:buSzPts val="2000"/>
              <a:buNone/>
            </a:pPr>
            <a:r>
              <a:t/>
            </a:r>
            <a:endParaRPr sz="2000"/>
          </a:p>
          <a:p>
            <a:pPr indent="-457200" lvl="1" marL="457200" rtl="0" algn="l">
              <a:lnSpc>
                <a:spcPct val="100000"/>
              </a:lnSpc>
              <a:spcBef>
                <a:spcPts val="600"/>
              </a:spcBef>
              <a:spcAft>
                <a:spcPts val="0"/>
              </a:spcAft>
              <a:buClr>
                <a:schemeClr val="dk1"/>
              </a:buClr>
              <a:buSzPts val="2000"/>
              <a:buNone/>
            </a:pPr>
            <a:r>
              <a:t/>
            </a:r>
            <a:endParaRPr i="1" sz="2000"/>
          </a:p>
          <a:p>
            <a:pPr indent="0" lvl="0" marL="0" rtl="0" algn="l">
              <a:lnSpc>
                <a:spcPct val="100000"/>
              </a:lnSpc>
              <a:spcBef>
                <a:spcPts val="600"/>
              </a:spcBef>
              <a:spcAft>
                <a:spcPts val="0"/>
              </a:spcAft>
              <a:buClr>
                <a:schemeClr val="dk1"/>
              </a:buClr>
              <a:buSzPts val="2000"/>
              <a:buNone/>
            </a:pPr>
            <a:r>
              <a:t/>
            </a:r>
            <a:endParaRPr i="1" sz="2000"/>
          </a:p>
        </p:txBody>
      </p:sp>
      <p:sp>
        <p:nvSpPr>
          <p:cNvPr id="416" name="Google Shape;41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5"/>
          <p:cNvSpPr txBox="1"/>
          <p:nvPr>
            <p:ph type="title"/>
          </p:nvPr>
        </p:nvSpPr>
        <p:spPr>
          <a:xfrm>
            <a:off x="572493" y="238539"/>
            <a:ext cx="11018520" cy="14344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4600"/>
              <a:t> Specific Applications of Parametric Insurance </a:t>
            </a:r>
            <a:r>
              <a:rPr i="1" lang="en-US" sz="4600"/>
              <a:t>(continued)</a:t>
            </a:r>
            <a:endParaRPr/>
          </a:p>
        </p:txBody>
      </p:sp>
      <p:sp>
        <p:nvSpPr>
          <p:cNvPr id="423" name="Google Shape;423;p45"/>
          <p:cNvSpPr txBox="1"/>
          <p:nvPr>
            <p:ph idx="1" type="body"/>
          </p:nvPr>
        </p:nvSpPr>
        <p:spPr>
          <a:xfrm>
            <a:off x="572493" y="1853601"/>
            <a:ext cx="6713552" cy="371444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100000"/>
              </a:lnSpc>
              <a:spcBef>
                <a:spcPts val="600"/>
              </a:spcBef>
              <a:spcAft>
                <a:spcPts val="0"/>
              </a:spcAft>
              <a:buClr>
                <a:schemeClr val="dk1"/>
              </a:buClr>
              <a:buSzPts val="2000"/>
              <a:buNone/>
            </a:pPr>
            <a:r>
              <a:rPr lang="en-US" sz="2000">
                <a:latin typeface="Calibri"/>
                <a:ea typeface="Calibri"/>
                <a:cs typeface="Calibri"/>
                <a:sym typeface="Calibri"/>
              </a:rPr>
              <a:t>GC </a:t>
            </a:r>
            <a:r>
              <a:rPr lang="en-US" sz="2000" u="sng">
                <a:solidFill>
                  <a:schemeClr val="hlink"/>
                </a:solidFill>
                <a:latin typeface="Calibri"/>
                <a:ea typeface="Calibri"/>
                <a:cs typeface="Calibri"/>
                <a:sym typeface="Calibri"/>
                <a:hlinkClick r:id="rId3"/>
              </a:rPr>
              <a:t>FireCell: Parametric Wildfire Coverage</a:t>
            </a:r>
            <a:endParaRPr sz="2000">
              <a:latin typeface="Calibri"/>
              <a:ea typeface="Calibri"/>
              <a:cs typeface="Calibri"/>
              <a:sym typeface="Calibri"/>
            </a:endParaRPr>
          </a:p>
          <a:p>
            <a:pPr indent="0" lvl="0" marL="0" rtl="0" algn="l">
              <a:lnSpc>
                <a:spcPct val="100000"/>
              </a:lnSpc>
              <a:spcBef>
                <a:spcPts val="600"/>
              </a:spcBef>
              <a:spcAft>
                <a:spcPts val="0"/>
              </a:spcAft>
              <a:buClr>
                <a:schemeClr val="dk1"/>
              </a:buClr>
              <a:buSzPts val="2000"/>
              <a:buNone/>
            </a:pPr>
            <a:r>
              <a:rPr lang="en-US" sz="2000">
                <a:latin typeface="Calibri"/>
                <a:ea typeface="Calibri"/>
                <a:cs typeface="Calibri"/>
                <a:sym typeface="Calibri"/>
              </a:rPr>
              <a:t>Click link above, read the document, then answer the following questions: </a:t>
            </a:r>
            <a:endParaRPr/>
          </a:p>
          <a:p>
            <a:pPr indent="-342900" lvl="0" marL="342900" rtl="0" algn="l">
              <a:lnSpc>
                <a:spcPct val="100000"/>
              </a:lnSpc>
              <a:spcBef>
                <a:spcPts val="0"/>
              </a:spcBef>
              <a:spcAft>
                <a:spcPts val="0"/>
              </a:spcAft>
              <a:buClr>
                <a:schemeClr val="dk1"/>
              </a:buClr>
              <a:buSzPts val="2000"/>
              <a:buAutoNum type="arabicPeriod"/>
            </a:pPr>
            <a:r>
              <a:rPr i="1" lang="en-US" sz="2000">
                <a:latin typeface="Calibri"/>
                <a:ea typeface="Calibri"/>
                <a:cs typeface="Calibri"/>
                <a:sym typeface="Calibri"/>
              </a:rPr>
              <a:t>What does Guy Carpenter (GC) FireCell provide, what is it based on, and what kind of model does it provide?</a:t>
            </a:r>
            <a:r>
              <a:rPr lang="en-US" sz="2000">
                <a:latin typeface="Calibri"/>
                <a:ea typeface="Calibri"/>
                <a:cs typeface="Calibri"/>
                <a:sym typeface="Calibri"/>
              </a:rPr>
              <a:t> G</a:t>
            </a:r>
            <a:endParaRPr/>
          </a:p>
          <a:p>
            <a:pPr indent="-342900" lvl="0" marL="342900" rtl="0" algn="l">
              <a:lnSpc>
                <a:spcPct val="100000"/>
              </a:lnSpc>
              <a:spcBef>
                <a:spcPts val="0"/>
              </a:spcBef>
              <a:spcAft>
                <a:spcPts val="0"/>
              </a:spcAft>
              <a:buClr>
                <a:schemeClr val="dk1"/>
              </a:buClr>
              <a:buSzPts val="2000"/>
              <a:buAutoNum type="arabicPeriod"/>
            </a:pPr>
            <a:r>
              <a:rPr i="1" lang="en-US" sz="2000">
                <a:latin typeface="Calibri"/>
                <a:ea typeface="Calibri"/>
                <a:cs typeface="Calibri"/>
                <a:sym typeface="Calibri"/>
              </a:rPr>
              <a:t>What are the two steps that GC FireCell uses to determine payout related to wildfires? </a:t>
            </a:r>
            <a:endParaRPr sz="2000">
              <a:latin typeface="Calibri"/>
              <a:ea typeface="Calibri"/>
              <a:cs typeface="Calibri"/>
              <a:sym typeface="Calibri"/>
            </a:endParaRPr>
          </a:p>
          <a:p>
            <a:pPr indent="-342900" lvl="0" marL="342900" rtl="0" algn="l">
              <a:lnSpc>
                <a:spcPct val="100000"/>
              </a:lnSpc>
              <a:spcBef>
                <a:spcPts val="0"/>
              </a:spcBef>
              <a:spcAft>
                <a:spcPts val="0"/>
              </a:spcAft>
              <a:buClr>
                <a:schemeClr val="dk1"/>
              </a:buClr>
              <a:buSzPts val="2000"/>
              <a:buFont typeface="Arial"/>
              <a:buAutoNum type="arabicPeriod"/>
            </a:pPr>
            <a:r>
              <a:rPr i="1" lang="en-US" sz="2000">
                <a:latin typeface="Calibri"/>
                <a:ea typeface="Calibri"/>
                <a:cs typeface="Calibri"/>
                <a:sym typeface="Calibri"/>
              </a:rPr>
              <a:t>GC Firecell uses a grid with a resolution of about how many meters to represent exposures with a set of what?</a:t>
            </a:r>
            <a:r>
              <a:rPr lang="en-US" sz="2000">
                <a:latin typeface="Calibri"/>
                <a:ea typeface="Calibri"/>
                <a:cs typeface="Calibri"/>
                <a:sym typeface="Calibri"/>
              </a:rPr>
              <a:t> </a:t>
            </a:r>
            <a:endParaRPr/>
          </a:p>
          <a:p>
            <a:pPr indent="-342900" lvl="0" marL="342900" rtl="0" algn="l">
              <a:lnSpc>
                <a:spcPct val="100000"/>
              </a:lnSpc>
              <a:spcBef>
                <a:spcPts val="0"/>
              </a:spcBef>
              <a:spcAft>
                <a:spcPts val="0"/>
              </a:spcAft>
              <a:buClr>
                <a:schemeClr val="dk1"/>
              </a:buClr>
              <a:buSzPts val="2000"/>
              <a:buAutoNum type="arabicPeriod"/>
            </a:pPr>
            <a:r>
              <a:rPr i="1" lang="en-US" sz="2000">
                <a:latin typeface="Calibri"/>
                <a:ea typeface="Calibri"/>
                <a:cs typeface="Calibri"/>
                <a:sym typeface="Calibri"/>
              </a:rPr>
              <a:t>When are FIRMS satellite wildfire observations</a:t>
            </a:r>
            <a:endParaRPr sz="2000">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None/>
            </a:pPr>
            <a:r>
              <a:rPr i="1" lang="en-US" sz="2000">
                <a:latin typeface="Calibri"/>
                <a:ea typeface="Calibri"/>
                <a:cs typeface="Calibri"/>
                <a:sym typeface="Calibri"/>
              </a:rPr>
              <a:t>   approximately available? </a:t>
            </a:r>
            <a:endParaRPr sz="2000">
              <a:latin typeface="Calibri"/>
              <a:ea typeface="Calibri"/>
              <a:cs typeface="Calibri"/>
              <a:sym typeface="Calibri"/>
            </a:endParaRPr>
          </a:p>
          <a:p>
            <a:pPr indent="-274320" lvl="0" marL="274320" rtl="0" algn="l">
              <a:lnSpc>
                <a:spcPct val="100000"/>
              </a:lnSpc>
              <a:spcBef>
                <a:spcPts val="0"/>
              </a:spcBef>
              <a:spcAft>
                <a:spcPts val="0"/>
              </a:spcAft>
              <a:buClr>
                <a:schemeClr val="dk1"/>
              </a:buClr>
              <a:buSzPts val="2000"/>
              <a:buNone/>
            </a:pPr>
            <a:r>
              <a:t/>
            </a:r>
            <a:endParaRPr sz="2000">
              <a:latin typeface="Calibri"/>
              <a:ea typeface="Calibri"/>
              <a:cs typeface="Calibri"/>
              <a:sym typeface="Calibri"/>
            </a:endParaRPr>
          </a:p>
          <a:p>
            <a:pPr indent="-147320" lvl="0" marL="274320" rtl="0" algn="l">
              <a:lnSpc>
                <a:spcPct val="100000"/>
              </a:lnSpc>
              <a:spcBef>
                <a:spcPts val="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100000"/>
              </a:lnSpc>
              <a:spcBef>
                <a:spcPts val="600"/>
              </a:spcBef>
              <a:spcAft>
                <a:spcPts val="0"/>
              </a:spcAft>
              <a:buClr>
                <a:schemeClr val="dk1"/>
              </a:buClr>
              <a:buSzPts val="2000"/>
              <a:buNone/>
            </a:pPr>
            <a:r>
              <a:t/>
            </a:r>
            <a:endParaRPr sz="2000">
              <a:latin typeface="Calibri"/>
              <a:ea typeface="Calibri"/>
              <a:cs typeface="Calibri"/>
              <a:sym typeface="Calibri"/>
            </a:endParaRPr>
          </a:p>
          <a:p>
            <a:pPr indent="0" lvl="0" marL="0" rtl="0" algn="l">
              <a:lnSpc>
                <a:spcPct val="100000"/>
              </a:lnSpc>
              <a:spcBef>
                <a:spcPts val="600"/>
              </a:spcBef>
              <a:spcAft>
                <a:spcPts val="0"/>
              </a:spcAft>
              <a:buClr>
                <a:schemeClr val="dk1"/>
              </a:buClr>
              <a:buSzPts val="2000"/>
              <a:buNone/>
            </a:pPr>
            <a:r>
              <a:t/>
            </a:r>
            <a:endParaRPr i="1" sz="2000"/>
          </a:p>
        </p:txBody>
      </p:sp>
      <p:pic>
        <p:nvPicPr>
          <p:cNvPr id="424" name="Google Shape;424;p45"/>
          <p:cNvPicPr preferRelativeResize="0"/>
          <p:nvPr/>
        </p:nvPicPr>
        <p:blipFill rotWithShape="1">
          <a:blip r:embed="rId4">
            <a:alphaModFix/>
          </a:blip>
          <a:srcRect b="0" l="14218" r="24211" t="0"/>
          <a:stretch/>
        </p:blipFill>
        <p:spPr>
          <a:xfrm>
            <a:off x="7675658" y="2093976"/>
            <a:ext cx="3941064" cy="4096512"/>
          </a:xfrm>
          <a:prstGeom prst="rect">
            <a:avLst/>
          </a:prstGeom>
          <a:noFill/>
          <a:ln>
            <a:noFill/>
          </a:ln>
        </p:spPr>
      </p:pic>
      <p:sp>
        <p:nvSpPr>
          <p:cNvPr id="425" name="Google Shape;425;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6"/>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433" name="Google Shape;433;p46"/>
          <p:cNvSpPr txBox="1"/>
          <p:nvPr>
            <p:ph idx="1" type="body"/>
          </p:nvPr>
        </p:nvSpPr>
        <p:spPr>
          <a:xfrm>
            <a:off x="808638" y="1575880"/>
            <a:ext cx="10143668" cy="343553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latin typeface="Calibri"/>
                <a:ea typeface="Calibri"/>
                <a:cs typeface="Calibri"/>
                <a:sym typeface="Calibri"/>
              </a:rPr>
              <a:t>Click this link “</a:t>
            </a:r>
            <a:r>
              <a:rPr b="1" lang="en-US" sz="2400" u="sng">
                <a:solidFill>
                  <a:schemeClr val="hlink"/>
                </a:solidFill>
                <a:latin typeface="Calibri"/>
                <a:ea typeface="Calibri"/>
                <a:cs typeface="Calibri"/>
                <a:sym typeface="Calibri"/>
                <a:hlinkClick r:id="rId3"/>
              </a:rPr>
              <a:t>Parametric Flood Insurance in Columbia</a:t>
            </a:r>
            <a:r>
              <a:rPr lang="en-US" sz="2400">
                <a:latin typeface="Calibri"/>
                <a:ea typeface="Calibri"/>
                <a:cs typeface="Calibri"/>
                <a:sym typeface="Calibri"/>
              </a:rPr>
              <a:t>”, then read the document to answer questions on the following slides.</a:t>
            </a:r>
            <a:endParaRPr/>
          </a:p>
        </p:txBody>
      </p:sp>
      <p:sp>
        <p:nvSpPr>
          <p:cNvPr id="434" name="Google Shape;43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7"/>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441" name="Google Shape;441;p47"/>
          <p:cNvSpPr txBox="1"/>
          <p:nvPr>
            <p:ph idx="1" type="body"/>
          </p:nvPr>
        </p:nvSpPr>
        <p:spPr>
          <a:xfrm>
            <a:off x="808638" y="1804852"/>
            <a:ext cx="10143668" cy="343553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latin typeface="Calibri"/>
                <a:ea typeface="Calibri"/>
                <a:cs typeface="Calibri"/>
                <a:sym typeface="Calibri"/>
              </a:rPr>
              <a:t>Questions: </a:t>
            </a:r>
            <a:r>
              <a:rPr b="1" lang="en-US" sz="2400">
                <a:latin typeface="Calibri"/>
                <a:ea typeface="Calibri"/>
                <a:cs typeface="Calibri"/>
                <a:sym typeface="Calibri"/>
              </a:rPr>
              <a:t>Parametric Flood Insurance in Columbia</a:t>
            </a:r>
            <a:endParaRPr/>
          </a:p>
          <a:p>
            <a:pPr indent="-342900" lvl="0" marL="342900" marR="0" rtl="0" algn="l">
              <a:lnSpc>
                <a:spcPct val="100000"/>
              </a:lnSpc>
              <a:spcBef>
                <a:spcPts val="0"/>
              </a:spcBef>
              <a:spcAft>
                <a:spcPts val="0"/>
              </a:spcAft>
              <a:buClr>
                <a:schemeClr val="dk1"/>
              </a:buClr>
              <a:buSzPts val="2400"/>
              <a:buFont typeface="Calibri"/>
              <a:buAutoNum type="arabicPeriod"/>
            </a:pPr>
            <a:r>
              <a:rPr i="1" lang="en-US" sz="2400"/>
              <a:t>What enabled the world’s first at-scale parametric flood insurance product?</a:t>
            </a:r>
            <a:r>
              <a:rPr lang="en-US" sz="2400"/>
              <a:t> </a:t>
            </a:r>
            <a:endParaRPr/>
          </a:p>
          <a:p>
            <a:pPr indent="-342900" lvl="0" marL="342900" marR="0" rtl="0" algn="l">
              <a:lnSpc>
                <a:spcPct val="100000"/>
              </a:lnSpc>
              <a:spcBef>
                <a:spcPts val="0"/>
              </a:spcBef>
              <a:spcAft>
                <a:spcPts val="0"/>
              </a:spcAft>
              <a:buClr>
                <a:schemeClr val="dk1"/>
              </a:buClr>
              <a:buSzPts val="2400"/>
              <a:buFont typeface="Calibri"/>
              <a:buAutoNum type="arabicPeriod"/>
            </a:pPr>
            <a:r>
              <a:rPr i="1" lang="en-US" sz="2400"/>
              <a:t>What is Cloud to Street (C2S) and what does it provide?</a:t>
            </a:r>
            <a:r>
              <a:rPr lang="en-US" sz="2400"/>
              <a:t> </a:t>
            </a:r>
            <a:endParaRPr/>
          </a:p>
          <a:p>
            <a:pPr indent="-342900" lvl="0" marL="342900" marR="0" rtl="0" algn="l">
              <a:lnSpc>
                <a:spcPct val="100000"/>
              </a:lnSpc>
              <a:spcBef>
                <a:spcPts val="0"/>
              </a:spcBef>
              <a:spcAft>
                <a:spcPts val="0"/>
              </a:spcAft>
              <a:buClr>
                <a:schemeClr val="dk1"/>
              </a:buClr>
              <a:buSzPts val="2400"/>
              <a:buFont typeface="Calibri"/>
              <a:buAutoNum type="arabicPeriod"/>
            </a:pPr>
            <a:r>
              <a:rPr i="1" lang="en-US" sz="2400"/>
              <a:t>What is C2S powered by, who does its technology provide better data to, and what does that inform better decisions for? </a:t>
            </a:r>
            <a:endParaRPr/>
          </a:p>
          <a:p>
            <a:pPr indent="-342900" lvl="0" marL="342900" marR="0" rtl="0" algn="l">
              <a:lnSpc>
                <a:spcPct val="100000"/>
              </a:lnSpc>
              <a:spcBef>
                <a:spcPts val="0"/>
              </a:spcBef>
              <a:spcAft>
                <a:spcPts val="0"/>
              </a:spcAft>
              <a:buClr>
                <a:schemeClr val="dk1"/>
              </a:buClr>
              <a:buSzPts val="2400"/>
              <a:buFont typeface="Calibri"/>
              <a:buAutoNum type="arabicPeriod"/>
            </a:pPr>
            <a:r>
              <a:rPr i="1" lang="en-US" sz="2400"/>
              <a:t>What does C2S have a unique combination of and what can this produce and provide?</a:t>
            </a:r>
            <a:r>
              <a:rPr lang="en-US" sz="2400"/>
              <a:t> </a:t>
            </a:r>
            <a:endParaRPr i="1" sz="2400">
              <a:latin typeface="Calibri"/>
              <a:ea typeface="Calibri"/>
              <a:cs typeface="Calibri"/>
              <a:sym typeface="Calibri"/>
            </a:endParaRPr>
          </a:p>
        </p:txBody>
      </p:sp>
      <p:sp>
        <p:nvSpPr>
          <p:cNvPr id="442" name="Google Shape;44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8"/>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450" name="Google Shape;450;p48"/>
          <p:cNvSpPr txBox="1"/>
          <p:nvPr>
            <p:ph idx="1" type="body"/>
          </p:nvPr>
        </p:nvSpPr>
        <p:spPr>
          <a:xfrm>
            <a:off x="808638" y="1870166"/>
            <a:ext cx="10143668" cy="343553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latin typeface="Calibri"/>
                <a:ea typeface="Calibri"/>
                <a:cs typeface="Calibri"/>
                <a:sym typeface="Calibri"/>
              </a:rPr>
              <a:t>Questions: </a:t>
            </a:r>
            <a:r>
              <a:rPr b="1" lang="en-US" sz="2400">
                <a:latin typeface="Calibri"/>
                <a:ea typeface="Calibri"/>
                <a:cs typeface="Calibri"/>
                <a:sym typeface="Calibri"/>
              </a:rPr>
              <a:t>Parametric Flood Insurance in Columbia </a:t>
            </a:r>
            <a:r>
              <a:rPr i="1" lang="en-US" sz="2400">
                <a:latin typeface="Calibri"/>
                <a:ea typeface="Calibri"/>
                <a:cs typeface="Calibri"/>
                <a:sym typeface="Calibri"/>
              </a:rPr>
              <a:t>(continued)</a:t>
            </a:r>
            <a:endParaRPr/>
          </a:p>
          <a:p>
            <a:pPr indent="-742950" lvl="0" marL="742950" marR="0" rtl="0" algn="l">
              <a:lnSpc>
                <a:spcPct val="100000"/>
              </a:lnSpc>
              <a:spcBef>
                <a:spcPts val="0"/>
              </a:spcBef>
              <a:spcAft>
                <a:spcPts val="0"/>
              </a:spcAft>
              <a:buClr>
                <a:schemeClr val="dk1"/>
              </a:buClr>
              <a:buSzPts val="2400"/>
              <a:buFont typeface="Calibri"/>
              <a:buAutoNum type="arabicPeriod" startAt="5"/>
            </a:pPr>
            <a:r>
              <a:rPr i="1" lang="en-US" sz="2400"/>
              <a:t>What does Raincoat develop, in collaboration with who, and what is Raincoat’s aim?</a:t>
            </a:r>
            <a:r>
              <a:rPr lang="en-US" sz="2400"/>
              <a:t> </a:t>
            </a:r>
            <a:endParaRPr/>
          </a:p>
          <a:p>
            <a:pPr indent="-342900" lvl="0" marL="342900" marR="0" rtl="0" algn="l">
              <a:lnSpc>
                <a:spcPct val="100000"/>
              </a:lnSpc>
              <a:spcBef>
                <a:spcPts val="0"/>
              </a:spcBef>
              <a:spcAft>
                <a:spcPts val="0"/>
              </a:spcAft>
              <a:buClr>
                <a:schemeClr val="dk1"/>
              </a:buClr>
              <a:buSzPts val="2400"/>
              <a:buFont typeface="Calibri"/>
              <a:buAutoNum type="arabicPeriod" startAt="5"/>
            </a:pPr>
            <a:r>
              <a:rPr i="1" lang="en-US" sz="2400"/>
              <a:t>What do parametric insurance policies insure a policyholder against, by paying what, instead of what?</a:t>
            </a:r>
            <a:endParaRPr sz="2400"/>
          </a:p>
          <a:p>
            <a:pPr indent="-342900" lvl="0" marL="342900" marR="0" rtl="0" algn="l">
              <a:lnSpc>
                <a:spcPct val="100000"/>
              </a:lnSpc>
              <a:spcBef>
                <a:spcPts val="0"/>
              </a:spcBef>
              <a:spcAft>
                <a:spcPts val="0"/>
              </a:spcAft>
              <a:buClr>
                <a:schemeClr val="dk1"/>
              </a:buClr>
              <a:buSzPts val="2400"/>
              <a:buFont typeface="Calibri"/>
              <a:buAutoNum type="arabicPeriod" startAt="5"/>
            </a:pPr>
            <a:r>
              <a:rPr i="1" lang="en-US" sz="2400"/>
              <a:t>Under the program in Colombia, what will insured farmers receive and what is it based on?</a:t>
            </a:r>
            <a:r>
              <a:rPr lang="en-US" sz="2400"/>
              <a:t> </a:t>
            </a:r>
            <a:endParaRPr/>
          </a:p>
          <a:p>
            <a:pPr indent="-342900" lvl="0" marL="342900" marR="0" rtl="0" algn="l">
              <a:lnSpc>
                <a:spcPct val="100000"/>
              </a:lnSpc>
              <a:spcBef>
                <a:spcPts val="0"/>
              </a:spcBef>
              <a:spcAft>
                <a:spcPts val="0"/>
              </a:spcAft>
              <a:buClr>
                <a:schemeClr val="dk1"/>
              </a:buClr>
              <a:buSzPts val="2400"/>
              <a:buFont typeface="Calibri"/>
              <a:buAutoNum type="arabicPeriod" startAt="5"/>
            </a:pPr>
            <a:r>
              <a:rPr i="1" lang="en-US" sz="2400"/>
              <a:t>What does this parametric insurance allow to be covered and what is this largely due to?</a:t>
            </a:r>
            <a:r>
              <a:rPr lang="en-US" sz="2400"/>
              <a:t> </a:t>
            </a:r>
            <a:endParaRPr sz="2400">
              <a:latin typeface="Calibri"/>
              <a:ea typeface="Calibri"/>
              <a:cs typeface="Calibri"/>
              <a:sym typeface="Calibri"/>
            </a:endParaRPr>
          </a:p>
        </p:txBody>
      </p:sp>
      <p:sp>
        <p:nvSpPr>
          <p:cNvPr id="451" name="Google Shape;45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9"/>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458" name="Google Shape;458;p49"/>
          <p:cNvSpPr txBox="1"/>
          <p:nvPr>
            <p:ph idx="1" type="body"/>
          </p:nvPr>
        </p:nvSpPr>
        <p:spPr>
          <a:xfrm>
            <a:off x="744674" y="1989909"/>
            <a:ext cx="10143668" cy="3435531"/>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200"/>
              <a:buNone/>
            </a:pPr>
            <a:r>
              <a:rPr lang="en-US" sz="2200">
                <a:latin typeface="Calibri"/>
                <a:ea typeface="Calibri"/>
                <a:cs typeface="Calibri"/>
                <a:sym typeface="Calibri"/>
              </a:rPr>
              <a:t>Questions: </a:t>
            </a:r>
            <a:r>
              <a:rPr b="1" lang="en-US" sz="2200">
                <a:latin typeface="Calibri"/>
                <a:ea typeface="Calibri"/>
                <a:cs typeface="Calibri"/>
                <a:sym typeface="Calibri"/>
              </a:rPr>
              <a:t>Parametric Flood Insurance in Columbia </a:t>
            </a:r>
            <a:r>
              <a:rPr i="1" lang="en-US" sz="2200">
                <a:latin typeface="Calibri"/>
                <a:ea typeface="Calibri"/>
                <a:cs typeface="Calibri"/>
                <a:sym typeface="Calibri"/>
              </a:rPr>
              <a:t>(continued)</a:t>
            </a:r>
            <a:endParaRPr/>
          </a:p>
          <a:p>
            <a:pPr indent="-342900" lvl="0" marL="342900" rtl="0" algn="l">
              <a:lnSpc>
                <a:spcPct val="100000"/>
              </a:lnSpc>
              <a:spcBef>
                <a:spcPts val="0"/>
              </a:spcBef>
              <a:spcAft>
                <a:spcPts val="0"/>
              </a:spcAft>
              <a:buClr>
                <a:schemeClr val="dk1"/>
              </a:buClr>
              <a:buSzPts val="2200"/>
              <a:buFont typeface="Calibri"/>
              <a:buAutoNum type="arabicPeriod" startAt="9"/>
            </a:pPr>
            <a:r>
              <a:rPr i="1" lang="en-US" sz="2200"/>
              <a:t>As a country-wide parametric flood program, what will farmers in even the most remote parts of Colombia now receive?</a:t>
            </a:r>
            <a:r>
              <a:rPr lang="en-US" sz="2200"/>
              <a:t> </a:t>
            </a:r>
            <a:endParaRPr sz="2200"/>
          </a:p>
          <a:p>
            <a:pPr indent="-342900" lvl="0" marL="342900" rtl="0" algn="l">
              <a:lnSpc>
                <a:spcPct val="100000"/>
              </a:lnSpc>
              <a:spcBef>
                <a:spcPts val="0"/>
              </a:spcBef>
              <a:spcAft>
                <a:spcPts val="0"/>
              </a:spcAft>
              <a:buClr>
                <a:schemeClr val="dk1"/>
              </a:buClr>
              <a:buSzPts val="2200"/>
              <a:buFont typeface="Calibri"/>
              <a:buAutoNum type="arabicPeriod" startAt="9"/>
            </a:pPr>
            <a:r>
              <a:rPr i="1" lang="en-US" sz="2200"/>
              <a:t>What flood data streams does C2S include, what is applied to these data streams, and what does it deliver?</a:t>
            </a:r>
            <a:r>
              <a:rPr lang="en-US" sz="2200"/>
              <a:t> </a:t>
            </a:r>
            <a:endParaRPr/>
          </a:p>
          <a:p>
            <a:pPr indent="-342900" lvl="0" marL="342900" marR="0" rtl="0" algn="l">
              <a:lnSpc>
                <a:spcPct val="100000"/>
              </a:lnSpc>
              <a:spcBef>
                <a:spcPts val="0"/>
              </a:spcBef>
              <a:spcAft>
                <a:spcPts val="0"/>
              </a:spcAft>
              <a:buClr>
                <a:schemeClr val="dk1"/>
              </a:buClr>
              <a:buSzPts val="2200"/>
              <a:buFont typeface="Calibri"/>
              <a:buAutoNum type="arabicPeriod" startAt="9"/>
            </a:pPr>
            <a:r>
              <a:rPr i="1" lang="en-US" sz="2200"/>
              <a:t>What does C2S provide insurers and disaster risk holders with and what does this allow to be done?</a:t>
            </a:r>
            <a:r>
              <a:rPr lang="en-US" sz="2200"/>
              <a:t> </a:t>
            </a:r>
            <a:endParaRPr sz="2200"/>
          </a:p>
          <a:p>
            <a:pPr indent="-342900" lvl="0" marL="342900" rtl="0" algn="l">
              <a:lnSpc>
                <a:spcPct val="100000"/>
              </a:lnSpc>
              <a:spcBef>
                <a:spcPts val="0"/>
              </a:spcBef>
              <a:spcAft>
                <a:spcPts val="0"/>
              </a:spcAft>
              <a:buClr>
                <a:schemeClr val="dk1"/>
              </a:buClr>
              <a:buSzPts val="2200"/>
              <a:buFont typeface="Calibri"/>
              <a:buAutoNum type="arabicPeriod" startAt="9"/>
            </a:pPr>
            <a:r>
              <a:rPr i="1" lang="en-US" sz="2200"/>
              <a:t>For the Colombian farmer’s program, what has CDS’s data enabled partners to do?</a:t>
            </a:r>
            <a:r>
              <a:rPr lang="en-US" sz="2200"/>
              <a:t> </a:t>
            </a:r>
            <a:endParaRPr sz="2200"/>
          </a:p>
          <a:p>
            <a:pPr indent="-342900" lvl="0" marL="342900" rtl="0" algn="l">
              <a:lnSpc>
                <a:spcPct val="100000"/>
              </a:lnSpc>
              <a:spcBef>
                <a:spcPts val="0"/>
              </a:spcBef>
              <a:spcAft>
                <a:spcPts val="0"/>
              </a:spcAft>
              <a:buClr>
                <a:schemeClr val="dk1"/>
              </a:buClr>
              <a:buSzPts val="2200"/>
              <a:buFont typeface="Calibri"/>
              <a:buAutoNum type="arabicPeriod" startAt="9"/>
            </a:pPr>
            <a:r>
              <a:rPr i="1" lang="en-US" sz="2200"/>
              <a:t>Using the data from C2S, Raincoat was able to provide a product and platform that allows what?</a:t>
            </a:r>
            <a:r>
              <a:rPr lang="en-US" sz="2200"/>
              <a:t> </a:t>
            </a:r>
            <a:endParaRPr sz="2200"/>
          </a:p>
          <a:p>
            <a:pPr indent="0" lvl="0" marL="0" rtl="0" algn="l">
              <a:lnSpc>
                <a:spcPct val="100000"/>
              </a:lnSpc>
              <a:spcBef>
                <a:spcPts val="600"/>
              </a:spcBef>
              <a:spcAft>
                <a:spcPts val="0"/>
              </a:spcAft>
              <a:buClr>
                <a:schemeClr val="dk1"/>
              </a:buClr>
              <a:buSzPts val="2200"/>
              <a:buNone/>
            </a:pPr>
            <a:r>
              <a:t/>
            </a:r>
            <a:endParaRPr i="1" sz="2200">
              <a:latin typeface="Calibri"/>
              <a:ea typeface="Calibri"/>
              <a:cs typeface="Calibri"/>
              <a:sym typeface="Calibri"/>
            </a:endParaRPr>
          </a:p>
        </p:txBody>
      </p:sp>
      <p:sp>
        <p:nvSpPr>
          <p:cNvPr id="459" name="Google Shape;459;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5400"/>
              <a:t>Introduction</a:t>
            </a:r>
            <a:endParaRPr/>
          </a:p>
        </p:txBody>
      </p:sp>
      <p:sp>
        <p:nvSpPr>
          <p:cNvPr id="95" name="Google Shape;95;p5"/>
          <p:cNvSpPr txBox="1"/>
          <p:nvPr>
            <p:ph idx="1" type="body"/>
          </p:nvPr>
        </p:nvSpPr>
        <p:spPr>
          <a:xfrm>
            <a:off x="808638" y="2011680"/>
            <a:ext cx="10143668" cy="3435531"/>
          </a:xfrm>
          <a:prstGeom prst="rect">
            <a:avLst/>
          </a:prstGeom>
          <a:noFill/>
          <a:ln>
            <a:noFill/>
          </a:ln>
        </p:spPr>
        <p:txBody>
          <a:bodyPr anchorCtr="0" anchor="ctr" bIns="45700" lIns="91425" spcFirstLastPara="1" rIns="91425" wrap="square" tIns="45700">
            <a:normAutofit/>
          </a:bodyPr>
          <a:lstStyle/>
          <a:p>
            <a:pPr indent="-548640" lvl="0" marL="548640" rtl="0" algn="l">
              <a:lnSpc>
                <a:spcPct val="100000"/>
              </a:lnSpc>
              <a:spcBef>
                <a:spcPts val="0"/>
              </a:spcBef>
              <a:spcAft>
                <a:spcPts val="0"/>
              </a:spcAft>
              <a:buClr>
                <a:schemeClr val="dk1"/>
              </a:buClr>
              <a:buSzPts val="2400"/>
              <a:buFont typeface="Noto Sans Symbols"/>
              <a:buChar char="⮚"/>
            </a:pPr>
            <a:r>
              <a:rPr lang="en-US" sz="2400"/>
              <a:t>Risk management is essential in balancing threat and opportunity in the decision-making process.</a:t>
            </a:r>
            <a:endParaRPr/>
          </a:p>
          <a:p>
            <a:pPr indent="-548640" lvl="0" marL="548640" rtl="0" algn="l">
              <a:lnSpc>
                <a:spcPct val="100000"/>
              </a:lnSpc>
              <a:spcBef>
                <a:spcPts val="600"/>
              </a:spcBef>
              <a:spcAft>
                <a:spcPts val="0"/>
              </a:spcAft>
              <a:buClr>
                <a:schemeClr val="dk1"/>
              </a:buClr>
              <a:buSzPts val="2400"/>
              <a:buFont typeface="Noto Sans Symbols"/>
              <a:buChar char="⮚"/>
            </a:pPr>
            <a:r>
              <a:rPr i="1" lang="en-US" sz="2400"/>
              <a:t>Traditionally, how was risk viewed?</a:t>
            </a:r>
            <a:endParaRPr/>
          </a:p>
          <a:p>
            <a:pPr indent="-171450" lvl="1" marL="514350" rtl="0" algn="l">
              <a:lnSpc>
                <a:spcPct val="100000"/>
              </a:lnSpc>
              <a:spcBef>
                <a:spcPts val="600"/>
              </a:spcBef>
              <a:spcAft>
                <a:spcPts val="0"/>
              </a:spcAft>
              <a:buClr>
                <a:schemeClr val="dk1"/>
              </a:buClr>
              <a:buSzPts val="2000"/>
              <a:buFont typeface="Noto Sans Symbols"/>
              <a:buChar char="▪"/>
            </a:pPr>
            <a:r>
              <a:rPr i="1" lang="en-US"/>
              <a:t>More recently, how is risk taking also viewed?</a:t>
            </a:r>
            <a:endParaRPr/>
          </a:p>
          <a:p>
            <a:pPr indent="-171450" lvl="1" marL="514350" rtl="0" algn="l">
              <a:lnSpc>
                <a:spcPct val="100000"/>
              </a:lnSpc>
              <a:spcBef>
                <a:spcPts val="600"/>
              </a:spcBef>
              <a:spcAft>
                <a:spcPts val="0"/>
              </a:spcAft>
              <a:buClr>
                <a:schemeClr val="dk1"/>
              </a:buClr>
              <a:buSzPts val="2000"/>
              <a:buFont typeface="Noto Sans Symbols"/>
              <a:buChar char="▪"/>
            </a:pPr>
            <a:r>
              <a:rPr i="1" lang="en-US"/>
              <a:t>What is risk taking essential for?</a:t>
            </a:r>
            <a:endParaRPr/>
          </a:p>
          <a:p>
            <a:pPr indent="-171450" lvl="1" marL="514350" rtl="0" algn="l">
              <a:lnSpc>
                <a:spcPct val="100000"/>
              </a:lnSpc>
              <a:spcBef>
                <a:spcPts val="600"/>
              </a:spcBef>
              <a:spcAft>
                <a:spcPts val="0"/>
              </a:spcAft>
              <a:buClr>
                <a:schemeClr val="dk1"/>
              </a:buClr>
              <a:buSzPts val="2000"/>
              <a:buFont typeface="Noto Sans Symbols"/>
              <a:buChar char="▪"/>
            </a:pPr>
            <a:r>
              <a:rPr i="1" lang="en-US"/>
              <a:t>What should the goal of risk management be?</a:t>
            </a:r>
            <a:endParaRPr/>
          </a:p>
          <a:p>
            <a:pPr indent="-44450" lvl="1" marL="514350" rtl="0" algn="l">
              <a:lnSpc>
                <a:spcPct val="100000"/>
              </a:lnSpc>
              <a:spcBef>
                <a:spcPts val="600"/>
              </a:spcBef>
              <a:spcAft>
                <a:spcPts val="0"/>
              </a:spcAft>
              <a:buClr>
                <a:schemeClr val="dk1"/>
              </a:buClr>
              <a:buSzPts val="2000"/>
              <a:buFont typeface="Noto Sans Symbols"/>
              <a:buNone/>
            </a:pPr>
            <a:r>
              <a:t/>
            </a:r>
            <a:endParaRPr/>
          </a:p>
          <a:p>
            <a:pPr indent="-44450" lvl="1" marL="514350" rtl="0" algn="l">
              <a:lnSpc>
                <a:spcPct val="100000"/>
              </a:lnSpc>
              <a:spcBef>
                <a:spcPts val="600"/>
              </a:spcBef>
              <a:spcAft>
                <a:spcPts val="0"/>
              </a:spcAft>
              <a:buClr>
                <a:schemeClr val="dk1"/>
              </a:buClr>
              <a:buSzPts val="2000"/>
              <a:buFont typeface="Noto Sans Symbols"/>
              <a:buNone/>
            </a:pPr>
            <a:r>
              <a:t/>
            </a:r>
            <a:endParaRPr/>
          </a:p>
          <a:p>
            <a:pPr indent="0" lvl="0" marL="0" rtl="0" algn="l">
              <a:lnSpc>
                <a:spcPct val="100000"/>
              </a:lnSpc>
              <a:spcBef>
                <a:spcPts val="600"/>
              </a:spcBef>
              <a:spcAft>
                <a:spcPts val="0"/>
              </a:spcAft>
              <a:buClr>
                <a:schemeClr val="dk1"/>
              </a:buClr>
              <a:buSzPts val="2400"/>
              <a:buNone/>
            </a:pPr>
            <a:r>
              <a:t/>
            </a:r>
            <a:endParaRPr sz="2400"/>
          </a:p>
        </p:txBody>
      </p:sp>
      <p:sp>
        <p:nvSpPr>
          <p:cNvPr id="96" name="Google Shape;9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0"/>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467" name="Google Shape;467;p50"/>
          <p:cNvSpPr txBox="1"/>
          <p:nvPr>
            <p:ph idx="1" type="body"/>
          </p:nvPr>
        </p:nvSpPr>
        <p:spPr>
          <a:xfrm>
            <a:off x="853532" y="1957252"/>
            <a:ext cx="10143668" cy="329510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200"/>
              <a:buNone/>
            </a:pPr>
            <a:r>
              <a:t/>
            </a:r>
            <a:endParaRPr sz="2200">
              <a:latin typeface="Calibri"/>
              <a:ea typeface="Calibri"/>
              <a:cs typeface="Calibri"/>
              <a:sym typeface="Calibri"/>
            </a:endParaRPr>
          </a:p>
          <a:p>
            <a:pPr indent="0" lvl="0" marL="0" rtl="0" algn="l">
              <a:lnSpc>
                <a:spcPct val="100000"/>
              </a:lnSpc>
              <a:spcBef>
                <a:spcPts val="600"/>
              </a:spcBef>
              <a:spcAft>
                <a:spcPts val="0"/>
              </a:spcAft>
              <a:buClr>
                <a:schemeClr val="dk1"/>
              </a:buClr>
              <a:buSzPts val="2200"/>
              <a:buNone/>
            </a:pPr>
            <a:r>
              <a:rPr lang="en-US" sz="2200"/>
              <a:t>Click this link “</a:t>
            </a:r>
            <a:r>
              <a:rPr b="1" lang="en-US" sz="2200" u="sng">
                <a:solidFill>
                  <a:schemeClr val="hlink"/>
                </a:solidFill>
                <a:hlinkClick r:id="rId3"/>
              </a:rPr>
              <a:t>Buffering Cyber Risk with Parametric Insurance</a:t>
            </a:r>
            <a:r>
              <a:rPr b="1" lang="en-US" sz="2200"/>
              <a:t>”, </a:t>
            </a:r>
            <a:r>
              <a:rPr lang="en-US" sz="2200"/>
              <a:t>then read the document to answer questions on the following slides.</a:t>
            </a:r>
            <a:endParaRPr/>
          </a:p>
          <a:p>
            <a:pPr indent="0" lvl="0" marL="0" rtl="0" algn="l">
              <a:lnSpc>
                <a:spcPct val="100000"/>
              </a:lnSpc>
              <a:spcBef>
                <a:spcPts val="600"/>
              </a:spcBef>
              <a:spcAft>
                <a:spcPts val="0"/>
              </a:spcAft>
              <a:buClr>
                <a:schemeClr val="dk1"/>
              </a:buClr>
              <a:buSzPts val="2200"/>
              <a:buNone/>
            </a:pPr>
            <a:r>
              <a:t/>
            </a:r>
            <a:endParaRPr sz="2200"/>
          </a:p>
          <a:p>
            <a:pPr indent="0" lvl="0" marL="0" rtl="0" algn="l">
              <a:lnSpc>
                <a:spcPct val="100000"/>
              </a:lnSpc>
              <a:spcBef>
                <a:spcPts val="600"/>
              </a:spcBef>
              <a:spcAft>
                <a:spcPts val="0"/>
              </a:spcAft>
              <a:buClr>
                <a:schemeClr val="dk1"/>
              </a:buClr>
              <a:buSzPts val="2200"/>
              <a:buNone/>
            </a:pPr>
            <a:r>
              <a:rPr lang="en-US" sz="2200"/>
              <a:t>Previous “Specific Applications for Parametric Insurance” were for climate related risk.</a:t>
            </a:r>
            <a:endParaRPr/>
          </a:p>
          <a:p>
            <a:pPr indent="0" lvl="0" marL="0" rtl="0" algn="l">
              <a:lnSpc>
                <a:spcPct val="100000"/>
              </a:lnSpc>
              <a:spcBef>
                <a:spcPts val="600"/>
              </a:spcBef>
              <a:spcAft>
                <a:spcPts val="0"/>
              </a:spcAft>
              <a:buClr>
                <a:schemeClr val="dk1"/>
              </a:buClr>
              <a:buSzPts val="2200"/>
              <a:buNone/>
            </a:pPr>
            <a:r>
              <a:t/>
            </a:r>
            <a:endParaRPr sz="2200"/>
          </a:p>
          <a:p>
            <a:pPr indent="0" lvl="0" marL="0" rtl="0" algn="l">
              <a:lnSpc>
                <a:spcPct val="100000"/>
              </a:lnSpc>
              <a:spcBef>
                <a:spcPts val="600"/>
              </a:spcBef>
              <a:spcAft>
                <a:spcPts val="0"/>
              </a:spcAft>
              <a:buClr>
                <a:schemeClr val="dk1"/>
              </a:buClr>
              <a:buSzPts val="2200"/>
              <a:buNone/>
            </a:pPr>
            <a:r>
              <a:rPr lang="en-US" sz="2200"/>
              <a:t>This document is about a cyber risk, which is human caused, and is difficult to get full coverage for using only traditional indemnity insurance.</a:t>
            </a:r>
            <a:endParaRPr sz="2200"/>
          </a:p>
        </p:txBody>
      </p:sp>
      <p:sp>
        <p:nvSpPr>
          <p:cNvPr id="468" name="Google Shape;468;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1"/>
          <p:cNvSpPr txBox="1"/>
          <p:nvPr>
            <p:ph type="title"/>
          </p:nvPr>
        </p:nvSpPr>
        <p:spPr>
          <a:xfrm>
            <a:off x="795528" y="386930"/>
            <a:ext cx="10141799" cy="130055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 Specific Applications of Parametric Insurance </a:t>
            </a:r>
            <a:r>
              <a:rPr i="1" lang="en-US"/>
              <a:t>(continued)</a:t>
            </a:r>
            <a:endParaRPr/>
          </a:p>
        </p:txBody>
      </p:sp>
      <p:pic>
        <p:nvPicPr>
          <p:cNvPr descr="Many question marks on black background" id="476" name="Google Shape;476;p51"/>
          <p:cNvPicPr preferRelativeResize="0"/>
          <p:nvPr/>
        </p:nvPicPr>
        <p:blipFill rotWithShape="1">
          <a:blip r:embed="rId3">
            <a:alphaModFix/>
          </a:blip>
          <a:srcRect b="-2" l="36181" r="-2" t="0"/>
          <a:stretch/>
        </p:blipFill>
        <p:spPr>
          <a:xfrm>
            <a:off x="415862" y="1975561"/>
            <a:ext cx="3885935" cy="3714244"/>
          </a:xfrm>
          <a:prstGeom prst="rect">
            <a:avLst/>
          </a:prstGeom>
          <a:noFill/>
          <a:ln>
            <a:noFill/>
          </a:ln>
        </p:spPr>
      </p:pic>
      <p:sp>
        <p:nvSpPr>
          <p:cNvPr id="477" name="Google Shape;477;p51"/>
          <p:cNvSpPr txBox="1"/>
          <p:nvPr>
            <p:ph idx="1" type="body"/>
          </p:nvPr>
        </p:nvSpPr>
        <p:spPr>
          <a:xfrm>
            <a:off x="4612944" y="1975561"/>
            <a:ext cx="6740856" cy="36394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US" sz="1700"/>
              <a:t>Questions: </a:t>
            </a:r>
            <a:r>
              <a:rPr b="1" lang="en-US" sz="1700"/>
              <a:t>Buffering Cyber Risk with Parametric Insurance</a:t>
            </a:r>
            <a:endParaRPr sz="1700"/>
          </a:p>
          <a:p>
            <a:pPr indent="-342900" lvl="0" marL="342900" rtl="0" algn="l">
              <a:lnSpc>
                <a:spcPct val="100000"/>
              </a:lnSpc>
              <a:spcBef>
                <a:spcPts val="600"/>
              </a:spcBef>
              <a:spcAft>
                <a:spcPts val="0"/>
              </a:spcAft>
              <a:buClr>
                <a:schemeClr val="dk1"/>
              </a:buClr>
              <a:buSzPts val="1700"/>
              <a:buFont typeface="Calibri"/>
              <a:buAutoNum type="arabicPeriod"/>
            </a:pPr>
            <a:r>
              <a:rPr i="1" lang="en-US" sz="1700"/>
              <a:t>Parametric insurance is not a new product, but has never been used in what space?</a:t>
            </a:r>
            <a:r>
              <a:rPr lang="en-US" sz="1700"/>
              <a:t> </a:t>
            </a:r>
            <a:endParaRPr/>
          </a:p>
          <a:p>
            <a:pPr indent="-342900" lvl="0" marL="342900" rtl="0" algn="l">
              <a:lnSpc>
                <a:spcPct val="100000"/>
              </a:lnSpc>
              <a:spcBef>
                <a:spcPts val="600"/>
              </a:spcBef>
              <a:spcAft>
                <a:spcPts val="0"/>
              </a:spcAft>
              <a:buClr>
                <a:schemeClr val="dk1"/>
              </a:buClr>
              <a:buSzPts val="1700"/>
              <a:buFont typeface="Calibri"/>
              <a:buAutoNum type="arabicPeriod"/>
            </a:pPr>
            <a:r>
              <a:rPr i="1" lang="en-US" sz="1700"/>
              <a:t>What are parametric insurance solutions sometimes called, what are they designed to do, what are they measured with, and ideally what are used to define triggers?</a:t>
            </a:r>
            <a:r>
              <a:rPr lang="en-US" sz="1700"/>
              <a:t> </a:t>
            </a:r>
            <a:endParaRPr/>
          </a:p>
          <a:p>
            <a:pPr indent="-342900" lvl="0" marL="342900" marR="0" rtl="0" algn="l">
              <a:lnSpc>
                <a:spcPct val="100000"/>
              </a:lnSpc>
              <a:spcBef>
                <a:spcPts val="600"/>
              </a:spcBef>
              <a:spcAft>
                <a:spcPts val="0"/>
              </a:spcAft>
              <a:buClr>
                <a:schemeClr val="dk1"/>
              </a:buClr>
              <a:buSzPts val="1700"/>
              <a:buFont typeface="Calibri"/>
              <a:buAutoNum type="arabicPeriod"/>
            </a:pPr>
            <a:r>
              <a:rPr i="1" lang="en-US" sz="1700"/>
              <a:t>What does a successful parametric solution do compared to traditional indemnity insurance?</a:t>
            </a:r>
            <a:r>
              <a:rPr lang="en-US" sz="1700"/>
              <a:t> </a:t>
            </a:r>
            <a:endParaRPr/>
          </a:p>
          <a:p>
            <a:pPr indent="-342900" lvl="0" marL="342900" marR="0" rtl="0" algn="l">
              <a:lnSpc>
                <a:spcPct val="100000"/>
              </a:lnSpc>
              <a:spcBef>
                <a:spcPts val="600"/>
              </a:spcBef>
              <a:spcAft>
                <a:spcPts val="0"/>
              </a:spcAft>
              <a:buClr>
                <a:schemeClr val="dk1"/>
              </a:buClr>
              <a:buSzPts val="1700"/>
              <a:buFont typeface="Calibri"/>
              <a:buAutoNum type="arabicPeriod"/>
            </a:pPr>
            <a:r>
              <a:rPr i="1" lang="en-US" sz="1700"/>
              <a:t>What are examples of true economic costs that a parametric solution can consider and cover that traditional indemnity insurance typically does not cover?.</a:t>
            </a:r>
            <a:r>
              <a:rPr lang="en-US" sz="1700"/>
              <a:t> </a:t>
            </a:r>
            <a:endParaRPr/>
          </a:p>
          <a:p>
            <a:pPr indent="-342900" lvl="0" marL="342900" marR="0" rtl="0" algn="l">
              <a:lnSpc>
                <a:spcPct val="100000"/>
              </a:lnSpc>
              <a:spcBef>
                <a:spcPts val="600"/>
              </a:spcBef>
              <a:spcAft>
                <a:spcPts val="0"/>
              </a:spcAft>
              <a:buClr>
                <a:schemeClr val="dk1"/>
              </a:buClr>
              <a:buSzPts val="1700"/>
              <a:buFont typeface="Calibri"/>
              <a:buAutoNum type="arabicPeriod"/>
            </a:pPr>
            <a:r>
              <a:rPr i="1" lang="en-US" sz="1700"/>
              <a:t>What are examples of spaces where parametric insurance has been around for a long time?</a:t>
            </a:r>
            <a:r>
              <a:rPr lang="en-US" sz="1700"/>
              <a:t> </a:t>
            </a:r>
            <a:endParaRPr i="1" sz="1700">
              <a:latin typeface="Calibri"/>
              <a:ea typeface="Calibri"/>
              <a:cs typeface="Calibri"/>
              <a:sym typeface="Calibri"/>
            </a:endParaRPr>
          </a:p>
        </p:txBody>
      </p:sp>
      <p:sp>
        <p:nvSpPr>
          <p:cNvPr id="478" name="Google Shape;47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2"/>
          <p:cNvSpPr txBox="1"/>
          <p:nvPr>
            <p:ph type="title"/>
          </p:nvPr>
        </p:nvSpPr>
        <p:spPr>
          <a:xfrm>
            <a:off x="795528" y="386930"/>
            <a:ext cx="10141799" cy="130055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 Specific Applications of Parametric Insurance </a:t>
            </a:r>
            <a:r>
              <a:rPr i="1" lang="en-US"/>
              <a:t>(continued)</a:t>
            </a:r>
            <a:endParaRPr/>
          </a:p>
        </p:txBody>
      </p:sp>
      <p:pic>
        <p:nvPicPr>
          <p:cNvPr descr="Graph on document with pen" id="486" name="Google Shape;486;p52"/>
          <p:cNvPicPr preferRelativeResize="0"/>
          <p:nvPr/>
        </p:nvPicPr>
        <p:blipFill rotWithShape="1">
          <a:blip r:embed="rId3">
            <a:alphaModFix/>
          </a:blip>
          <a:srcRect b="3" l="21942" r="8223" t="0"/>
          <a:stretch/>
        </p:blipFill>
        <p:spPr>
          <a:xfrm>
            <a:off x="318930" y="2340470"/>
            <a:ext cx="3885967" cy="3714244"/>
          </a:xfrm>
          <a:prstGeom prst="rect">
            <a:avLst/>
          </a:prstGeom>
          <a:noFill/>
          <a:ln>
            <a:noFill/>
          </a:ln>
        </p:spPr>
      </p:pic>
      <p:sp>
        <p:nvSpPr>
          <p:cNvPr id="487" name="Google Shape;487;p52"/>
          <p:cNvSpPr txBox="1"/>
          <p:nvPr>
            <p:ph idx="1" type="body"/>
          </p:nvPr>
        </p:nvSpPr>
        <p:spPr>
          <a:xfrm>
            <a:off x="4708478" y="2340470"/>
            <a:ext cx="6228849" cy="363945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700"/>
              <a:buNone/>
            </a:pPr>
            <a:r>
              <a:rPr lang="en-US" sz="1700"/>
              <a:t>Questions: </a:t>
            </a:r>
            <a:r>
              <a:rPr b="1" lang="en-US" sz="1700"/>
              <a:t>Buffering Cyber Risk with Parametric Insurance </a:t>
            </a:r>
            <a:r>
              <a:rPr i="1" lang="en-US" sz="1700"/>
              <a:t>(continued)</a:t>
            </a:r>
            <a:endParaRPr/>
          </a:p>
          <a:p>
            <a:pPr indent="-342900" lvl="0" marL="342900" marR="0" rtl="0" algn="l">
              <a:lnSpc>
                <a:spcPct val="100000"/>
              </a:lnSpc>
              <a:spcBef>
                <a:spcPts val="600"/>
              </a:spcBef>
              <a:spcAft>
                <a:spcPts val="0"/>
              </a:spcAft>
              <a:buClr>
                <a:schemeClr val="dk1"/>
              </a:buClr>
              <a:buSzPts val="1700"/>
              <a:buFont typeface="Calibri"/>
              <a:buAutoNum type="arabicPeriod" startAt="6"/>
            </a:pPr>
            <a:r>
              <a:rPr i="1" lang="en-US" sz="1700"/>
              <a:t>What does every parametric solution design involve defining, selecting or creating, and valuing? </a:t>
            </a:r>
            <a:endParaRPr/>
          </a:p>
          <a:p>
            <a:pPr indent="-342900" lvl="0" marL="342900" marR="0" rtl="0" algn="l">
              <a:lnSpc>
                <a:spcPct val="100000"/>
              </a:lnSpc>
              <a:spcBef>
                <a:spcPts val="600"/>
              </a:spcBef>
              <a:spcAft>
                <a:spcPts val="0"/>
              </a:spcAft>
              <a:buClr>
                <a:schemeClr val="dk1"/>
              </a:buClr>
              <a:buSzPts val="1700"/>
              <a:buFont typeface="Calibri"/>
              <a:buAutoNum type="arabicPeriod" startAt="6"/>
            </a:pPr>
            <a:r>
              <a:rPr i="1" lang="en-US" sz="1700"/>
              <a:t>How is a parametric solution is tweaked?</a:t>
            </a:r>
            <a:r>
              <a:rPr lang="en-US" sz="1700"/>
              <a:t> </a:t>
            </a:r>
            <a:endParaRPr/>
          </a:p>
          <a:p>
            <a:pPr indent="-342900" lvl="0" marL="342900" marR="0" rtl="0" algn="l">
              <a:lnSpc>
                <a:spcPct val="100000"/>
              </a:lnSpc>
              <a:spcBef>
                <a:spcPts val="600"/>
              </a:spcBef>
              <a:spcAft>
                <a:spcPts val="0"/>
              </a:spcAft>
              <a:buClr>
                <a:schemeClr val="dk1"/>
              </a:buClr>
              <a:buSzPts val="1700"/>
              <a:buFont typeface="Calibri"/>
              <a:buAutoNum type="arabicPeriod" startAt="6"/>
            </a:pPr>
            <a:r>
              <a:rPr i="1" lang="en-US" sz="1700"/>
              <a:t>What does “Cyber” touch on and who can “Cyber” have knock-on effects for?</a:t>
            </a:r>
            <a:r>
              <a:rPr lang="en-US" sz="1700"/>
              <a:t> </a:t>
            </a:r>
            <a:endParaRPr/>
          </a:p>
          <a:p>
            <a:pPr indent="-342900" lvl="0" marL="342900" marR="0" rtl="0" algn="l">
              <a:lnSpc>
                <a:spcPct val="100000"/>
              </a:lnSpc>
              <a:spcBef>
                <a:spcPts val="600"/>
              </a:spcBef>
              <a:spcAft>
                <a:spcPts val="0"/>
              </a:spcAft>
              <a:buClr>
                <a:schemeClr val="dk1"/>
              </a:buClr>
              <a:buSzPts val="1700"/>
              <a:buFont typeface="Calibri"/>
              <a:buAutoNum type="arabicPeriod" startAt="6"/>
            </a:pPr>
            <a:r>
              <a:rPr i="1" lang="en-US" sz="1700"/>
              <a:t>What are Web/technology industries very accustomed to monitoring and even guaranteeing, and dealing with what that make cyber an area where what can be quite intuitive?</a:t>
            </a:r>
            <a:r>
              <a:rPr lang="en-US" sz="1700"/>
              <a:t>  </a:t>
            </a:r>
            <a:endParaRPr/>
          </a:p>
          <a:p>
            <a:pPr indent="0" lvl="0" marL="0" marR="0" rtl="0" algn="l">
              <a:lnSpc>
                <a:spcPct val="100000"/>
              </a:lnSpc>
              <a:spcBef>
                <a:spcPts val="0"/>
              </a:spcBef>
              <a:spcAft>
                <a:spcPts val="0"/>
              </a:spcAft>
              <a:buClr>
                <a:schemeClr val="dk1"/>
              </a:buClr>
              <a:buSzPts val="1700"/>
              <a:buNone/>
            </a:pPr>
            <a:r>
              <a:t/>
            </a:r>
            <a:endParaRPr i="1" sz="1700">
              <a:latin typeface="Calibri"/>
              <a:ea typeface="Calibri"/>
              <a:cs typeface="Calibri"/>
              <a:sym typeface="Calibri"/>
            </a:endParaRPr>
          </a:p>
        </p:txBody>
      </p:sp>
      <p:sp>
        <p:nvSpPr>
          <p:cNvPr id="488" name="Google Shape;48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3"/>
          <p:cNvSpPr txBox="1"/>
          <p:nvPr>
            <p:ph type="title"/>
          </p:nvPr>
        </p:nvSpPr>
        <p:spPr>
          <a:xfrm>
            <a:off x="795528" y="386930"/>
            <a:ext cx="10141799" cy="130055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 Specific Applications of Parametric Insurance </a:t>
            </a:r>
            <a:r>
              <a:rPr i="1" lang="en-US"/>
              <a:t>(continued)</a:t>
            </a:r>
            <a:endParaRPr/>
          </a:p>
        </p:txBody>
      </p:sp>
      <p:pic>
        <p:nvPicPr>
          <p:cNvPr descr="Sphere of mesh and nodes" id="496" name="Google Shape;496;p53"/>
          <p:cNvPicPr preferRelativeResize="0"/>
          <p:nvPr/>
        </p:nvPicPr>
        <p:blipFill rotWithShape="1">
          <a:blip r:embed="rId3">
            <a:alphaModFix/>
          </a:blip>
          <a:srcRect b="1" l="21533" r="0" t="0"/>
          <a:stretch/>
        </p:blipFill>
        <p:spPr>
          <a:xfrm>
            <a:off x="394011" y="2389218"/>
            <a:ext cx="3885930" cy="3714244"/>
          </a:xfrm>
          <a:prstGeom prst="rect">
            <a:avLst/>
          </a:prstGeom>
          <a:noFill/>
          <a:ln>
            <a:noFill/>
          </a:ln>
        </p:spPr>
      </p:pic>
      <p:sp>
        <p:nvSpPr>
          <p:cNvPr id="497" name="Google Shape;497;p53"/>
          <p:cNvSpPr txBox="1"/>
          <p:nvPr>
            <p:ph idx="1" type="body"/>
          </p:nvPr>
        </p:nvSpPr>
        <p:spPr>
          <a:xfrm>
            <a:off x="4545923" y="2147752"/>
            <a:ext cx="6440390" cy="363945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700"/>
              <a:buNone/>
            </a:pPr>
            <a:r>
              <a:rPr lang="en-US" sz="1700"/>
              <a:t>Questions: </a:t>
            </a:r>
            <a:r>
              <a:rPr b="1" lang="en-US" sz="1700"/>
              <a:t>Buffering Cyber Risk with Parametric Insurance </a:t>
            </a:r>
            <a:r>
              <a:rPr i="1" lang="en-US" sz="1700"/>
              <a:t>(continued)</a:t>
            </a:r>
            <a:endParaRPr/>
          </a:p>
          <a:p>
            <a:pPr indent="-514350" lvl="0" marL="514350" marR="0" rtl="0" algn="l">
              <a:lnSpc>
                <a:spcPct val="100000"/>
              </a:lnSpc>
              <a:spcBef>
                <a:spcPts val="600"/>
              </a:spcBef>
              <a:spcAft>
                <a:spcPts val="0"/>
              </a:spcAft>
              <a:buClr>
                <a:schemeClr val="dk1"/>
              </a:buClr>
              <a:buSzPts val="1700"/>
              <a:buFont typeface="Calibri"/>
              <a:buAutoNum type="arabicPeriod" startAt="10"/>
            </a:pPr>
            <a:r>
              <a:rPr i="1" lang="en-US" sz="1700"/>
              <a:t>Going beyond business interruption for cyber parametric cover, what becomes less clear?</a:t>
            </a:r>
            <a:r>
              <a:rPr lang="en-US" sz="1700"/>
              <a:t> </a:t>
            </a:r>
            <a:endParaRPr/>
          </a:p>
          <a:p>
            <a:pPr indent="-274320" lvl="0" marL="274320" marR="0" rtl="0" algn="l">
              <a:lnSpc>
                <a:spcPct val="100000"/>
              </a:lnSpc>
              <a:spcBef>
                <a:spcPts val="600"/>
              </a:spcBef>
              <a:spcAft>
                <a:spcPts val="0"/>
              </a:spcAft>
              <a:buClr>
                <a:schemeClr val="dk1"/>
              </a:buClr>
              <a:buSzPts val="1700"/>
              <a:buFont typeface="Calibri"/>
              <a:buAutoNum type="arabicPeriod" startAt="10"/>
            </a:pPr>
            <a:r>
              <a:rPr i="1" lang="en-US" sz="1700"/>
              <a:t>What talk has there been in the context of widespread malware/viruses impacting large swaths of the internet, and the ripple effects of major cloud infrastructure providers going temporarily offline? </a:t>
            </a:r>
            <a:endParaRPr/>
          </a:p>
          <a:p>
            <a:pPr indent="-274320" lvl="0" marL="274320" marR="0" rtl="0" algn="l">
              <a:lnSpc>
                <a:spcPct val="100000"/>
              </a:lnSpc>
              <a:spcBef>
                <a:spcPts val="600"/>
              </a:spcBef>
              <a:spcAft>
                <a:spcPts val="0"/>
              </a:spcAft>
              <a:buClr>
                <a:schemeClr val="dk1"/>
              </a:buClr>
              <a:buSzPts val="1700"/>
              <a:buFont typeface="Calibri"/>
              <a:buAutoNum type="arabicPeriod" startAt="10"/>
            </a:pPr>
            <a:r>
              <a:rPr i="1" lang="en-US" sz="1700"/>
              <a:t>What are four elements of having a clear process that are critical for creating parametric coverage for cyber-related risks?</a:t>
            </a:r>
            <a:endParaRPr sz="1700"/>
          </a:p>
          <a:p>
            <a:pPr indent="-274320" lvl="0" marL="274320" rtl="0" algn="l">
              <a:lnSpc>
                <a:spcPct val="100000"/>
              </a:lnSpc>
              <a:spcBef>
                <a:spcPts val="600"/>
              </a:spcBef>
              <a:spcAft>
                <a:spcPts val="0"/>
              </a:spcAft>
              <a:buClr>
                <a:schemeClr val="dk1"/>
              </a:buClr>
              <a:buSzPts val="1700"/>
              <a:buFont typeface="Calibri"/>
              <a:buAutoNum type="arabicPeriod" startAt="10"/>
            </a:pPr>
            <a:r>
              <a:rPr i="1" lang="en-US" sz="1700"/>
              <a:t>In today’s world, what type of assets are more important for many firms and what are insurance solutions increasingly expected to cover?</a:t>
            </a:r>
            <a:endParaRPr i="1" sz="1700"/>
          </a:p>
          <a:p>
            <a:pPr indent="0" lvl="0" marL="0" rtl="0" algn="l">
              <a:lnSpc>
                <a:spcPct val="100000"/>
              </a:lnSpc>
              <a:spcBef>
                <a:spcPts val="600"/>
              </a:spcBef>
              <a:spcAft>
                <a:spcPts val="0"/>
              </a:spcAft>
              <a:buClr>
                <a:schemeClr val="dk1"/>
              </a:buClr>
              <a:buSzPts val="1400"/>
              <a:buNone/>
            </a:pPr>
            <a:r>
              <a:t/>
            </a:r>
            <a:endParaRPr sz="1400"/>
          </a:p>
          <a:p>
            <a:pPr indent="0" lvl="0" marL="0" marR="0" rtl="0" algn="l">
              <a:lnSpc>
                <a:spcPct val="100000"/>
              </a:lnSpc>
              <a:spcBef>
                <a:spcPts val="0"/>
              </a:spcBef>
              <a:spcAft>
                <a:spcPts val="0"/>
              </a:spcAft>
              <a:buClr>
                <a:schemeClr val="dk1"/>
              </a:buClr>
              <a:buSzPts val="1400"/>
              <a:buNone/>
            </a:pPr>
            <a:r>
              <a:t/>
            </a:r>
            <a:endParaRPr i="1" sz="1400">
              <a:latin typeface="Calibri"/>
              <a:ea typeface="Calibri"/>
              <a:cs typeface="Calibri"/>
              <a:sym typeface="Calibri"/>
            </a:endParaRPr>
          </a:p>
        </p:txBody>
      </p:sp>
      <p:sp>
        <p:nvSpPr>
          <p:cNvPr id="498" name="Google Shape;49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4"/>
          <p:cNvSpPr txBox="1"/>
          <p:nvPr>
            <p:ph type="title"/>
          </p:nvPr>
        </p:nvSpPr>
        <p:spPr>
          <a:xfrm>
            <a:off x="795528" y="386930"/>
            <a:ext cx="10141799" cy="130055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a:t> Specific Applications of Parametric Insurance </a:t>
            </a:r>
            <a:r>
              <a:rPr i="1" lang="en-US"/>
              <a:t>(continued)</a:t>
            </a:r>
            <a:endParaRPr/>
          </a:p>
        </p:txBody>
      </p:sp>
      <p:pic>
        <p:nvPicPr>
          <p:cNvPr descr="Many question marks on black background" id="506" name="Google Shape;506;p54"/>
          <p:cNvPicPr preferRelativeResize="0"/>
          <p:nvPr/>
        </p:nvPicPr>
        <p:blipFill rotWithShape="1">
          <a:blip r:embed="rId3">
            <a:alphaModFix/>
          </a:blip>
          <a:srcRect b="-2" l="36181" r="-2" t="0"/>
          <a:stretch/>
        </p:blipFill>
        <p:spPr>
          <a:xfrm>
            <a:off x="182469" y="2389218"/>
            <a:ext cx="3885935" cy="3714244"/>
          </a:xfrm>
          <a:prstGeom prst="rect">
            <a:avLst/>
          </a:prstGeom>
          <a:noFill/>
          <a:ln>
            <a:noFill/>
          </a:ln>
        </p:spPr>
      </p:pic>
      <p:sp>
        <p:nvSpPr>
          <p:cNvPr id="507" name="Google Shape;507;p54"/>
          <p:cNvSpPr txBox="1"/>
          <p:nvPr>
            <p:ph idx="1" type="body"/>
          </p:nvPr>
        </p:nvSpPr>
        <p:spPr>
          <a:xfrm>
            <a:off x="4319516" y="2164080"/>
            <a:ext cx="6617811" cy="363945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600"/>
              <a:buNone/>
            </a:pPr>
            <a:r>
              <a:rPr lang="en-US" sz="1600"/>
              <a:t>Questions: </a:t>
            </a:r>
            <a:r>
              <a:rPr b="1" lang="en-US" sz="1600"/>
              <a:t>Buffering Cyber Risk with Parametric Insurance </a:t>
            </a:r>
            <a:r>
              <a:rPr i="1" lang="en-US" sz="1600"/>
              <a:t>(continued)</a:t>
            </a:r>
            <a:endParaRPr/>
          </a:p>
          <a:p>
            <a:pPr indent="-457200" lvl="0" marL="640080" rtl="0" algn="l">
              <a:lnSpc>
                <a:spcPct val="100000"/>
              </a:lnSpc>
              <a:spcBef>
                <a:spcPts val="600"/>
              </a:spcBef>
              <a:spcAft>
                <a:spcPts val="0"/>
              </a:spcAft>
              <a:buClr>
                <a:schemeClr val="dk1"/>
              </a:buClr>
              <a:buSzPts val="1600"/>
              <a:buFont typeface="Calibri"/>
              <a:buAutoNum type="arabicPeriod" startAt="14"/>
            </a:pPr>
            <a:r>
              <a:rPr i="1" lang="en-US" sz="1600"/>
              <a:t>On the underwriting side of cyber parametric solutions, what is the challenge?</a:t>
            </a:r>
            <a:r>
              <a:rPr lang="en-US" sz="1600"/>
              <a:t>  </a:t>
            </a:r>
            <a:endParaRPr sz="1600"/>
          </a:p>
          <a:p>
            <a:pPr indent="-457200" lvl="0" marL="640080" rtl="0" algn="l">
              <a:lnSpc>
                <a:spcPct val="100000"/>
              </a:lnSpc>
              <a:spcBef>
                <a:spcPts val="600"/>
              </a:spcBef>
              <a:spcAft>
                <a:spcPts val="0"/>
              </a:spcAft>
              <a:buClr>
                <a:schemeClr val="dk1"/>
              </a:buClr>
              <a:buSzPts val="1600"/>
              <a:buFont typeface="Calibri"/>
              <a:buAutoNum type="arabicPeriod" startAt="14"/>
            </a:pPr>
            <a:r>
              <a:rPr i="1" lang="en-US" sz="1600"/>
              <a:t>Parametric isn’t a substitute for traditional cyber offerings. For traditional indemnity insurance, what are the insurer and possibly the broker providing or facilitating?</a:t>
            </a:r>
            <a:r>
              <a:rPr lang="en-US" sz="1600"/>
              <a:t> </a:t>
            </a:r>
            <a:r>
              <a:rPr i="1" lang="en-US" sz="1600"/>
              <a:t>By contrast, what kind of cover is parametric and what does it not provide that indemnity-based solutions might provide?</a:t>
            </a:r>
            <a:endParaRPr i="1" sz="1600"/>
          </a:p>
          <a:p>
            <a:pPr indent="-457200" lvl="0" marL="640080" rtl="0" algn="l">
              <a:lnSpc>
                <a:spcPct val="100000"/>
              </a:lnSpc>
              <a:spcBef>
                <a:spcPts val="600"/>
              </a:spcBef>
              <a:spcAft>
                <a:spcPts val="0"/>
              </a:spcAft>
              <a:buClr>
                <a:schemeClr val="dk1"/>
              </a:buClr>
              <a:buSzPts val="1600"/>
              <a:buAutoNum type="arabicPeriod" startAt="14"/>
            </a:pPr>
            <a:r>
              <a:rPr lang="en-US" sz="1600"/>
              <a:t> </a:t>
            </a:r>
            <a:r>
              <a:rPr i="1" lang="en-US" sz="1600"/>
              <a:t>As it evolves, what could parametric cyber start to play an important role in?</a:t>
            </a:r>
            <a:r>
              <a:rPr lang="en-US" sz="1600"/>
              <a:t> </a:t>
            </a:r>
            <a:endParaRPr i="1" sz="1600">
              <a:latin typeface="Times New Roman"/>
              <a:ea typeface="Times New Roman"/>
              <a:cs typeface="Times New Roman"/>
              <a:sym typeface="Times New Roman"/>
            </a:endParaRPr>
          </a:p>
        </p:txBody>
      </p:sp>
      <p:sp>
        <p:nvSpPr>
          <p:cNvPr id="508" name="Google Shape;508;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5"/>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515" name="Google Shape;515;p55"/>
          <p:cNvSpPr txBox="1"/>
          <p:nvPr>
            <p:ph idx="1" type="body"/>
          </p:nvPr>
        </p:nvSpPr>
        <p:spPr>
          <a:xfrm>
            <a:off x="793660" y="2599509"/>
            <a:ext cx="10143668" cy="3435531"/>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100000"/>
              <a:buNone/>
            </a:pPr>
            <a:r>
              <a:rPr b="1" lang="en-US" sz="2200">
                <a:latin typeface="Calibri"/>
                <a:ea typeface="Calibri"/>
                <a:cs typeface="Calibri"/>
                <a:sym typeface="Calibri"/>
              </a:rPr>
              <a:t>Parametric Cyber Insurance</a:t>
            </a:r>
            <a:endParaRPr b="1" sz="2200"/>
          </a:p>
          <a:p>
            <a:pPr indent="-365760" lvl="0" marL="365760" rtl="0" algn="l">
              <a:lnSpc>
                <a:spcPct val="100000"/>
              </a:lnSpc>
              <a:spcBef>
                <a:spcPts val="600"/>
              </a:spcBef>
              <a:spcAft>
                <a:spcPts val="0"/>
              </a:spcAft>
              <a:buClr>
                <a:schemeClr val="dk1"/>
              </a:buClr>
              <a:buSzPct val="100000"/>
              <a:buAutoNum type="arabicPeriod"/>
            </a:pPr>
            <a:r>
              <a:rPr i="1" lang="en-US" sz="2000">
                <a:latin typeface="Calibri"/>
                <a:ea typeface="Calibri"/>
                <a:cs typeface="Calibri"/>
                <a:sym typeface="Calibri"/>
              </a:rPr>
              <a:t>What two companies have teamed up to offer the first parametric cyber insurance coverage?</a:t>
            </a:r>
            <a:endParaRPr/>
          </a:p>
          <a:p>
            <a:pPr indent="-365760" lvl="0" marL="365760" rtl="0" algn="l">
              <a:lnSpc>
                <a:spcPct val="100000"/>
              </a:lnSpc>
              <a:spcBef>
                <a:spcPts val="600"/>
              </a:spcBef>
              <a:spcAft>
                <a:spcPts val="0"/>
              </a:spcAft>
              <a:buClr>
                <a:schemeClr val="dk1"/>
              </a:buClr>
              <a:buSzPct val="100000"/>
              <a:buAutoNum type="arabicPeriod"/>
            </a:pPr>
            <a:r>
              <a:rPr i="1" lang="en-US" sz="2000">
                <a:latin typeface="Calibri"/>
                <a:ea typeface="Calibri"/>
                <a:cs typeface="Calibri"/>
                <a:sym typeface="Calibri"/>
              </a:rPr>
              <a:t>What kind of company is Intangic and what approach does it bring to cyber risk management?</a:t>
            </a:r>
            <a:endParaRPr/>
          </a:p>
          <a:p>
            <a:pPr indent="-365760" lvl="0" marL="365760" rtl="0" algn="l">
              <a:lnSpc>
                <a:spcPct val="100000"/>
              </a:lnSpc>
              <a:spcBef>
                <a:spcPts val="600"/>
              </a:spcBef>
              <a:spcAft>
                <a:spcPts val="0"/>
              </a:spcAft>
              <a:buClr>
                <a:schemeClr val="dk1"/>
              </a:buClr>
              <a:buSzPct val="100000"/>
              <a:buAutoNum type="arabicPeriod"/>
            </a:pPr>
            <a:r>
              <a:rPr i="1" lang="en-US" sz="2000">
                <a:latin typeface="Calibri"/>
                <a:ea typeface="Calibri"/>
                <a:cs typeface="Calibri"/>
                <a:sym typeface="Calibri"/>
              </a:rPr>
              <a:t>What does Intangic provide that allows real-time monitoring of the cyber risk activity affecting the policyholder?</a:t>
            </a:r>
            <a:endParaRPr/>
          </a:p>
          <a:p>
            <a:pPr indent="-365760" lvl="0" marL="365760" rtl="0" algn="l">
              <a:lnSpc>
                <a:spcPct val="100000"/>
              </a:lnSpc>
              <a:spcBef>
                <a:spcPts val="600"/>
              </a:spcBef>
              <a:spcAft>
                <a:spcPts val="0"/>
              </a:spcAft>
              <a:buClr>
                <a:schemeClr val="dk1"/>
              </a:buClr>
              <a:buSzPct val="100000"/>
              <a:buAutoNum type="arabicPeriod"/>
            </a:pPr>
            <a:r>
              <a:rPr i="1" lang="en-US" sz="2000">
                <a:latin typeface="Calibri"/>
                <a:ea typeface="Calibri"/>
                <a:cs typeface="Calibri"/>
                <a:sym typeface="Calibri"/>
              </a:rPr>
              <a:t>Describe the two triggers for this parametric cyber insurance.</a:t>
            </a:r>
            <a:endParaRPr i="1" sz="2000">
              <a:latin typeface="Calibri"/>
              <a:ea typeface="Calibri"/>
              <a:cs typeface="Calibri"/>
              <a:sym typeface="Calibri"/>
            </a:endParaRPr>
          </a:p>
          <a:p>
            <a:pPr indent="-365760" lvl="0" marL="365760" rtl="0" algn="l">
              <a:lnSpc>
                <a:spcPct val="100000"/>
              </a:lnSpc>
              <a:spcBef>
                <a:spcPts val="600"/>
              </a:spcBef>
              <a:spcAft>
                <a:spcPts val="0"/>
              </a:spcAft>
              <a:buClr>
                <a:schemeClr val="dk1"/>
              </a:buClr>
              <a:buSzPct val="100000"/>
              <a:buAutoNum type="arabicPeriod"/>
            </a:pPr>
            <a:r>
              <a:rPr i="1" lang="en-US" sz="2000">
                <a:latin typeface="Calibri"/>
                <a:ea typeface="Calibri"/>
                <a:cs typeface="Calibri"/>
                <a:sym typeface="Calibri"/>
              </a:rPr>
              <a:t>How does the timing of the claim payout compare to tranditional insurance?</a:t>
            </a:r>
            <a:endParaRPr/>
          </a:p>
          <a:p>
            <a:pPr indent="0" lvl="0" marL="0" rtl="0" algn="l">
              <a:lnSpc>
                <a:spcPct val="100000"/>
              </a:lnSpc>
              <a:spcBef>
                <a:spcPts val="600"/>
              </a:spcBef>
              <a:spcAft>
                <a:spcPts val="0"/>
              </a:spcAft>
              <a:buClr>
                <a:schemeClr val="dk1"/>
              </a:buClr>
              <a:buSzPct val="100000"/>
              <a:buNone/>
            </a:pPr>
            <a:r>
              <a:t/>
            </a:r>
            <a:endParaRPr sz="1700">
              <a:latin typeface="Calibri"/>
              <a:ea typeface="Calibri"/>
              <a:cs typeface="Calibri"/>
              <a:sym typeface="Calibri"/>
            </a:endParaRPr>
          </a:p>
          <a:p>
            <a:pPr indent="0" lvl="0" marL="0" rtl="0" algn="l">
              <a:lnSpc>
                <a:spcPct val="100000"/>
              </a:lnSpc>
              <a:spcBef>
                <a:spcPts val="600"/>
              </a:spcBef>
              <a:spcAft>
                <a:spcPts val="0"/>
              </a:spcAft>
              <a:buClr>
                <a:schemeClr val="dk1"/>
              </a:buClr>
              <a:buSzPct val="100000"/>
              <a:buNone/>
            </a:pPr>
            <a:r>
              <a:rPr lang="en-US" sz="1700">
                <a:latin typeface="Calibri"/>
                <a:ea typeface="Calibri"/>
                <a:cs typeface="Calibri"/>
                <a:sym typeface="Calibri"/>
              </a:rPr>
              <a:t>Source and for more information:</a:t>
            </a:r>
            <a:endParaRPr/>
          </a:p>
          <a:p>
            <a:pPr indent="-365791" lvl="0" marL="365760" rtl="0" algn="l">
              <a:lnSpc>
                <a:spcPct val="100000"/>
              </a:lnSpc>
              <a:spcBef>
                <a:spcPts val="600"/>
              </a:spcBef>
              <a:spcAft>
                <a:spcPts val="0"/>
              </a:spcAft>
              <a:buClr>
                <a:schemeClr val="dk1"/>
              </a:buClr>
              <a:buSzPct val="100000"/>
              <a:buFont typeface="Noto Sans Symbols"/>
              <a:buChar char="▪"/>
            </a:pPr>
            <a:r>
              <a:rPr lang="en-US" sz="1700" u="sng">
                <a:solidFill>
                  <a:schemeClr val="hlink"/>
                </a:solidFill>
                <a:latin typeface="Calibri"/>
                <a:ea typeface="Calibri"/>
                <a:cs typeface="Calibri"/>
                <a:sym typeface="Calibri"/>
                <a:hlinkClick r:id="rId3"/>
              </a:rPr>
              <a:t>Intangic MGA</a:t>
            </a:r>
            <a:endParaRPr sz="1700">
              <a:latin typeface="Calibri"/>
              <a:ea typeface="Calibri"/>
              <a:cs typeface="Calibri"/>
              <a:sym typeface="Calibri"/>
            </a:endParaRPr>
          </a:p>
          <a:p>
            <a:pPr indent="-365791" lvl="0" marL="365760" rtl="0" algn="l">
              <a:lnSpc>
                <a:spcPct val="100000"/>
              </a:lnSpc>
              <a:spcBef>
                <a:spcPts val="600"/>
              </a:spcBef>
              <a:spcAft>
                <a:spcPts val="0"/>
              </a:spcAft>
              <a:buClr>
                <a:schemeClr val="dk1"/>
              </a:buClr>
              <a:buSzPct val="100000"/>
              <a:buFont typeface="Noto Sans Symbols"/>
              <a:buChar char="▪"/>
            </a:pPr>
            <a:r>
              <a:rPr lang="en-US" sz="1700" u="sng">
                <a:solidFill>
                  <a:schemeClr val="hlink"/>
                </a:solidFill>
                <a:latin typeface="Calibri"/>
                <a:ea typeface="Calibri"/>
                <a:cs typeface="Calibri"/>
                <a:sym typeface="Calibri"/>
                <a:hlinkClick r:id="rId4"/>
              </a:rPr>
              <a:t>AXA XL teams up with Intangic MGA to enhance cyber insurance offerings | Insurtech Insights</a:t>
            </a:r>
            <a:endParaRPr sz="1700">
              <a:latin typeface="Calibri"/>
              <a:ea typeface="Calibri"/>
              <a:cs typeface="Calibri"/>
              <a:sym typeface="Calibri"/>
            </a:endParaRPr>
          </a:p>
          <a:p>
            <a:pPr indent="-265937" lvl="0" marL="365760" rtl="0" algn="l">
              <a:lnSpc>
                <a:spcPct val="100000"/>
              </a:lnSpc>
              <a:spcBef>
                <a:spcPts val="600"/>
              </a:spcBef>
              <a:spcAft>
                <a:spcPts val="0"/>
              </a:spcAft>
              <a:buClr>
                <a:schemeClr val="dk1"/>
              </a:buClr>
              <a:buSzPct val="100000"/>
              <a:buNone/>
            </a:pPr>
            <a:r>
              <a:t/>
            </a:r>
            <a:endParaRPr i="1" sz="1700">
              <a:latin typeface="Calibri"/>
              <a:ea typeface="Calibri"/>
              <a:cs typeface="Calibri"/>
              <a:sym typeface="Calibri"/>
            </a:endParaRPr>
          </a:p>
          <a:p>
            <a:pPr indent="-265937" lvl="0" marL="365760" rtl="0" algn="l">
              <a:lnSpc>
                <a:spcPct val="100000"/>
              </a:lnSpc>
              <a:spcBef>
                <a:spcPts val="600"/>
              </a:spcBef>
              <a:spcAft>
                <a:spcPts val="0"/>
              </a:spcAft>
              <a:buClr>
                <a:schemeClr val="dk1"/>
              </a:buClr>
              <a:buSzPct val="100000"/>
              <a:buNone/>
            </a:pPr>
            <a:r>
              <a:t/>
            </a:r>
            <a:endParaRPr i="1" sz="1700">
              <a:latin typeface="Calibri"/>
              <a:ea typeface="Calibri"/>
              <a:cs typeface="Calibri"/>
              <a:sym typeface="Calibri"/>
            </a:endParaRPr>
          </a:p>
          <a:p>
            <a:pPr indent="0" lvl="1" marL="274320" rtl="0" algn="l">
              <a:lnSpc>
                <a:spcPct val="100000"/>
              </a:lnSpc>
              <a:spcBef>
                <a:spcPts val="600"/>
              </a:spcBef>
              <a:spcAft>
                <a:spcPts val="0"/>
              </a:spcAft>
              <a:buClr>
                <a:schemeClr val="dk1"/>
              </a:buClr>
              <a:buSzPct val="100000"/>
              <a:buNone/>
            </a:pPr>
            <a:r>
              <a:t/>
            </a:r>
            <a:endParaRPr sz="1700">
              <a:latin typeface="Calibri"/>
              <a:ea typeface="Calibri"/>
              <a:cs typeface="Calibri"/>
              <a:sym typeface="Calibri"/>
            </a:endParaRPr>
          </a:p>
        </p:txBody>
      </p:sp>
      <p:sp>
        <p:nvSpPr>
          <p:cNvPr id="516" name="Google Shape;51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6"/>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523" name="Google Shape;523;p56"/>
          <p:cNvSpPr txBox="1"/>
          <p:nvPr>
            <p:ph idx="1" type="body"/>
          </p:nvPr>
        </p:nvSpPr>
        <p:spPr>
          <a:xfrm>
            <a:off x="496919" y="2251881"/>
            <a:ext cx="10143668" cy="3755864"/>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100000"/>
              <a:buNone/>
            </a:pPr>
            <a:r>
              <a:rPr b="1" lang="en-US" sz="2000">
                <a:latin typeface="Calibri"/>
                <a:ea typeface="Calibri"/>
                <a:cs typeface="Calibri"/>
                <a:sym typeface="Calibri"/>
              </a:rPr>
              <a:t>Parametric Cyber Insurance (continued)</a:t>
            </a:r>
            <a:endParaRPr/>
          </a:p>
          <a:p>
            <a:pPr indent="0" lvl="0" marL="0" rtl="0" algn="l">
              <a:lnSpc>
                <a:spcPct val="100000"/>
              </a:lnSpc>
              <a:spcBef>
                <a:spcPts val="600"/>
              </a:spcBef>
              <a:spcAft>
                <a:spcPts val="0"/>
              </a:spcAft>
              <a:buClr>
                <a:schemeClr val="dk1"/>
              </a:buClr>
              <a:buSzPct val="100000"/>
              <a:buNone/>
            </a:pPr>
            <a:r>
              <a:t/>
            </a:r>
            <a:endParaRPr i="1" sz="1700"/>
          </a:p>
          <a:p>
            <a:pPr indent="-514350" lvl="0" marL="514350" rtl="0" algn="l">
              <a:lnSpc>
                <a:spcPct val="100000"/>
              </a:lnSpc>
              <a:spcBef>
                <a:spcPts val="600"/>
              </a:spcBef>
              <a:spcAft>
                <a:spcPts val="0"/>
              </a:spcAft>
              <a:buClr>
                <a:schemeClr val="dk1"/>
              </a:buClr>
              <a:buSzPct val="100000"/>
              <a:buFont typeface="Calibri"/>
              <a:buAutoNum type="arabicPeriod" startAt="6"/>
            </a:pPr>
            <a:r>
              <a:rPr i="1" lang="en-US" sz="2000">
                <a:latin typeface="Calibri"/>
                <a:ea typeface="Calibri"/>
                <a:cs typeface="Calibri"/>
                <a:sym typeface="Calibri"/>
              </a:rPr>
              <a:t>What is this parametric cyber insurance different in assuming?</a:t>
            </a:r>
            <a:endParaRPr/>
          </a:p>
          <a:p>
            <a:pPr indent="-365760" lvl="0" marL="365760" rtl="0" algn="l">
              <a:lnSpc>
                <a:spcPct val="100000"/>
              </a:lnSpc>
              <a:spcBef>
                <a:spcPts val="600"/>
              </a:spcBef>
              <a:spcAft>
                <a:spcPts val="0"/>
              </a:spcAft>
              <a:buClr>
                <a:schemeClr val="dk1"/>
              </a:buClr>
              <a:buSzPct val="100000"/>
              <a:buAutoNum type="arabicPeriod" startAt="6"/>
            </a:pPr>
            <a:r>
              <a:rPr i="1" lang="en-US" sz="2000">
                <a:latin typeface="Calibri"/>
                <a:ea typeface="Calibri"/>
                <a:cs typeface="Calibri"/>
                <a:sym typeface="Calibri"/>
              </a:rPr>
              <a:t>What can Intangic quantify about the company and why is Intangic able to do this?</a:t>
            </a:r>
            <a:endParaRPr/>
          </a:p>
          <a:p>
            <a:pPr indent="-365760" lvl="0" marL="365760" rtl="0" algn="l">
              <a:lnSpc>
                <a:spcPct val="100000"/>
              </a:lnSpc>
              <a:spcBef>
                <a:spcPts val="600"/>
              </a:spcBef>
              <a:spcAft>
                <a:spcPts val="0"/>
              </a:spcAft>
              <a:buClr>
                <a:schemeClr val="dk1"/>
              </a:buClr>
              <a:buSzPct val="100000"/>
              <a:buAutoNum type="arabicPeriod" startAt="6"/>
            </a:pPr>
            <a:r>
              <a:rPr i="1" lang="en-US" sz="2000">
                <a:latin typeface="Calibri"/>
                <a:ea typeface="Calibri"/>
                <a:cs typeface="Calibri"/>
                <a:sym typeface="Calibri"/>
              </a:rPr>
              <a:t>What does this allow Intangic to help companies reduce?</a:t>
            </a:r>
            <a:endParaRPr/>
          </a:p>
          <a:p>
            <a:pPr indent="-365760" lvl="0" marL="365760" rtl="0" algn="l">
              <a:lnSpc>
                <a:spcPct val="100000"/>
              </a:lnSpc>
              <a:spcBef>
                <a:spcPts val="600"/>
              </a:spcBef>
              <a:spcAft>
                <a:spcPts val="0"/>
              </a:spcAft>
              <a:buClr>
                <a:schemeClr val="dk1"/>
              </a:buClr>
              <a:buSzPct val="100000"/>
              <a:buAutoNum type="arabicPeriod" startAt="6"/>
            </a:pPr>
            <a:r>
              <a:rPr i="1" lang="en-US" sz="2000">
                <a:latin typeface="Calibri"/>
                <a:ea typeface="Calibri"/>
                <a:cs typeface="Calibri"/>
                <a:sym typeface="Calibri"/>
              </a:rPr>
              <a:t>What does Intangic allow cyber risk to be viewed as and who is this easier for?</a:t>
            </a:r>
            <a:endParaRPr/>
          </a:p>
          <a:p>
            <a:pPr indent="-365760" lvl="0" marL="365760" rtl="0" algn="l">
              <a:lnSpc>
                <a:spcPct val="100000"/>
              </a:lnSpc>
              <a:spcBef>
                <a:spcPts val="600"/>
              </a:spcBef>
              <a:spcAft>
                <a:spcPts val="0"/>
              </a:spcAft>
              <a:buClr>
                <a:schemeClr val="dk1"/>
              </a:buClr>
              <a:buSzPct val="100000"/>
              <a:buAutoNum type="arabicPeriod" startAt="6"/>
            </a:pPr>
            <a:r>
              <a:rPr i="1" lang="en-US" sz="2000">
                <a:latin typeface="Calibri"/>
                <a:ea typeface="Calibri"/>
                <a:cs typeface="Calibri"/>
                <a:sym typeface="Calibri"/>
              </a:rPr>
              <a:t>Describe how Intangic's parametric cyber insurance is a complement to traditional cyber indemnity insurance in terms of deductibles and exclusion.</a:t>
            </a:r>
            <a:endParaRPr/>
          </a:p>
          <a:p>
            <a:pPr indent="0" lvl="0" marL="0" rtl="0" algn="l">
              <a:lnSpc>
                <a:spcPct val="100000"/>
              </a:lnSpc>
              <a:spcBef>
                <a:spcPts val="600"/>
              </a:spcBef>
              <a:spcAft>
                <a:spcPts val="0"/>
              </a:spcAft>
              <a:buClr>
                <a:schemeClr val="dk1"/>
              </a:buClr>
              <a:buSzPct val="100000"/>
              <a:buNone/>
            </a:pPr>
            <a:r>
              <a:t/>
            </a:r>
            <a:endParaRPr sz="1700">
              <a:latin typeface="Calibri"/>
              <a:ea typeface="Calibri"/>
              <a:cs typeface="Calibri"/>
              <a:sym typeface="Calibri"/>
            </a:endParaRPr>
          </a:p>
          <a:p>
            <a:pPr indent="0" lvl="0" marL="0" rtl="0" algn="l">
              <a:lnSpc>
                <a:spcPct val="100000"/>
              </a:lnSpc>
              <a:spcBef>
                <a:spcPts val="600"/>
              </a:spcBef>
              <a:spcAft>
                <a:spcPts val="0"/>
              </a:spcAft>
              <a:buClr>
                <a:schemeClr val="dk1"/>
              </a:buClr>
              <a:buSzPct val="100000"/>
              <a:buNone/>
            </a:pPr>
            <a:r>
              <a:rPr lang="en-US" sz="1700">
                <a:latin typeface="Calibri"/>
                <a:ea typeface="Calibri"/>
                <a:cs typeface="Calibri"/>
                <a:sym typeface="Calibri"/>
              </a:rPr>
              <a:t>Source and for more information:</a:t>
            </a:r>
            <a:endParaRPr/>
          </a:p>
          <a:p>
            <a:pPr indent="-365791" lvl="0" marL="365760" rtl="0" algn="l">
              <a:lnSpc>
                <a:spcPct val="100000"/>
              </a:lnSpc>
              <a:spcBef>
                <a:spcPts val="600"/>
              </a:spcBef>
              <a:spcAft>
                <a:spcPts val="0"/>
              </a:spcAft>
              <a:buClr>
                <a:schemeClr val="dk1"/>
              </a:buClr>
              <a:buSzPct val="100000"/>
              <a:buFont typeface="Noto Sans Symbols"/>
              <a:buChar char="▪"/>
            </a:pPr>
            <a:r>
              <a:rPr lang="en-US" sz="1700" u="sng">
                <a:solidFill>
                  <a:schemeClr val="hlink"/>
                </a:solidFill>
                <a:latin typeface="Calibri"/>
                <a:ea typeface="Calibri"/>
                <a:cs typeface="Calibri"/>
                <a:sym typeface="Calibri"/>
                <a:hlinkClick r:id="rId3"/>
              </a:rPr>
              <a:t>Intangic MGA</a:t>
            </a:r>
            <a:endParaRPr sz="1700">
              <a:latin typeface="Calibri"/>
              <a:ea typeface="Calibri"/>
              <a:cs typeface="Calibri"/>
              <a:sym typeface="Calibri"/>
            </a:endParaRPr>
          </a:p>
          <a:p>
            <a:pPr indent="-365791" lvl="0" marL="365760" rtl="0" algn="l">
              <a:lnSpc>
                <a:spcPct val="100000"/>
              </a:lnSpc>
              <a:spcBef>
                <a:spcPts val="600"/>
              </a:spcBef>
              <a:spcAft>
                <a:spcPts val="0"/>
              </a:spcAft>
              <a:buClr>
                <a:schemeClr val="dk1"/>
              </a:buClr>
              <a:buSzPct val="100000"/>
              <a:buFont typeface="Noto Sans Symbols"/>
              <a:buChar char="▪"/>
            </a:pPr>
            <a:r>
              <a:rPr lang="en-US" sz="1700" u="sng">
                <a:solidFill>
                  <a:schemeClr val="hlink"/>
                </a:solidFill>
                <a:latin typeface="Calibri"/>
                <a:ea typeface="Calibri"/>
                <a:cs typeface="Calibri"/>
                <a:sym typeface="Calibri"/>
                <a:hlinkClick r:id="rId4"/>
              </a:rPr>
              <a:t>AXA XL teams up with Intangic MGA to enhance cyber insurance offerings | Insurtech Insights</a:t>
            </a:r>
            <a:endParaRPr i="1" sz="1700">
              <a:latin typeface="Calibri"/>
              <a:ea typeface="Calibri"/>
              <a:cs typeface="Calibri"/>
              <a:sym typeface="Calibri"/>
            </a:endParaRPr>
          </a:p>
        </p:txBody>
      </p:sp>
      <p:sp>
        <p:nvSpPr>
          <p:cNvPr id="524" name="Google Shape;52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57"/>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531" name="Google Shape;531;p57"/>
          <p:cNvSpPr txBox="1"/>
          <p:nvPr>
            <p:ph idx="1" type="body"/>
          </p:nvPr>
        </p:nvSpPr>
        <p:spPr>
          <a:xfrm>
            <a:off x="793660" y="2340591"/>
            <a:ext cx="10143668" cy="3694449"/>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2000"/>
              <a:buNone/>
            </a:pPr>
            <a:r>
              <a:rPr b="1" lang="en-US" sz="2000">
                <a:latin typeface="Calibri"/>
                <a:ea typeface="Calibri"/>
                <a:cs typeface="Calibri"/>
                <a:sym typeface="Calibri"/>
              </a:rPr>
              <a:t>Parametric 3rd Party IT Downtime Insurance</a:t>
            </a:r>
            <a:endParaRPr/>
          </a:p>
          <a:p>
            <a:pPr indent="0" lvl="0" marL="0" rtl="0" algn="l">
              <a:lnSpc>
                <a:spcPct val="100000"/>
              </a:lnSpc>
              <a:spcBef>
                <a:spcPts val="1200"/>
              </a:spcBef>
              <a:spcAft>
                <a:spcPts val="0"/>
              </a:spcAft>
              <a:buClr>
                <a:schemeClr val="dk1"/>
              </a:buClr>
              <a:buSzPts val="2000"/>
              <a:buNone/>
            </a:pPr>
            <a:r>
              <a:rPr lang="en-US" sz="2000" u="sng">
                <a:solidFill>
                  <a:schemeClr val="hlink"/>
                </a:solidFill>
                <a:hlinkClick r:id="rId3"/>
              </a:rPr>
              <a:t>https://www.youtube.com/watch?v=juCbFgNYjcs</a:t>
            </a:r>
            <a:r>
              <a:rPr lang="en-US" sz="2000"/>
              <a:t> 1:40</a:t>
            </a:r>
            <a:endParaRPr sz="2000"/>
          </a:p>
          <a:p>
            <a:pPr indent="0" lvl="0" marL="0" rtl="0" algn="l">
              <a:lnSpc>
                <a:spcPct val="100000"/>
              </a:lnSpc>
              <a:spcBef>
                <a:spcPts val="0"/>
              </a:spcBef>
              <a:spcAft>
                <a:spcPts val="0"/>
              </a:spcAft>
              <a:buClr>
                <a:schemeClr val="dk1"/>
              </a:buClr>
              <a:buSzPts val="2000"/>
              <a:buNone/>
            </a:pPr>
            <a:r>
              <a:rPr lang="en-US" sz="2000">
                <a:latin typeface="Calibri"/>
                <a:ea typeface="Calibri"/>
                <a:cs typeface="Calibri"/>
                <a:sym typeface="Calibri"/>
              </a:rPr>
              <a:t>Click link above to watch the video, then answer the questions on this and the following slide. </a:t>
            </a:r>
            <a:endParaRPr sz="2000">
              <a:latin typeface="Calibri"/>
              <a:ea typeface="Calibri"/>
              <a:cs typeface="Calibri"/>
              <a:sym typeface="Calibri"/>
            </a:endParaRPr>
          </a:p>
          <a:p>
            <a:pPr indent="-274320" lvl="1" marL="274320" rtl="0" algn="l">
              <a:lnSpc>
                <a:spcPct val="100000"/>
              </a:lnSpc>
              <a:spcBef>
                <a:spcPts val="600"/>
              </a:spcBef>
              <a:spcAft>
                <a:spcPts val="0"/>
              </a:spcAft>
              <a:buClr>
                <a:schemeClr val="dk1"/>
              </a:buClr>
              <a:buSzPts val="2000"/>
              <a:buAutoNum type="arabicPeriod"/>
            </a:pPr>
            <a:r>
              <a:rPr i="1" lang="en-US" sz="2000">
                <a:latin typeface="Calibri"/>
                <a:ea typeface="Calibri"/>
                <a:cs typeface="Calibri"/>
                <a:sym typeface="Calibri"/>
              </a:rPr>
              <a:t>What are some examples of 3rd party services that a company's mission-critical IT infrastructure relies on? </a:t>
            </a:r>
            <a:endParaRPr/>
          </a:p>
          <a:p>
            <a:pPr indent="-274320" lvl="1" marL="274320" rtl="0" algn="l">
              <a:lnSpc>
                <a:spcPct val="100000"/>
              </a:lnSpc>
              <a:spcBef>
                <a:spcPts val="1200"/>
              </a:spcBef>
              <a:spcAft>
                <a:spcPts val="0"/>
              </a:spcAft>
              <a:buClr>
                <a:schemeClr val="dk1"/>
              </a:buClr>
              <a:buSzPts val="2000"/>
              <a:buAutoNum type="arabicPeriod"/>
            </a:pPr>
            <a:r>
              <a:rPr i="1" lang="en-US" sz="2000">
                <a:latin typeface="Calibri"/>
                <a:ea typeface="Calibri"/>
                <a:cs typeface="Calibri"/>
                <a:sym typeface="Calibri"/>
              </a:rPr>
              <a:t>If even one of these services goes down, what may you lose connection to for hours? </a:t>
            </a:r>
            <a:endParaRPr sz="2000"/>
          </a:p>
          <a:p>
            <a:pPr indent="-274320" lvl="1" marL="274320" rtl="0" algn="l">
              <a:lnSpc>
                <a:spcPct val="100000"/>
              </a:lnSpc>
              <a:spcBef>
                <a:spcPts val="600"/>
              </a:spcBef>
              <a:spcAft>
                <a:spcPts val="0"/>
              </a:spcAft>
              <a:buClr>
                <a:schemeClr val="dk1"/>
              </a:buClr>
              <a:buSzPts val="2000"/>
              <a:buAutoNum type="arabicPeriod"/>
            </a:pPr>
            <a:r>
              <a:rPr i="1" lang="en-US" sz="2000">
                <a:latin typeface="Calibri"/>
                <a:ea typeface="Calibri"/>
                <a:cs typeface="Calibri"/>
                <a:sym typeface="Calibri"/>
              </a:rPr>
              <a:t>What does this expose your company to, what suffers, and who may never come back? </a:t>
            </a:r>
            <a:endParaRPr sz="2000">
              <a:latin typeface="Calibri"/>
              <a:ea typeface="Calibri"/>
              <a:cs typeface="Calibri"/>
              <a:sym typeface="Calibri"/>
            </a:endParaRPr>
          </a:p>
          <a:p>
            <a:pPr indent="-274320" lvl="1" marL="274320" rtl="0" algn="l">
              <a:lnSpc>
                <a:spcPct val="100000"/>
              </a:lnSpc>
              <a:spcBef>
                <a:spcPts val="0"/>
              </a:spcBef>
              <a:spcAft>
                <a:spcPts val="0"/>
              </a:spcAft>
              <a:buClr>
                <a:schemeClr val="dk1"/>
              </a:buClr>
              <a:buSzPts val="2000"/>
              <a:buAutoNum type="arabicPeriod"/>
            </a:pPr>
            <a:r>
              <a:rPr i="1" lang="en-US" sz="2000">
                <a:latin typeface="Calibri"/>
                <a:ea typeface="Calibri"/>
                <a:cs typeface="Calibri"/>
                <a:sym typeface="Calibri"/>
              </a:rPr>
              <a:t>Traditional indemnity insurance completely excludes IT downtime losses or heavily restricts it. What is almost impossible to prove and what can take months and months to settle? </a:t>
            </a:r>
            <a:endParaRPr sz="2000">
              <a:latin typeface="Calibri"/>
              <a:ea typeface="Calibri"/>
              <a:cs typeface="Calibri"/>
              <a:sym typeface="Calibri"/>
            </a:endParaRPr>
          </a:p>
          <a:p>
            <a:pPr indent="-274320" lvl="1" marL="274320" rtl="0" algn="l">
              <a:lnSpc>
                <a:spcPct val="100000"/>
              </a:lnSpc>
              <a:spcBef>
                <a:spcPts val="0"/>
              </a:spcBef>
              <a:spcAft>
                <a:spcPts val="0"/>
              </a:spcAft>
              <a:buClr>
                <a:schemeClr val="dk1"/>
              </a:buClr>
              <a:buSzPts val="2000"/>
              <a:buAutoNum type="arabicPeriod"/>
            </a:pPr>
            <a:r>
              <a:rPr i="1" lang="en-US" sz="2000">
                <a:latin typeface="Calibri"/>
                <a:ea typeface="Calibri"/>
                <a:cs typeface="Calibri"/>
                <a:sym typeface="Calibri"/>
              </a:rPr>
              <a:t>What first ever insurance product does Parametrix Insurance provide? </a:t>
            </a:r>
            <a:endParaRPr sz="2000">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None/>
            </a:pPr>
            <a:r>
              <a:t/>
            </a:r>
            <a:endParaRPr i="1" sz="2000">
              <a:latin typeface="Calibri"/>
              <a:ea typeface="Calibri"/>
              <a:cs typeface="Calibri"/>
              <a:sym typeface="Calibri"/>
            </a:endParaRPr>
          </a:p>
        </p:txBody>
      </p:sp>
      <p:sp>
        <p:nvSpPr>
          <p:cNvPr id="532" name="Google Shape;532;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8"/>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3800"/>
              <a:t> Specific Applications of Parametric Insurance </a:t>
            </a:r>
            <a:r>
              <a:rPr i="1" lang="en-US" sz="3800"/>
              <a:t>(continued)</a:t>
            </a:r>
            <a:endParaRPr/>
          </a:p>
        </p:txBody>
      </p:sp>
      <p:sp>
        <p:nvSpPr>
          <p:cNvPr id="539" name="Google Shape;539;p58"/>
          <p:cNvSpPr txBox="1"/>
          <p:nvPr>
            <p:ph idx="1" type="body"/>
          </p:nvPr>
        </p:nvSpPr>
        <p:spPr>
          <a:xfrm>
            <a:off x="368490" y="2395183"/>
            <a:ext cx="10568838" cy="363985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b="1" lang="en-US" sz="2000">
                <a:latin typeface="Calibri"/>
                <a:ea typeface="Calibri"/>
                <a:cs typeface="Calibri"/>
                <a:sym typeface="Calibri"/>
              </a:rPr>
              <a:t>Parametric 3rd Party IT Downtime Insurance (continued)</a:t>
            </a:r>
            <a:endParaRPr/>
          </a:p>
          <a:p>
            <a:pPr indent="0" lvl="0" marL="0" rtl="0" algn="l">
              <a:lnSpc>
                <a:spcPct val="100000"/>
              </a:lnSpc>
              <a:spcBef>
                <a:spcPts val="600"/>
              </a:spcBef>
              <a:spcAft>
                <a:spcPts val="0"/>
              </a:spcAft>
              <a:buClr>
                <a:schemeClr val="dk1"/>
              </a:buClr>
              <a:buSzPts val="2200"/>
              <a:buNone/>
            </a:pPr>
            <a:r>
              <a:t/>
            </a:r>
            <a:endParaRPr i="1" sz="2200"/>
          </a:p>
          <a:p>
            <a:pPr indent="-514350" lvl="1" marL="514350" rtl="0" algn="l">
              <a:lnSpc>
                <a:spcPct val="100000"/>
              </a:lnSpc>
              <a:spcBef>
                <a:spcPts val="0"/>
              </a:spcBef>
              <a:spcAft>
                <a:spcPts val="0"/>
              </a:spcAft>
              <a:buClr>
                <a:schemeClr val="dk1"/>
              </a:buClr>
              <a:buSzPts val="2200"/>
              <a:buFont typeface="Calibri"/>
              <a:buAutoNum type="arabicPeriod" startAt="6"/>
            </a:pPr>
            <a:r>
              <a:rPr i="1" lang="en-US" sz="2200">
                <a:latin typeface="Calibri"/>
                <a:ea typeface="Calibri"/>
                <a:cs typeface="Calibri"/>
                <a:sym typeface="Calibri"/>
              </a:rPr>
              <a:t>What does Parametrix coverage provide guarantees for and fully protect you from?</a:t>
            </a:r>
            <a:r>
              <a:rPr lang="en-US" sz="2200">
                <a:latin typeface="Calibri"/>
                <a:ea typeface="Calibri"/>
                <a:cs typeface="Calibri"/>
                <a:sym typeface="Calibri"/>
              </a:rPr>
              <a:t> </a:t>
            </a:r>
            <a:endParaRPr/>
          </a:p>
          <a:p>
            <a:pPr indent="-514350" lvl="1" marL="514350" rtl="0" algn="l">
              <a:lnSpc>
                <a:spcPct val="100000"/>
              </a:lnSpc>
              <a:spcBef>
                <a:spcPts val="0"/>
              </a:spcBef>
              <a:spcAft>
                <a:spcPts val="0"/>
              </a:spcAft>
              <a:buClr>
                <a:schemeClr val="dk1"/>
              </a:buClr>
              <a:buSzPts val="2200"/>
              <a:buFont typeface="Calibri"/>
              <a:buAutoNum type="arabicPeriod" startAt="6"/>
            </a:pPr>
            <a:r>
              <a:rPr i="1" lang="en-US" sz="2200">
                <a:latin typeface="Calibri"/>
                <a:ea typeface="Calibri"/>
                <a:cs typeface="Calibri"/>
                <a:sym typeface="Calibri"/>
              </a:rPr>
              <a:t>For this coverage, what can you simply adjust? </a:t>
            </a:r>
            <a:endParaRPr sz="2200">
              <a:latin typeface="Calibri"/>
              <a:ea typeface="Calibri"/>
              <a:cs typeface="Calibri"/>
              <a:sym typeface="Calibri"/>
            </a:endParaRPr>
          </a:p>
          <a:p>
            <a:pPr indent="-514350" lvl="1" marL="514350" rtl="0" algn="l">
              <a:lnSpc>
                <a:spcPct val="100000"/>
              </a:lnSpc>
              <a:spcBef>
                <a:spcPts val="0"/>
              </a:spcBef>
              <a:spcAft>
                <a:spcPts val="0"/>
              </a:spcAft>
              <a:buClr>
                <a:schemeClr val="dk1"/>
              </a:buClr>
              <a:buSzPts val="2200"/>
              <a:buFont typeface="Calibri"/>
              <a:buAutoNum type="arabicPeriod" startAt="6"/>
            </a:pPr>
            <a:r>
              <a:rPr i="1" lang="en-US" sz="2200">
                <a:latin typeface="Calibri"/>
                <a:ea typeface="Calibri"/>
                <a:cs typeface="Calibri"/>
                <a:sym typeface="Calibri"/>
              </a:rPr>
              <a:t>What does Parametrix monitor for your company and what can that detect?</a:t>
            </a:r>
            <a:r>
              <a:rPr lang="en-US" sz="2200">
                <a:latin typeface="Calibri"/>
                <a:ea typeface="Calibri"/>
                <a:cs typeface="Calibri"/>
                <a:sym typeface="Calibri"/>
              </a:rPr>
              <a:t> </a:t>
            </a:r>
            <a:endParaRPr/>
          </a:p>
          <a:p>
            <a:pPr indent="-514350" lvl="1" marL="514350" rtl="0" algn="l">
              <a:lnSpc>
                <a:spcPct val="100000"/>
              </a:lnSpc>
              <a:spcBef>
                <a:spcPts val="0"/>
              </a:spcBef>
              <a:spcAft>
                <a:spcPts val="0"/>
              </a:spcAft>
              <a:buClr>
                <a:schemeClr val="dk1"/>
              </a:buClr>
              <a:buSzPts val="2200"/>
              <a:buFont typeface="Calibri"/>
              <a:buAutoNum type="arabicPeriod" startAt="6"/>
            </a:pPr>
            <a:r>
              <a:rPr i="1" lang="en-US" sz="2200">
                <a:latin typeface="Calibri"/>
                <a:ea typeface="Calibri"/>
                <a:cs typeface="Calibri"/>
                <a:sym typeface="Calibri"/>
              </a:rPr>
              <a:t>Since Parametrix and your company preagreed on the terms ahead of time, what does Parametrix notify your company about then transfer? </a:t>
            </a:r>
            <a:endParaRPr sz="2200">
              <a:latin typeface="Calibri"/>
              <a:ea typeface="Calibri"/>
              <a:cs typeface="Calibri"/>
              <a:sym typeface="Calibri"/>
            </a:endParaRPr>
          </a:p>
          <a:p>
            <a:pPr indent="-514350" lvl="1" marL="514350" rtl="0" algn="l">
              <a:lnSpc>
                <a:spcPct val="100000"/>
              </a:lnSpc>
              <a:spcBef>
                <a:spcPts val="0"/>
              </a:spcBef>
              <a:spcAft>
                <a:spcPts val="0"/>
              </a:spcAft>
              <a:buClr>
                <a:schemeClr val="dk1"/>
              </a:buClr>
              <a:buSzPts val="2200"/>
              <a:buFont typeface="Calibri"/>
              <a:buAutoNum type="arabicPeriod" startAt="6"/>
            </a:pPr>
            <a:r>
              <a:rPr i="1" lang="en-US" sz="2200">
                <a:latin typeface="Calibri"/>
                <a:ea typeface="Calibri"/>
                <a:cs typeface="Calibri"/>
                <a:sym typeface="Calibri"/>
              </a:rPr>
              <a:t>For this Parametrix coverage, what process is not needed, and what can your company use the money payment to cover? Examples of what payment can cover? </a:t>
            </a:r>
            <a:endParaRPr sz="2200">
              <a:latin typeface="Calibri"/>
              <a:ea typeface="Calibri"/>
              <a:cs typeface="Calibri"/>
              <a:sym typeface="Calibri"/>
            </a:endParaRPr>
          </a:p>
          <a:p>
            <a:pPr indent="0" lvl="0" marL="0" rtl="0" algn="l">
              <a:lnSpc>
                <a:spcPct val="100000"/>
              </a:lnSpc>
              <a:spcBef>
                <a:spcPts val="600"/>
              </a:spcBef>
              <a:spcAft>
                <a:spcPts val="0"/>
              </a:spcAft>
              <a:buClr>
                <a:schemeClr val="dk1"/>
              </a:buClr>
              <a:buSzPts val="2200"/>
              <a:buNone/>
            </a:pPr>
            <a:r>
              <a:t/>
            </a:r>
            <a:endParaRPr sz="2200">
              <a:latin typeface="Calibri"/>
              <a:ea typeface="Calibri"/>
              <a:cs typeface="Calibri"/>
              <a:sym typeface="Calibri"/>
            </a:endParaRPr>
          </a:p>
        </p:txBody>
      </p:sp>
      <p:sp>
        <p:nvSpPr>
          <p:cNvPr id="540" name="Google Shape;540;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id="545" name="Google Shape;545;p59"/>
          <p:cNvPicPr preferRelativeResize="0"/>
          <p:nvPr>
            <p:ph idx="1" type="body"/>
          </p:nvPr>
        </p:nvPicPr>
        <p:blipFill rotWithShape="1">
          <a:blip r:embed="rId3">
            <a:alphaModFix/>
          </a:blip>
          <a:srcRect b="0" l="0" r="0" t="0"/>
          <a:stretch/>
        </p:blipFill>
        <p:spPr>
          <a:xfrm>
            <a:off x="2686050" y="1216025"/>
            <a:ext cx="5391150" cy="4351338"/>
          </a:xfrm>
          <a:prstGeom prst="rect">
            <a:avLst/>
          </a:prstGeom>
          <a:noFill/>
          <a:ln>
            <a:noFill/>
          </a:ln>
        </p:spPr>
      </p:pic>
      <p:sp>
        <p:nvSpPr>
          <p:cNvPr id="546" name="Google Shape;546;p59"/>
          <p:cNvSpPr txBox="1"/>
          <p:nvPr>
            <p:ph idx="12" type="sldNum"/>
          </p:nvPr>
        </p:nvSpPr>
        <p:spPr>
          <a:xfrm>
            <a:off x="11074400" y="242889"/>
            <a:ext cx="738717"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400" u="none" cap="none" strike="noStrike">
                <a:solidFill>
                  <a:schemeClr val="lt1"/>
                </a:solidFill>
                <a:latin typeface="Calibri"/>
                <a:ea typeface="Calibri"/>
                <a:cs typeface="Calibri"/>
                <a:sym typeface="Calibri"/>
              </a:rPr>
              <a:t>‹#›</a:t>
            </a:fld>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5400"/>
              <a:t>Insurtech and Risktech</a:t>
            </a:r>
            <a:endParaRPr/>
          </a:p>
        </p:txBody>
      </p:sp>
      <p:sp>
        <p:nvSpPr>
          <p:cNvPr id="103" name="Google Shape;103;p6"/>
          <p:cNvSpPr txBox="1"/>
          <p:nvPr>
            <p:ph idx="1" type="body"/>
          </p:nvPr>
        </p:nvSpPr>
        <p:spPr>
          <a:xfrm>
            <a:off x="652146" y="2028009"/>
            <a:ext cx="10143668" cy="3435531"/>
          </a:xfrm>
          <a:prstGeom prst="rect">
            <a:avLst/>
          </a:prstGeom>
          <a:noFill/>
          <a:ln>
            <a:noFill/>
          </a:ln>
        </p:spPr>
        <p:txBody>
          <a:bodyPr anchorCtr="0" anchor="ctr" bIns="45700" lIns="91425" spcFirstLastPara="1" rIns="91425" wrap="square" tIns="45700">
            <a:normAutofit/>
          </a:bodyPr>
          <a:lstStyle/>
          <a:p>
            <a:pPr indent="-742950" lvl="0" marL="880110" rtl="0" algn="l">
              <a:lnSpc>
                <a:spcPct val="100000"/>
              </a:lnSpc>
              <a:spcBef>
                <a:spcPts val="0"/>
              </a:spcBef>
              <a:spcAft>
                <a:spcPts val="0"/>
              </a:spcAft>
              <a:buClr>
                <a:schemeClr val="dk1"/>
              </a:buClr>
              <a:buSzPts val="2400"/>
              <a:buAutoNum type="arabicPeriod"/>
            </a:pPr>
            <a:r>
              <a:rPr lang="en-US" sz="2400"/>
              <a:t>What is insurance? </a:t>
            </a:r>
            <a:endParaRPr sz="2400"/>
          </a:p>
          <a:p>
            <a:pPr indent="-742950" lvl="0" marL="880110" rtl="0" algn="l">
              <a:lnSpc>
                <a:spcPct val="100000"/>
              </a:lnSpc>
              <a:spcBef>
                <a:spcPts val="600"/>
              </a:spcBef>
              <a:spcAft>
                <a:spcPts val="0"/>
              </a:spcAft>
              <a:buClr>
                <a:schemeClr val="dk1"/>
              </a:buClr>
              <a:buSzPts val="2400"/>
              <a:buAutoNum type="arabicPeriod"/>
            </a:pPr>
            <a:r>
              <a:rPr lang="en-US" sz="2400"/>
              <a:t>What is the relationship between insurance and risk management?</a:t>
            </a:r>
            <a:endParaRPr/>
          </a:p>
          <a:p>
            <a:pPr indent="-742950" lvl="0" marL="880110" rtl="0" algn="l">
              <a:lnSpc>
                <a:spcPct val="100000"/>
              </a:lnSpc>
              <a:spcBef>
                <a:spcPts val="600"/>
              </a:spcBef>
              <a:spcAft>
                <a:spcPts val="0"/>
              </a:spcAft>
              <a:buClr>
                <a:schemeClr val="dk1"/>
              </a:buClr>
              <a:buSzPts val="2400"/>
              <a:buAutoNum type="arabicPeriod"/>
            </a:pPr>
            <a:r>
              <a:rPr lang="en-US" sz="2400"/>
              <a:t>What does insurtech use technology to do?</a:t>
            </a:r>
            <a:endParaRPr/>
          </a:p>
          <a:p>
            <a:pPr indent="-742950" lvl="0" marL="880110" rtl="0" algn="l">
              <a:lnSpc>
                <a:spcPct val="100000"/>
              </a:lnSpc>
              <a:spcBef>
                <a:spcPts val="600"/>
              </a:spcBef>
              <a:spcAft>
                <a:spcPts val="0"/>
              </a:spcAft>
              <a:buClr>
                <a:schemeClr val="dk1"/>
              </a:buClr>
              <a:buSzPts val="2400"/>
              <a:buAutoNum type="arabicPeriod"/>
            </a:pPr>
            <a:r>
              <a:rPr lang="en-US" sz="2400"/>
              <a:t>What is the relationship between insurtech and risktech?</a:t>
            </a:r>
            <a:endParaRPr/>
          </a:p>
          <a:p>
            <a:pPr indent="-361950" lvl="0" marL="514350" rtl="0" algn="l">
              <a:lnSpc>
                <a:spcPct val="100000"/>
              </a:lnSpc>
              <a:spcBef>
                <a:spcPts val="600"/>
              </a:spcBef>
              <a:spcAft>
                <a:spcPts val="0"/>
              </a:spcAft>
              <a:buClr>
                <a:schemeClr val="dk1"/>
              </a:buClr>
              <a:buSzPts val="2400"/>
              <a:buNone/>
            </a:pPr>
            <a:r>
              <a:t/>
            </a:r>
            <a:endParaRPr sz="2400"/>
          </a:p>
          <a:p>
            <a:pPr indent="-19050" lvl="0" marL="171450" rtl="0" algn="l">
              <a:lnSpc>
                <a:spcPct val="100000"/>
              </a:lnSpc>
              <a:spcBef>
                <a:spcPts val="600"/>
              </a:spcBef>
              <a:spcAft>
                <a:spcPts val="0"/>
              </a:spcAft>
              <a:buClr>
                <a:schemeClr val="dk1"/>
              </a:buClr>
              <a:buSzPts val="2400"/>
              <a:buFont typeface="Noto Sans Symbols"/>
              <a:buNone/>
            </a:pPr>
            <a:r>
              <a:t/>
            </a:r>
            <a:endParaRPr sz="2400"/>
          </a:p>
          <a:p>
            <a:pPr indent="-44450" lvl="1" marL="514350" rtl="0" algn="l">
              <a:lnSpc>
                <a:spcPct val="100000"/>
              </a:lnSpc>
              <a:spcBef>
                <a:spcPts val="600"/>
              </a:spcBef>
              <a:spcAft>
                <a:spcPts val="0"/>
              </a:spcAft>
              <a:buClr>
                <a:schemeClr val="dk1"/>
              </a:buClr>
              <a:buSzPts val="2000"/>
              <a:buFont typeface="Noto Sans Symbols"/>
              <a:buNone/>
            </a:pPr>
            <a:r>
              <a:t/>
            </a:r>
            <a:endParaRPr/>
          </a:p>
          <a:p>
            <a:pPr indent="-19050" lvl="0" marL="171450" rtl="0" algn="l">
              <a:lnSpc>
                <a:spcPct val="100000"/>
              </a:lnSpc>
              <a:spcBef>
                <a:spcPts val="600"/>
              </a:spcBef>
              <a:spcAft>
                <a:spcPts val="0"/>
              </a:spcAft>
              <a:buClr>
                <a:schemeClr val="dk1"/>
              </a:buClr>
              <a:buSzPts val="2400"/>
              <a:buFont typeface="Noto Sans Symbols"/>
              <a:buNone/>
            </a:pPr>
            <a:r>
              <a:t/>
            </a:r>
            <a:endParaRPr sz="2400"/>
          </a:p>
        </p:txBody>
      </p:sp>
      <p:sp>
        <p:nvSpPr>
          <p:cNvPr id="104" name="Google Shape;10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5000"/>
              <a:t>Insurtech and Risktech </a:t>
            </a:r>
            <a:r>
              <a:rPr i="1" lang="en-US" sz="5000"/>
              <a:t>(continued)</a:t>
            </a:r>
            <a:endParaRPr/>
          </a:p>
        </p:txBody>
      </p:sp>
      <p:sp>
        <p:nvSpPr>
          <p:cNvPr id="111" name="Google Shape;111;p7"/>
          <p:cNvSpPr txBox="1"/>
          <p:nvPr>
            <p:ph idx="1" type="body"/>
          </p:nvPr>
        </p:nvSpPr>
        <p:spPr>
          <a:xfrm>
            <a:off x="808638" y="2060666"/>
            <a:ext cx="10143668" cy="3435531"/>
          </a:xfrm>
          <a:prstGeom prst="rect">
            <a:avLst/>
          </a:prstGeom>
          <a:noFill/>
          <a:ln>
            <a:noFill/>
          </a:ln>
        </p:spPr>
        <p:txBody>
          <a:bodyPr anchorCtr="0" anchor="ctr" bIns="45700" lIns="91425" spcFirstLastPara="1" rIns="91425" wrap="square" tIns="45700">
            <a:normAutofit/>
          </a:bodyPr>
          <a:lstStyle/>
          <a:p>
            <a:pPr indent="0" lvl="0" marL="137160" rtl="0" algn="l">
              <a:lnSpc>
                <a:spcPct val="100000"/>
              </a:lnSpc>
              <a:spcBef>
                <a:spcPts val="0"/>
              </a:spcBef>
              <a:spcAft>
                <a:spcPts val="0"/>
              </a:spcAft>
              <a:buClr>
                <a:schemeClr val="dk1"/>
              </a:buClr>
              <a:buSzPts val="2400"/>
              <a:buNone/>
            </a:pPr>
            <a:r>
              <a:t/>
            </a:r>
            <a:endParaRPr i="1" sz="2400">
              <a:latin typeface="Arial"/>
              <a:ea typeface="Arial"/>
              <a:cs typeface="Arial"/>
              <a:sym typeface="Arial"/>
            </a:endParaRPr>
          </a:p>
          <a:p>
            <a:pPr indent="0" lvl="0" marL="137160" rtl="0" algn="l">
              <a:lnSpc>
                <a:spcPct val="100000"/>
              </a:lnSpc>
              <a:spcBef>
                <a:spcPts val="0"/>
              </a:spcBef>
              <a:spcAft>
                <a:spcPts val="0"/>
              </a:spcAft>
              <a:buClr>
                <a:schemeClr val="dk1"/>
              </a:buClr>
              <a:buSzPts val="2400"/>
              <a:buNone/>
            </a:pPr>
            <a:r>
              <a:rPr i="1" lang="en-US" sz="2400">
                <a:latin typeface="Calibri"/>
                <a:ea typeface="Calibri"/>
                <a:cs typeface="Calibri"/>
                <a:sym typeface="Calibri"/>
              </a:rPr>
              <a:t>What are some of the technologies being applied to disrupt both parametric and traditional indemnity insurance? </a:t>
            </a:r>
            <a:endParaRPr i="1" sz="2400">
              <a:latin typeface="Calibri"/>
              <a:ea typeface="Calibri"/>
              <a:cs typeface="Calibri"/>
              <a:sym typeface="Calibri"/>
            </a:endParaRPr>
          </a:p>
          <a:p>
            <a:pPr indent="-171450" lvl="0" marL="171450" rtl="0" algn="l">
              <a:lnSpc>
                <a:spcPct val="100000"/>
              </a:lnSpc>
              <a:spcBef>
                <a:spcPts val="600"/>
              </a:spcBef>
              <a:spcAft>
                <a:spcPts val="0"/>
              </a:spcAft>
              <a:buClr>
                <a:schemeClr val="dk1"/>
              </a:buClr>
              <a:buSzPts val="2400"/>
              <a:buFont typeface="Noto Sans Symbols"/>
              <a:buChar char="⮚"/>
            </a:pPr>
            <a:r>
              <a:rPr lang="en-US" sz="2400"/>
              <a:t>Internet of Things (IoT)</a:t>
            </a:r>
            <a:endParaRPr sz="2400"/>
          </a:p>
          <a:p>
            <a:pPr indent="-171450" lvl="0" marL="171450" rtl="0" algn="l">
              <a:lnSpc>
                <a:spcPct val="100000"/>
              </a:lnSpc>
              <a:spcBef>
                <a:spcPts val="600"/>
              </a:spcBef>
              <a:spcAft>
                <a:spcPts val="0"/>
              </a:spcAft>
              <a:buClr>
                <a:schemeClr val="dk1"/>
              </a:buClr>
              <a:buSzPts val="2400"/>
              <a:buFont typeface="Noto Sans Symbols"/>
              <a:buChar char="⮚"/>
            </a:pPr>
            <a:r>
              <a:rPr lang="en-US" sz="2400"/>
              <a:t>Blockchain</a:t>
            </a:r>
            <a:endParaRPr sz="2400"/>
          </a:p>
          <a:p>
            <a:pPr indent="-171450" lvl="0" marL="171450" rtl="0" algn="l">
              <a:lnSpc>
                <a:spcPct val="100000"/>
              </a:lnSpc>
              <a:spcBef>
                <a:spcPts val="600"/>
              </a:spcBef>
              <a:spcAft>
                <a:spcPts val="0"/>
              </a:spcAft>
              <a:buClr>
                <a:schemeClr val="dk1"/>
              </a:buClr>
              <a:buSzPts val="2400"/>
              <a:buFont typeface="Noto Sans Symbols"/>
              <a:buChar char="⮚"/>
            </a:pPr>
            <a:r>
              <a:rPr lang="en-US" sz="2400"/>
              <a:t>Artificial intelligence (AI) and machine learning (ML)</a:t>
            </a:r>
            <a:endParaRPr sz="2400"/>
          </a:p>
          <a:p>
            <a:pPr indent="-171450" lvl="0" marL="171450" rtl="0" algn="l">
              <a:lnSpc>
                <a:spcPct val="100000"/>
              </a:lnSpc>
              <a:spcBef>
                <a:spcPts val="600"/>
              </a:spcBef>
              <a:spcAft>
                <a:spcPts val="0"/>
              </a:spcAft>
              <a:buClr>
                <a:schemeClr val="dk1"/>
              </a:buClr>
              <a:buSzPts val="2400"/>
              <a:buFont typeface="Noto Sans Symbols"/>
              <a:buChar char="⮚"/>
            </a:pPr>
            <a:r>
              <a:rPr lang="en-US" sz="2400"/>
              <a:t>Big data and data analytics</a:t>
            </a:r>
            <a:endParaRPr sz="2400"/>
          </a:p>
          <a:p>
            <a:pPr indent="-171450" lvl="0" marL="171450" rtl="0" algn="l">
              <a:lnSpc>
                <a:spcPct val="100000"/>
              </a:lnSpc>
              <a:spcBef>
                <a:spcPts val="600"/>
              </a:spcBef>
              <a:spcAft>
                <a:spcPts val="0"/>
              </a:spcAft>
              <a:buClr>
                <a:schemeClr val="dk1"/>
              </a:buClr>
              <a:buSzPts val="2400"/>
              <a:buFont typeface="Noto Sans Symbols"/>
              <a:buChar char="⮚"/>
            </a:pPr>
            <a:r>
              <a:rPr lang="en-US" sz="2400"/>
              <a:t>Digital twins</a:t>
            </a:r>
            <a:endParaRPr/>
          </a:p>
          <a:p>
            <a:pPr indent="-19050" lvl="0" marL="171450" rtl="0" algn="l">
              <a:lnSpc>
                <a:spcPct val="100000"/>
              </a:lnSpc>
              <a:spcBef>
                <a:spcPts val="600"/>
              </a:spcBef>
              <a:spcAft>
                <a:spcPts val="0"/>
              </a:spcAft>
              <a:buClr>
                <a:schemeClr val="dk1"/>
              </a:buClr>
              <a:buSzPts val="2400"/>
              <a:buFont typeface="Noto Sans Symbols"/>
              <a:buNone/>
            </a:pPr>
            <a:r>
              <a:t/>
            </a:r>
            <a:endParaRPr sz="2400"/>
          </a:p>
          <a:p>
            <a:pPr indent="-44450" lvl="1" marL="514350" rtl="0" algn="l">
              <a:lnSpc>
                <a:spcPct val="100000"/>
              </a:lnSpc>
              <a:spcBef>
                <a:spcPts val="600"/>
              </a:spcBef>
              <a:spcAft>
                <a:spcPts val="0"/>
              </a:spcAft>
              <a:buClr>
                <a:schemeClr val="dk1"/>
              </a:buClr>
              <a:buSzPts val="2000"/>
              <a:buFont typeface="Noto Sans Symbols"/>
              <a:buNone/>
            </a:pPr>
            <a:r>
              <a:t/>
            </a:r>
            <a:endParaRPr/>
          </a:p>
          <a:p>
            <a:pPr indent="-19050" lvl="0" marL="171450" rtl="0" algn="l">
              <a:lnSpc>
                <a:spcPct val="100000"/>
              </a:lnSpc>
              <a:spcBef>
                <a:spcPts val="600"/>
              </a:spcBef>
              <a:spcAft>
                <a:spcPts val="0"/>
              </a:spcAft>
              <a:buClr>
                <a:schemeClr val="dk1"/>
              </a:buClr>
              <a:buSzPts val="2400"/>
              <a:buFont typeface="Noto Sans Symbols"/>
              <a:buNone/>
            </a:pPr>
            <a:r>
              <a:t/>
            </a:r>
            <a:endParaRPr sz="2400"/>
          </a:p>
        </p:txBody>
      </p:sp>
      <p:sp>
        <p:nvSpPr>
          <p:cNvPr id="112" name="Google Shape;11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8"/>
          <p:cNvSpPr txBox="1"/>
          <p:nvPr>
            <p:ph type="title"/>
          </p:nvPr>
        </p:nvSpPr>
        <p:spPr>
          <a:xfrm>
            <a:off x="808638" y="386930"/>
            <a:ext cx="9236700" cy="118895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lang="en-US" sz="5000"/>
              <a:t>Insurtech and Risktech </a:t>
            </a:r>
            <a:r>
              <a:rPr i="1" lang="en-US" sz="5000"/>
              <a:t>(continued)</a:t>
            </a:r>
            <a:endParaRPr/>
          </a:p>
        </p:txBody>
      </p:sp>
      <p:sp>
        <p:nvSpPr>
          <p:cNvPr id="119" name="Google Shape;119;p8"/>
          <p:cNvSpPr txBox="1"/>
          <p:nvPr>
            <p:ph idx="1" type="body"/>
          </p:nvPr>
        </p:nvSpPr>
        <p:spPr>
          <a:xfrm>
            <a:off x="793660" y="2599509"/>
            <a:ext cx="10143668" cy="3435531"/>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t>Internet of Things (IoT)</a:t>
            </a:r>
            <a:endParaRPr/>
          </a:p>
          <a:p>
            <a:pPr indent="0" lvl="0" marL="0" rtl="0" algn="l">
              <a:lnSpc>
                <a:spcPct val="100000"/>
              </a:lnSpc>
              <a:spcBef>
                <a:spcPts val="0"/>
              </a:spcBef>
              <a:spcAft>
                <a:spcPts val="0"/>
              </a:spcAft>
              <a:buClr>
                <a:schemeClr val="dk1"/>
              </a:buClr>
              <a:buSzPts val="2400"/>
              <a:buFont typeface="Calibri"/>
              <a:buAutoNum type="arabicPeriod"/>
            </a:pPr>
            <a:r>
              <a:rPr i="1" lang="en-US" sz="2400"/>
              <a:t>What does IoT stand for and what does it refer to?</a:t>
            </a:r>
            <a:endParaRPr/>
          </a:p>
          <a:p>
            <a:pPr indent="0" lvl="0" marL="0" rtl="0" algn="l">
              <a:lnSpc>
                <a:spcPct val="100000"/>
              </a:lnSpc>
              <a:spcBef>
                <a:spcPts val="0"/>
              </a:spcBef>
              <a:spcAft>
                <a:spcPts val="0"/>
              </a:spcAft>
              <a:buClr>
                <a:schemeClr val="dk1"/>
              </a:buClr>
              <a:buSzPts val="2400"/>
              <a:buFont typeface="Calibri"/>
              <a:buAutoNum type="arabicPeriod"/>
            </a:pPr>
            <a:r>
              <a:rPr i="1" lang="en-US" sz="2400"/>
              <a:t>What is an example of a smart product?</a:t>
            </a:r>
            <a:endParaRPr i="1" sz="2400"/>
          </a:p>
          <a:p>
            <a:pPr indent="0" lvl="0" marL="0" rtl="0" algn="l">
              <a:lnSpc>
                <a:spcPct val="100000"/>
              </a:lnSpc>
              <a:spcBef>
                <a:spcPts val="0"/>
              </a:spcBef>
              <a:spcAft>
                <a:spcPts val="0"/>
              </a:spcAft>
              <a:buClr>
                <a:schemeClr val="dk1"/>
              </a:buClr>
              <a:buSzPts val="2400"/>
              <a:buFont typeface="Calibri"/>
              <a:buAutoNum type="arabicPeriod"/>
            </a:pPr>
            <a:r>
              <a:rPr i="1" lang="en-US" sz="2400"/>
              <a:t>What is an example of IoT used in motor vehicles?</a:t>
            </a:r>
            <a:endParaRPr i="1" sz="2400"/>
          </a:p>
          <a:p>
            <a:pPr indent="0" lvl="0" marL="0" rtl="0" algn="l">
              <a:lnSpc>
                <a:spcPct val="100000"/>
              </a:lnSpc>
              <a:spcBef>
                <a:spcPts val="0"/>
              </a:spcBef>
              <a:spcAft>
                <a:spcPts val="0"/>
              </a:spcAft>
              <a:buClr>
                <a:schemeClr val="dk1"/>
              </a:buClr>
              <a:buSzPts val="2400"/>
              <a:buFont typeface="Calibri"/>
              <a:buAutoNum type="arabicPeriod"/>
            </a:pPr>
            <a:r>
              <a:rPr i="1" lang="en-US" sz="2400">
                <a:latin typeface="Calibri"/>
                <a:ea typeface="Calibri"/>
                <a:cs typeface="Calibri"/>
                <a:sym typeface="Calibri"/>
              </a:rPr>
              <a:t>What do risktech and insurtech typically involve?</a:t>
            </a:r>
            <a:endParaRPr/>
          </a:p>
          <a:p>
            <a:pPr indent="0" lvl="0" marL="0" rtl="0" algn="l">
              <a:lnSpc>
                <a:spcPct val="100000"/>
              </a:lnSpc>
              <a:spcBef>
                <a:spcPts val="0"/>
              </a:spcBef>
              <a:spcAft>
                <a:spcPts val="0"/>
              </a:spcAft>
              <a:buClr>
                <a:schemeClr val="dk1"/>
              </a:buClr>
              <a:buSzPts val="2400"/>
              <a:buNone/>
            </a:pPr>
            <a:r>
              <a:t/>
            </a:r>
            <a:endParaRPr i="1" sz="2400">
              <a:latin typeface="Calibri"/>
              <a:ea typeface="Calibri"/>
              <a:cs typeface="Calibri"/>
              <a:sym typeface="Calibri"/>
            </a:endParaRPr>
          </a:p>
          <a:p>
            <a:pPr indent="152400" lvl="0" marL="0" rtl="0" algn="l">
              <a:lnSpc>
                <a:spcPct val="100000"/>
              </a:lnSpc>
              <a:spcBef>
                <a:spcPts val="0"/>
              </a:spcBef>
              <a:spcAft>
                <a:spcPts val="0"/>
              </a:spcAft>
              <a:buClr>
                <a:schemeClr val="dk1"/>
              </a:buClr>
              <a:buSzPts val="2400"/>
              <a:buFont typeface="Calibri"/>
              <a:buNone/>
            </a:pPr>
            <a:r>
              <a:t/>
            </a:r>
            <a:endParaRPr i="1" sz="2400"/>
          </a:p>
          <a:p>
            <a:pPr indent="0" lvl="0" marL="0" rtl="0" algn="l">
              <a:lnSpc>
                <a:spcPct val="100000"/>
              </a:lnSpc>
              <a:spcBef>
                <a:spcPts val="600"/>
              </a:spcBef>
              <a:spcAft>
                <a:spcPts val="0"/>
              </a:spcAft>
              <a:buClr>
                <a:schemeClr val="dk1"/>
              </a:buClr>
              <a:buSzPts val="2400"/>
              <a:buNone/>
            </a:pPr>
            <a:r>
              <a:t/>
            </a:r>
            <a:endParaRPr sz="2400"/>
          </a:p>
          <a:p>
            <a:pPr indent="-19050" lvl="0" marL="171450" rtl="0" algn="l">
              <a:lnSpc>
                <a:spcPct val="100000"/>
              </a:lnSpc>
              <a:spcBef>
                <a:spcPts val="600"/>
              </a:spcBef>
              <a:spcAft>
                <a:spcPts val="0"/>
              </a:spcAft>
              <a:buClr>
                <a:schemeClr val="dk1"/>
              </a:buClr>
              <a:buSzPts val="2400"/>
              <a:buFont typeface="Noto Sans Symbols"/>
              <a:buNone/>
            </a:pPr>
            <a:r>
              <a:t/>
            </a:r>
            <a:endParaRPr sz="2400"/>
          </a:p>
          <a:p>
            <a:pPr indent="-44450" lvl="1" marL="514350" rtl="0" algn="l">
              <a:lnSpc>
                <a:spcPct val="100000"/>
              </a:lnSpc>
              <a:spcBef>
                <a:spcPts val="600"/>
              </a:spcBef>
              <a:spcAft>
                <a:spcPts val="0"/>
              </a:spcAft>
              <a:buClr>
                <a:schemeClr val="dk1"/>
              </a:buClr>
              <a:buSzPts val="2000"/>
              <a:buFont typeface="Noto Sans Symbols"/>
              <a:buNone/>
            </a:pPr>
            <a:r>
              <a:t/>
            </a:r>
            <a:endParaRPr/>
          </a:p>
          <a:p>
            <a:pPr indent="-19050" lvl="0" marL="171450" rtl="0" algn="l">
              <a:lnSpc>
                <a:spcPct val="100000"/>
              </a:lnSpc>
              <a:spcBef>
                <a:spcPts val="600"/>
              </a:spcBef>
              <a:spcAft>
                <a:spcPts val="0"/>
              </a:spcAft>
              <a:buClr>
                <a:schemeClr val="dk1"/>
              </a:buClr>
              <a:buSzPts val="2400"/>
              <a:buFont typeface="Noto Sans Symbols"/>
              <a:buNone/>
            </a:pPr>
            <a:r>
              <a:t/>
            </a:r>
            <a:endParaRPr sz="2400"/>
          </a:p>
        </p:txBody>
      </p:sp>
      <p:sp>
        <p:nvSpPr>
          <p:cNvPr id="120" name="Google Shape;1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txBox="1"/>
          <p:nvPr>
            <p:ph type="title"/>
          </p:nvPr>
        </p:nvSpPr>
        <p:spPr>
          <a:xfrm>
            <a:off x="572493" y="552734"/>
            <a:ext cx="11018520" cy="112022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None/>
            </a:pPr>
            <a:br>
              <a:rPr lang="en-US" sz="2200"/>
            </a:br>
            <a:br>
              <a:rPr lang="en-US" sz="2200"/>
            </a:br>
            <a:br>
              <a:rPr lang="en-US" sz="2200"/>
            </a:br>
            <a:br>
              <a:rPr lang="en-US" sz="2200"/>
            </a:br>
            <a:r>
              <a:rPr lang="en-US" sz="5000"/>
              <a:t>Insurtech and Risktech (continued)</a:t>
            </a:r>
            <a:br>
              <a:rPr lang="en-US" sz="5000"/>
            </a:br>
            <a:r>
              <a:rPr lang="en-US" sz="2800"/>
              <a:t>IoT (continued)</a:t>
            </a:r>
            <a:endParaRPr sz="2800"/>
          </a:p>
        </p:txBody>
      </p:sp>
      <p:sp>
        <p:nvSpPr>
          <p:cNvPr id="127" name="Google Shape;127;p9"/>
          <p:cNvSpPr txBox="1"/>
          <p:nvPr>
            <p:ph idx="1" type="body"/>
          </p:nvPr>
        </p:nvSpPr>
        <p:spPr>
          <a:xfrm>
            <a:off x="572493" y="2071316"/>
            <a:ext cx="6713552" cy="4119172"/>
          </a:xfrm>
          <a:prstGeom prst="rect">
            <a:avLst/>
          </a:prstGeom>
          <a:noFill/>
          <a:ln>
            <a:noFill/>
          </a:ln>
        </p:spPr>
        <p:txBody>
          <a:bodyPr anchorCtr="0" anchor="t" bIns="45700" lIns="91425" spcFirstLastPara="1" rIns="91425" wrap="square" tIns="45700">
            <a:normAutofit lnSpcReduction="10000"/>
          </a:bodyPr>
          <a:lstStyle/>
          <a:p>
            <a:pPr indent="-514350" lvl="0" marL="514350" rtl="0" algn="l">
              <a:lnSpc>
                <a:spcPct val="100000"/>
              </a:lnSpc>
              <a:spcBef>
                <a:spcPts val="0"/>
              </a:spcBef>
              <a:spcAft>
                <a:spcPts val="0"/>
              </a:spcAft>
              <a:buClr>
                <a:schemeClr val="dk1"/>
              </a:buClr>
              <a:buSzPts val="2400"/>
              <a:buFont typeface="Calibri"/>
              <a:buAutoNum type="arabicPeriod" startAt="5"/>
            </a:pPr>
            <a:r>
              <a:rPr i="1" lang="en-US" sz="2400">
                <a:latin typeface="Calibri"/>
                <a:ea typeface="Calibri"/>
                <a:cs typeface="Calibri"/>
                <a:sym typeface="Calibri"/>
              </a:rPr>
              <a:t>What technology can be used for the data collected from IoT devices to ensure they are from a trusted source and independently verified?</a:t>
            </a:r>
            <a:endParaRPr i="1" sz="2400">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2400"/>
              <a:buFont typeface="Calibri"/>
              <a:buAutoNum type="arabicPeriod" startAt="5"/>
            </a:pPr>
            <a:r>
              <a:rPr i="1" lang="en-US" sz="2400">
                <a:latin typeface="Calibri"/>
                <a:ea typeface="Calibri"/>
                <a:cs typeface="Calibri"/>
                <a:sym typeface="Calibri"/>
              </a:rPr>
              <a:t>What is often used to share and store data generated by IoT devices, then what can be applied to the data for predictive modeling?</a:t>
            </a:r>
            <a:endParaRPr i="1" sz="2400">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2400"/>
              <a:buFont typeface="Calibri"/>
              <a:buAutoNum type="arabicPeriod" startAt="5"/>
            </a:pPr>
            <a:r>
              <a:rPr i="1" lang="en-US" sz="2400">
                <a:latin typeface="Calibri"/>
                <a:ea typeface="Calibri"/>
                <a:cs typeface="Calibri"/>
                <a:sym typeface="Calibri"/>
              </a:rPr>
              <a:t>What type of model are these technologies moving insurance to? </a:t>
            </a:r>
            <a:endParaRPr i="1" sz="2400">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2400"/>
              <a:buFont typeface="Calibri"/>
              <a:buAutoNum type="arabicPeriod" startAt="5"/>
            </a:pPr>
            <a:r>
              <a:rPr i="1" lang="en-US" sz="2400">
                <a:latin typeface="Calibri"/>
                <a:ea typeface="Calibri"/>
                <a:cs typeface="Calibri"/>
                <a:sym typeface="Calibri"/>
              </a:rPr>
              <a:t>What is an example of using IoT devices for marine insurance?</a:t>
            </a:r>
            <a:endParaRPr i="1" sz="2400">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2400"/>
              <a:buAutoNum type="arabicPeriod" startAt="5"/>
            </a:pPr>
            <a:r>
              <a:rPr i="1" lang="en-US" sz="2400">
                <a:latin typeface="Calibri"/>
                <a:ea typeface="Calibri"/>
                <a:cs typeface="Calibri"/>
                <a:sym typeface="Calibri"/>
              </a:rPr>
              <a:t>What is a risk of the proliferation of IoT devices?</a:t>
            </a:r>
            <a:endParaRPr/>
          </a:p>
          <a:p>
            <a:pPr indent="-336550" lvl="0" marL="457200" rtl="0" algn="l">
              <a:lnSpc>
                <a:spcPct val="100000"/>
              </a:lnSpc>
              <a:spcBef>
                <a:spcPts val="0"/>
              </a:spcBef>
              <a:spcAft>
                <a:spcPts val="0"/>
              </a:spcAft>
              <a:buClr>
                <a:schemeClr val="dk1"/>
              </a:buClr>
              <a:buSzPts val="1900"/>
              <a:buNone/>
            </a:pPr>
            <a:r>
              <a:t/>
            </a:r>
            <a:endParaRPr i="1" sz="1900">
              <a:latin typeface="Calibri"/>
              <a:ea typeface="Calibri"/>
              <a:cs typeface="Calibri"/>
              <a:sym typeface="Calibri"/>
            </a:endParaRPr>
          </a:p>
          <a:p>
            <a:pPr indent="-336550" lvl="0" marL="457200" rtl="0" algn="l">
              <a:lnSpc>
                <a:spcPct val="100000"/>
              </a:lnSpc>
              <a:spcBef>
                <a:spcPts val="0"/>
              </a:spcBef>
              <a:spcAft>
                <a:spcPts val="0"/>
              </a:spcAft>
              <a:buClr>
                <a:schemeClr val="dk1"/>
              </a:buClr>
              <a:buSzPts val="1900"/>
              <a:buNone/>
            </a:pPr>
            <a:r>
              <a:t/>
            </a:r>
            <a:endParaRPr i="1" sz="1900">
              <a:latin typeface="Calibri"/>
              <a:ea typeface="Calibri"/>
              <a:cs typeface="Calibri"/>
              <a:sym typeface="Calibri"/>
            </a:endParaRPr>
          </a:p>
          <a:p>
            <a:pPr indent="-336550" lvl="0" marL="457200" rtl="0" algn="l">
              <a:lnSpc>
                <a:spcPct val="100000"/>
              </a:lnSpc>
              <a:spcBef>
                <a:spcPts val="0"/>
              </a:spcBef>
              <a:spcAft>
                <a:spcPts val="0"/>
              </a:spcAft>
              <a:buClr>
                <a:schemeClr val="dk1"/>
              </a:buClr>
              <a:buSzPts val="1900"/>
              <a:buFont typeface="Calibri"/>
              <a:buNone/>
            </a:pPr>
            <a:r>
              <a:t/>
            </a:r>
            <a:endParaRPr i="1" sz="1900">
              <a:latin typeface="Calibri"/>
              <a:ea typeface="Calibri"/>
              <a:cs typeface="Calibri"/>
              <a:sym typeface="Calibri"/>
            </a:endParaRPr>
          </a:p>
          <a:p>
            <a:pPr indent="120650" lvl="0" marL="0" rtl="0" algn="l">
              <a:lnSpc>
                <a:spcPct val="100000"/>
              </a:lnSpc>
              <a:spcBef>
                <a:spcPts val="0"/>
              </a:spcBef>
              <a:spcAft>
                <a:spcPts val="0"/>
              </a:spcAft>
              <a:buClr>
                <a:schemeClr val="dk1"/>
              </a:buClr>
              <a:buSzPts val="1900"/>
              <a:buFont typeface="Calibri"/>
              <a:buNone/>
            </a:pPr>
            <a:r>
              <a:t/>
            </a:r>
            <a:endParaRPr i="1" sz="1900"/>
          </a:p>
          <a:p>
            <a:pPr indent="0" lvl="0" marL="0" rtl="0" algn="l">
              <a:lnSpc>
                <a:spcPct val="100000"/>
              </a:lnSpc>
              <a:spcBef>
                <a:spcPts val="600"/>
              </a:spcBef>
              <a:spcAft>
                <a:spcPts val="0"/>
              </a:spcAft>
              <a:buClr>
                <a:schemeClr val="dk1"/>
              </a:buClr>
              <a:buSzPts val="1900"/>
              <a:buNone/>
            </a:pPr>
            <a:r>
              <a:t/>
            </a:r>
            <a:endParaRPr i="1" sz="1900"/>
          </a:p>
          <a:p>
            <a:pPr indent="-50800" lvl="0" marL="171450" rtl="0" algn="l">
              <a:lnSpc>
                <a:spcPct val="100000"/>
              </a:lnSpc>
              <a:spcBef>
                <a:spcPts val="600"/>
              </a:spcBef>
              <a:spcAft>
                <a:spcPts val="0"/>
              </a:spcAft>
              <a:buClr>
                <a:schemeClr val="dk1"/>
              </a:buClr>
              <a:buSzPts val="1900"/>
              <a:buFont typeface="Noto Sans Symbols"/>
              <a:buNone/>
            </a:pPr>
            <a:r>
              <a:t/>
            </a:r>
            <a:endParaRPr i="1" sz="1900"/>
          </a:p>
          <a:p>
            <a:pPr indent="-50800" lvl="1" marL="514350" rtl="0" algn="l">
              <a:lnSpc>
                <a:spcPct val="100000"/>
              </a:lnSpc>
              <a:spcBef>
                <a:spcPts val="600"/>
              </a:spcBef>
              <a:spcAft>
                <a:spcPts val="0"/>
              </a:spcAft>
              <a:buClr>
                <a:schemeClr val="dk1"/>
              </a:buClr>
              <a:buSzPts val="1900"/>
              <a:buFont typeface="Noto Sans Symbols"/>
              <a:buNone/>
            </a:pPr>
            <a:r>
              <a:t/>
            </a:r>
            <a:endParaRPr i="1" sz="1900"/>
          </a:p>
          <a:p>
            <a:pPr indent="-50800" lvl="0" marL="171450" rtl="0" algn="l">
              <a:lnSpc>
                <a:spcPct val="100000"/>
              </a:lnSpc>
              <a:spcBef>
                <a:spcPts val="600"/>
              </a:spcBef>
              <a:spcAft>
                <a:spcPts val="0"/>
              </a:spcAft>
              <a:buClr>
                <a:schemeClr val="dk1"/>
              </a:buClr>
              <a:buSzPts val="1900"/>
              <a:buFont typeface="Noto Sans Symbols"/>
              <a:buNone/>
            </a:pPr>
            <a:r>
              <a:t/>
            </a:r>
            <a:endParaRPr sz="1900"/>
          </a:p>
        </p:txBody>
      </p:sp>
      <p:pic>
        <p:nvPicPr>
          <p:cNvPr descr="Graph on document with pen" id="128" name="Google Shape;128;p9"/>
          <p:cNvPicPr preferRelativeResize="0"/>
          <p:nvPr/>
        </p:nvPicPr>
        <p:blipFill rotWithShape="1">
          <a:blip r:embed="rId3">
            <a:alphaModFix/>
          </a:blip>
          <a:srcRect b="2" l="24667" r="11115" t="0"/>
          <a:stretch/>
        </p:blipFill>
        <p:spPr>
          <a:xfrm>
            <a:off x="7675658" y="2093976"/>
            <a:ext cx="3941064" cy="4096512"/>
          </a:xfrm>
          <a:prstGeom prst="rect">
            <a:avLst/>
          </a:prstGeom>
          <a:noFill/>
          <a:ln>
            <a:noFill/>
          </a:ln>
        </p:spPr>
      </p:pic>
      <p:sp>
        <p:nvSpPr>
          <p:cNvPr id="129" name="Google Shape;12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NSA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0x0101004470FB30E30F2E4CADF1028284B4436C</vt:lpwstr>
  </property>
</Properties>
</file>