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93"/>
  </p:notesMasterIdLst>
  <p:sldIdLst>
    <p:sldId id="256" r:id="rId2"/>
    <p:sldId id="257" r:id="rId3"/>
    <p:sldId id="258" r:id="rId4"/>
    <p:sldId id="259" r:id="rId5"/>
    <p:sldId id="260" r:id="rId6"/>
    <p:sldId id="2331" r:id="rId7"/>
    <p:sldId id="1423" r:id="rId8"/>
    <p:sldId id="1424" r:id="rId9"/>
    <p:sldId id="1425" r:id="rId10"/>
    <p:sldId id="1428" r:id="rId11"/>
    <p:sldId id="2175" r:id="rId12"/>
    <p:sldId id="1429" r:id="rId13"/>
    <p:sldId id="1426" r:id="rId14"/>
    <p:sldId id="2332" r:id="rId15"/>
    <p:sldId id="1406" r:id="rId16"/>
    <p:sldId id="2282" r:id="rId17"/>
    <p:sldId id="2333" r:id="rId18"/>
    <p:sldId id="395" r:id="rId19"/>
    <p:sldId id="2288" r:id="rId20"/>
    <p:sldId id="2289" r:id="rId21"/>
    <p:sldId id="2290" r:id="rId22"/>
    <p:sldId id="2291" r:id="rId23"/>
    <p:sldId id="2266" r:id="rId24"/>
    <p:sldId id="425" r:id="rId25"/>
    <p:sldId id="2292" r:id="rId26"/>
    <p:sldId id="427" r:id="rId27"/>
    <p:sldId id="2334" r:id="rId28"/>
    <p:sldId id="2219" r:id="rId29"/>
    <p:sldId id="2293" r:id="rId30"/>
    <p:sldId id="2294" r:id="rId31"/>
    <p:sldId id="2295" r:id="rId32"/>
    <p:sldId id="2303" r:id="rId33"/>
    <p:sldId id="2304" r:id="rId34"/>
    <p:sldId id="2305" r:id="rId35"/>
    <p:sldId id="2296" r:id="rId36"/>
    <p:sldId id="2306" r:id="rId37"/>
    <p:sldId id="2297" r:id="rId38"/>
    <p:sldId id="2307" r:id="rId39"/>
    <p:sldId id="2299" r:id="rId40"/>
    <p:sldId id="2308" r:id="rId41"/>
    <p:sldId id="2300" r:id="rId42"/>
    <p:sldId id="2298" r:id="rId43"/>
    <p:sldId id="2309" r:id="rId44"/>
    <p:sldId id="2310" r:id="rId45"/>
    <p:sldId id="426" r:id="rId46"/>
    <p:sldId id="2302" r:id="rId47"/>
    <p:sldId id="1408" r:id="rId48"/>
    <p:sldId id="2335" r:id="rId49"/>
    <p:sldId id="2312" r:id="rId50"/>
    <p:sldId id="428" r:id="rId51"/>
    <p:sldId id="2313" r:id="rId52"/>
    <p:sldId id="2314" r:id="rId53"/>
    <p:sldId id="2315" r:id="rId54"/>
    <p:sldId id="2316" r:id="rId55"/>
    <p:sldId id="2336" r:id="rId56"/>
    <p:sldId id="2318" r:id="rId57"/>
    <p:sldId id="2319" r:id="rId58"/>
    <p:sldId id="2320" r:id="rId59"/>
    <p:sldId id="2321" r:id="rId60"/>
    <p:sldId id="2322" r:id="rId61"/>
    <p:sldId id="2337" r:id="rId62"/>
    <p:sldId id="432" r:id="rId63"/>
    <p:sldId id="433" r:id="rId64"/>
    <p:sldId id="434" r:id="rId65"/>
    <p:sldId id="2324" r:id="rId66"/>
    <p:sldId id="2325" r:id="rId67"/>
    <p:sldId id="435" r:id="rId68"/>
    <p:sldId id="2338" r:id="rId69"/>
    <p:sldId id="1432" r:id="rId70"/>
    <p:sldId id="1413" r:id="rId71"/>
    <p:sldId id="1433" r:id="rId72"/>
    <p:sldId id="1415" r:id="rId73"/>
    <p:sldId id="2267" r:id="rId74"/>
    <p:sldId id="2339" r:id="rId75"/>
    <p:sldId id="1416" r:id="rId76"/>
    <p:sldId id="1436" r:id="rId77"/>
    <p:sldId id="1437" r:id="rId78"/>
    <p:sldId id="1417" r:id="rId79"/>
    <p:sldId id="1435" r:id="rId80"/>
    <p:sldId id="1419" r:id="rId81"/>
    <p:sldId id="1420" r:id="rId82"/>
    <p:sldId id="1422" r:id="rId83"/>
    <p:sldId id="2268" r:id="rId84"/>
    <p:sldId id="2340" r:id="rId85"/>
    <p:sldId id="654" r:id="rId86"/>
    <p:sldId id="657" r:id="rId87"/>
    <p:sldId id="658" r:id="rId88"/>
    <p:sldId id="2329" r:id="rId89"/>
    <p:sldId id="2330" r:id="rId90"/>
    <p:sldId id="655" r:id="rId91"/>
    <p:sldId id="329" r:id="rId92"/>
  </p:sldIdLst>
  <p:sldSz cx="12192000" cy="6858000"/>
  <p:notesSz cx="6858000" cy="9144000"/>
  <p:embeddedFontLst>
    <p:embeddedFont>
      <p:font typeface="Noto Sans Symbols" pitchFamily="2" charset="0"/>
      <p:regular r:id="rId94"/>
      <p:bold r:id="rId9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6" roundtripDataSignature="AMtx7mgx6L/TZs31I0wg8+tYERZTqP7dG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05EFA3-48D9-48B5-BFB0-A50CA6F73226}">
  <a:tblStyle styleId="{4C05EFA3-48D9-48B5-BFB0-A50CA6F73226}"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704"/>
  </p:normalViewPr>
  <p:slideViewPr>
    <p:cSldViewPr snapToGrid="0" snapToObjects="1">
      <p:cViewPr varScale="1">
        <p:scale>
          <a:sx n="90" d="100"/>
          <a:sy n="90" d="100"/>
        </p:scale>
        <p:origin x="8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1.fntdata"/><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Project Duration</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Sheet2!$B$2</c:f>
              <c:strCache>
                <c:ptCount val="1"/>
                <c:pt idx="0">
                  <c:v>Number of times the simulation result was less than or equal to the Total Project Duration</c:v>
                </c:pt>
              </c:strCache>
            </c:strRef>
          </c:tx>
          <c:spPr>
            <a:solidFill>
              <a:schemeClr val="accent1"/>
            </a:solidFill>
            <a:ln>
              <a:noFill/>
            </a:ln>
            <a:effectLst/>
          </c:spPr>
          <c:invertIfNegative val="0"/>
          <c:cat>
            <c:numRef>
              <c:f>Sheet2!$A$3:$A$15</c:f>
              <c:numCache>
                <c:formatCode>General</c:formatCode>
                <c:ptCount val="13"/>
                <c:pt idx="0">
                  <c:v>11</c:v>
                </c:pt>
                <c:pt idx="1">
                  <c:v>12</c:v>
                </c:pt>
                <c:pt idx="2">
                  <c:v>13</c:v>
                </c:pt>
                <c:pt idx="3">
                  <c:v>14</c:v>
                </c:pt>
                <c:pt idx="4">
                  <c:v>15</c:v>
                </c:pt>
                <c:pt idx="5">
                  <c:v>16</c:v>
                </c:pt>
                <c:pt idx="6">
                  <c:v>17</c:v>
                </c:pt>
                <c:pt idx="7">
                  <c:v>18</c:v>
                </c:pt>
                <c:pt idx="8">
                  <c:v>19</c:v>
                </c:pt>
                <c:pt idx="9">
                  <c:v>20</c:v>
                </c:pt>
                <c:pt idx="10">
                  <c:v>21</c:v>
                </c:pt>
                <c:pt idx="11">
                  <c:v>22</c:v>
                </c:pt>
                <c:pt idx="12">
                  <c:v>23</c:v>
                </c:pt>
              </c:numCache>
            </c:numRef>
          </c:cat>
          <c:val>
            <c:numRef>
              <c:f>Sheet2!$B$3:$B$15</c:f>
              <c:numCache>
                <c:formatCode>General</c:formatCode>
                <c:ptCount val="13"/>
                <c:pt idx="0">
                  <c:v>5</c:v>
                </c:pt>
                <c:pt idx="1">
                  <c:v>20</c:v>
                </c:pt>
                <c:pt idx="2">
                  <c:v>75</c:v>
                </c:pt>
                <c:pt idx="3">
                  <c:v>90</c:v>
                </c:pt>
                <c:pt idx="4">
                  <c:v>125</c:v>
                </c:pt>
                <c:pt idx="5">
                  <c:v>140</c:v>
                </c:pt>
                <c:pt idx="6">
                  <c:v>165</c:v>
                </c:pt>
                <c:pt idx="7">
                  <c:v>275</c:v>
                </c:pt>
                <c:pt idx="8">
                  <c:v>440</c:v>
                </c:pt>
                <c:pt idx="9">
                  <c:v>475</c:v>
                </c:pt>
                <c:pt idx="10">
                  <c:v>490</c:v>
                </c:pt>
                <c:pt idx="11">
                  <c:v>495</c:v>
                </c:pt>
                <c:pt idx="12">
                  <c:v>500</c:v>
                </c:pt>
              </c:numCache>
            </c:numRef>
          </c:val>
          <c:extLst>
            <c:ext xmlns:c16="http://schemas.microsoft.com/office/drawing/2014/chart" uri="{C3380CC4-5D6E-409C-BE32-E72D297353CC}">
              <c16:uniqueId val="{00000000-8A9B-D14E-A95D-023CEFA43818}"/>
            </c:ext>
          </c:extLst>
        </c:ser>
        <c:dLbls>
          <c:showLegendKey val="0"/>
          <c:showVal val="0"/>
          <c:showCatName val="0"/>
          <c:showSerName val="0"/>
          <c:showPercent val="0"/>
          <c:showBubbleSize val="0"/>
        </c:dLbls>
        <c:gapWidth val="13"/>
        <c:overlap val="-27"/>
        <c:axId val="956446000"/>
        <c:axId val="957293200"/>
      </c:barChart>
      <c:lineChart>
        <c:grouping val="standard"/>
        <c:varyColors val="0"/>
        <c:ser>
          <c:idx val="1"/>
          <c:order val="1"/>
          <c:tx>
            <c:strRef>
              <c:f>Sheet2!$C$2</c:f>
              <c:strCache>
                <c:ptCount val="1"/>
                <c:pt idx="0">
                  <c:v>Percentage of simulation runs where the result was less than or equal to the Total Project Duration</c:v>
                </c:pt>
              </c:strCache>
            </c:strRef>
          </c:tx>
          <c:spPr>
            <a:ln w="28575" cap="rnd">
              <a:solidFill>
                <a:schemeClr val="accent2"/>
              </a:solidFill>
              <a:round/>
            </a:ln>
            <a:effectLst/>
          </c:spPr>
          <c:marker>
            <c:symbol val="none"/>
          </c:marker>
          <c:cat>
            <c:numRef>
              <c:f>Sheet2!$A$3:$A$15</c:f>
              <c:numCache>
                <c:formatCode>General</c:formatCode>
                <c:ptCount val="13"/>
                <c:pt idx="0">
                  <c:v>11</c:v>
                </c:pt>
                <c:pt idx="1">
                  <c:v>12</c:v>
                </c:pt>
                <c:pt idx="2">
                  <c:v>13</c:v>
                </c:pt>
                <c:pt idx="3">
                  <c:v>14</c:v>
                </c:pt>
                <c:pt idx="4">
                  <c:v>15</c:v>
                </c:pt>
                <c:pt idx="5">
                  <c:v>16</c:v>
                </c:pt>
                <c:pt idx="6">
                  <c:v>17</c:v>
                </c:pt>
                <c:pt idx="7">
                  <c:v>18</c:v>
                </c:pt>
                <c:pt idx="8">
                  <c:v>19</c:v>
                </c:pt>
                <c:pt idx="9">
                  <c:v>20</c:v>
                </c:pt>
                <c:pt idx="10">
                  <c:v>21</c:v>
                </c:pt>
                <c:pt idx="11">
                  <c:v>22</c:v>
                </c:pt>
                <c:pt idx="12">
                  <c:v>23</c:v>
                </c:pt>
              </c:numCache>
            </c:numRef>
          </c:cat>
          <c:val>
            <c:numRef>
              <c:f>Sheet2!$C$3:$C$15</c:f>
              <c:numCache>
                <c:formatCode>0%</c:formatCode>
                <c:ptCount val="13"/>
                <c:pt idx="0">
                  <c:v>0.01</c:v>
                </c:pt>
                <c:pt idx="1">
                  <c:v>0.04</c:v>
                </c:pt>
                <c:pt idx="2">
                  <c:v>0.15</c:v>
                </c:pt>
                <c:pt idx="3">
                  <c:v>0.18</c:v>
                </c:pt>
                <c:pt idx="4">
                  <c:v>0.25</c:v>
                </c:pt>
                <c:pt idx="5">
                  <c:v>0.28000000000000003</c:v>
                </c:pt>
                <c:pt idx="6">
                  <c:v>0.33</c:v>
                </c:pt>
                <c:pt idx="7">
                  <c:v>0.55000000000000004</c:v>
                </c:pt>
                <c:pt idx="8">
                  <c:v>0.88</c:v>
                </c:pt>
                <c:pt idx="9">
                  <c:v>0.95</c:v>
                </c:pt>
                <c:pt idx="10">
                  <c:v>0.98</c:v>
                </c:pt>
                <c:pt idx="11">
                  <c:v>0.99</c:v>
                </c:pt>
                <c:pt idx="12">
                  <c:v>1</c:v>
                </c:pt>
              </c:numCache>
            </c:numRef>
          </c:val>
          <c:smooth val="0"/>
          <c:extLst>
            <c:ext xmlns:c16="http://schemas.microsoft.com/office/drawing/2014/chart" uri="{C3380CC4-5D6E-409C-BE32-E72D297353CC}">
              <c16:uniqueId val="{00000001-8A9B-D14E-A95D-023CEFA43818}"/>
            </c:ext>
          </c:extLst>
        </c:ser>
        <c:dLbls>
          <c:showLegendKey val="0"/>
          <c:showVal val="0"/>
          <c:showCatName val="0"/>
          <c:showSerName val="0"/>
          <c:showPercent val="0"/>
          <c:showBubbleSize val="0"/>
        </c:dLbls>
        <c:marker val="1"/>
        <c:smooth val="0"/>
        <c:axId val="974215152"/>
        <c:axId val="964008192"/>
      </c:lineChart>
      <c:catAx>
        <c:axId val="956446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57293200"/>
        <c:crosses val="autoZero"/>
        <c:auto val="1"/>
        <c:lblAlgn val="ctr"/>
        <c:lblOffset val="100"/>
        <c:noMultiLvlLbl val="0"/>
      </c:catAx>
      <c:valAx>
        <c:axId val="957293200"/>
        <c:scaling>
          <c:orientation val="minMax"/>
          <c:max val="5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56446000"/>
        <c:crosses val="autoZero"/>
        <c:crossBetween val="between"/>
      </c:valAx>
      <c:valAx>
        <c:axId val="964008192"/>
        <c:scaling>
          <c:orientation val="minMax"/>
          <c:max val="1"/>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974215152"/>
        <c:crosses val="max"/>
        <c:crossBetween val="between"/>
      </c:valAx>
      <c:catAx>
        <c:axId val="974215152"/>
        <c:scaling>
          <c:orientation val="minMax"/>
        </c:scaling>
        <c:delete val="1"/>
        <c:axPos val="b"/>
        <c:numFmt formatCode="General" sourceLinked="1"/>
        <c:majorTickMark val="none"/>
        <c:minorTickMark val="none"/>
        <c:tickLblPos val="nextTo"/>
        <c:crossAx val="96400819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en.wikipedia.org/wiki/Delphi_method#cite_note-rw2001-6"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n.wikipedia.org/wiki/Median" TargetMode="External"/><Relationship Id="rId5" Type="http://schemas.openxmlformats.org/officeDocument/2006/relationships/hyperlink" Target="https://en.wikipedia.org/wiki/Mean" TargetMode="External"/><Relationship Id="rId4" Type="http://schemas.openxmlformats.org/officeDocument/2006/relationships/hyperlink" Target="https://en.wikipedia.org/wiki/Facilitator"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 this presentation, we will explore the concept of supply networks and cascading risk, its causes and consequences, some real-world examples, and some strategies to mitigate or prevent them.</a:t>
            </a:r>
            <a:endParaRPr/>
          </a:p>
          <a:p>
            <a:pPr marL="0" lvl="0" indent="0" algn="l" rtl="0">
              <a:spcBef>
                <a:spcPts val="0"/>
              </a:spcBef>
              <a:spcAft>
                <a:spcPts val="0"/>
              </a:spcAft>
              <a:buNone/>
            </a:pPr>
            <a:endParaRPr/>
          </a:p>
        </p:txBody>
      </p:sp>
      <p:sp>
        <p:nvSpPr>
          <p:cNvPr id="65" name="Google Shape;6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effectLst/>
                <a:latin typeface="+mn-lt"/>
                <a:ea typeface="+mn-ea"/>
                <a:cs typeface="+mn-cs"/>
              </a:rPr>
              <a:t>A key factor that we need to think about is how are we going to measure the success of our project? </a:t>
            </a:r>
          </a:p>
          <a:p>
            <a:r>
              <a:rPr lang="en-US" sz="1200" b="0" i="0" u="none" strike="noStrike" kern="1200" dirty="0">
                <a:solidFill>
                  <a:schemeClr val="tx1"/>
                </a:solidFill>
                <a:effectLst/>
                <a:latin typeface="+mn-lt"/>
                <a:ea typeface="+mn-ea"/>
                <a:cs typeface="+mn-cs"/>
              </a:rPr>
              <a:t>And so we go back to our project objectives. </a:t>
            </a:r>
          </a:p>
          <a:p>
            <a:r>
              <a:rPr lang="en-US" sz="1200" b="0" i="0" u="none" strike="noStrike" kern="1200" dirty="0">
                <a:solidFill>
                  <a:schemeClr val="tx1"/>
                </a:solidFill>
                <a:effectLst/>
                <a:latin typeface="+mn-lt"/>
                <a:ea typeface="+mn-ea"/>
                <a:cs typeface="+mn-cs"/>
              </a:rPr>
              <a:t>We're going to ask the questions. Was it on time, was it late? And by how much? </a:t>
            </a:r>
          </a:p>
          <a:p>
            <a:r>
              <a:rPr lang="en-US" sz="1200" b="0" i="0" u="none" strike="noStrike" kern="1200" dirty="0">
                <a:solidFill>
                  <a:schemeClr val="tx1"/>
                </a:solidFill>
                <a:effectLst/>
                <a:latin typeface="+mn-lt"/>
                <a:ea typeface="+mn-ea"/>
                <a:cs typeface="+mn-cs"/>
              </a:rPr>
              <a:t>Was it over or under budget? And by how much? </a:t>
            </a:r>
          </a:p>
          <a:p>
            <a:r>
              <a:rPr lang="en-US" sz="1200" b="0" i="0" u="none" strike="noStrike" kern="1200" dirty="0">
                <a:solidFill>
                  <a:schemeClr val="tx1"/>
                </a:solidFill>
                <a:effectLst/>
                <a:latin typeface="+mn-lt"/>
                <a:ea typeface="+mn-ea"/>
                <a:cs typeface="+mn-cs"/>
              </a:rPr>
              <a:t>Did it deliver its promised deliverables? </a:t>
            </a:r>
          </a:p>
          <a:p>
            <a:r>
              <a:rPr lang="en-US" sz="1200" b="0" i="0" u="none" strike="noStrike" kern="1200" dirty="0">
                <a:solidFill>
                  <a:schemeClr val="tx1"/>
                </a:solidFill>
                <a:effectLst/>
                <a:latin typeface="+mn-lt"/>
                <a:ea typeface="+mn-ea"/>
                <a:cs typeface="+mn-cs"/>
              </a:rPr>
              <a:t>Were the customers satisfied at the time of the project completion?</a:t>
            </a:r>
          </a:p>
          <a:p>
            <a:r>
              <a:rPr lang="en-US" sz="1200" b="0" i="0" u="none" strike="noStrike" kern="1200" dirty="0">
                <a:solidFill>
                  <a:schemeClr val="tx1"/>
                </a:solidFill>
                <a:effectLst/>
                <a:latin typeface="+mn-lt"/>
                <a:ea typeface="+mn-ea"/>
                <a:cs typeface="+mn-cs"/>
              </a:rPr>
              <a:t>Answering these questions will help us determine whether our projects are successful or not.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 successful project will be a project that is on time, on budget, and delivers the scope. </a:t>
            </a:r>
          </a:p>
          <a:p>
            <a:endParaRPr lang="en-US" dirty="0"/>
          </a:p>
        </p:txBody>
      </p:sp>
      <p:sp>
        <p:nvSpPr>
          <p:cNvPr id="4" name="Slide Number Placeholder 3"/>
          <p:cNvSpPr>
            <a:spLocks noGrp="1"/>
          </p:cNvSpPr>
          <p:nvPr>
            <p:ph type="sldNum" sz="quarter" idx="5"/>
          </p:nvPr>
        </p:nvSpPr>
        <p:spPr/>
        <p:txBody>
          <a:bodyPr/>
          <a:lstStyle/>
          <a:p>
            <a:fld id="{482698AA-472A-494F-8B84-304C607EA903}" type="slidenum">
              <a:rPr lang="en-US" smtClean="0"/>
              <a:pPr/>
              <a:t>10</a:t>
            </a:fld>
            <a:endParaRPr lang="en-US"/>
          </a:p>
        </p:txBody>
      </p:sp>
    </p:spTree>
    <p:extLst>
      <p:ext uri="{BB962C8B-B14F-4D97-AF65-F5344CB8AC3E}">
        <p14:creationId xmlns:p14="http://schemas.microsoft.com/office/powerpoint/2010/main" val="59579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cs typeface="Arial" charset="0"/>
              </a:defRPr>
            </a:lvl1pPr>
            <a:lvl2pPr marL="742950" indent="-285750">
              <a:defRPr sz="1200">
                <a:solidFill>
                  <a:schemeClr val="tx1"/>
                </a:solidFill>
                <a:latin typeface="Times New Roman" pitchFamily="18" charset="0"/>
                <a:cs typeface="Arial" charset="0"/>
              </a:defRPr>
            </a:lvl2pPr>
            <a:lvl3pPr marL="1143000" indent="-228600">
              <a:defRPr sz="1200">
                <a:solidFill>
                  <a:schemeClr val="tx1"/>
                </a:solidFill>
                <a:latin typeface="Times New Roman" pitchFamily="18" charset="0"/>
                <a:cs typeface="Arial" charset="0"/>
              </a:defRPr>
            </a:lvl3pPr>
            <a:lvl4pPr marL="1600200" indent="-228600">
              <a:defRPr sz="1200">
                <a:solidFill>
                  <a:schemeClr val="tx1"/>
                </a:solidFill>
                <a:latin typeface="Times New Roman" pitchFamily="18" charset="0"/>
                <a:cs typeface="Arial" charset="0"/>
              </a:defRPr>
            </a:lvl4pPr>
            <a:lvl5pPr marL="2057400" indent="-228600">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fld id="{FDDA2001-475B-40D3-96FA-A9EACAFE2684}" type="slidenum">
              <a:rPr lang="en-US" altLang="en-US"/>
              <a:pPr/>
              <a:t>11</a:t>
            </a:fld>
            <a:endParaRPr lang="en-US" altLang="en-US"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marL="11206"/>
            <a:r>
              <a:rPr lang="en-US" altLang="en-US" sz="1200" spc="-13" dirty="0"/>
              <a:t>So what is project risk?</a:t>
            </a:r>
          </a:p>
        </p:txBody>
      </p:sp>
    </p:spTree>
    <p:extLst>
      <p:ext uri="{BB962C8B-B14F-4D97-AF65-F5344CB8AC3E}">
        <p14:creationId xmlns:p14="http://schemas.microsoft.com/office/powerpoint/2010/main" val="2063462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eaLnBrk="1" hangingPunct="1"/>
            <a:r>
              <a:rPr lang="en-US" altLang="en-US" dirty="0"/>
              <a:t>Recall that for ISO, risk is defined as </a:t>
            </a:r>
            <a:r>
              <a:rPr lang="en-US" sz="1200" dirty="0">
                <a:solidFill>
                  <a:schemeClr val="tx1"/>
                </a:solidFill>
              </a:rPr>
              <a:t>the </a:t>
            </a:r>
            <a:r>
              <a:rPr lang="en-US" sz="1200" u="sng" dirty="0">
                <a:solidFill>
                  <a:schemeClr val="tx1"/>
                </a:solidFill>
              </a:rPr>
              <a:t>effect of uncertainties on objectives </a:t>
            </a:r>
          </a:p>
          <a:p>
            <a:pPr eaLnBrk="1" hangingPunct="1"/>
            <a:r>
              <a:rPr lang="en-US" altLang="en-US" sz="1200" u="none" dirty="0">
                <a:solidFill>
                  <a:schemeClr val="tx1"/>
                </a:solidFill>
              </a:rPr>
              <a:t>So for projects, risk is anything that could potentially impact your project’s timeline, scope and budget.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spc="-13" dirty="0"/>
              <a:t>This risk stems from the possibility or probability that the project will not turn out as planned.</a:t>
            </a:r>
          </a:p>
          <a:p>
            <a:r>
              <a:rPr lang="en-US" sz="1200" b="0" i="0" u="none" strike="noStrike" kern="1200" dirty="0">
                <a:solidFill>
                  <a:schemeClr val="tx1"/>
                </a:solidFill>
                <a:effectLst/>
                <a:latin typeface="+mn-lt"/>
                <a:ea typeface="+mn-ea"/>
                <a:cs typeface="+mn-cs"/>
              </a:rPr>
              <a:t>BECAUSE here is s lot of uncertainty or unknowns associated with how the project will actually take place. </a:t>
            </a:r>
          </a:p>
          <a:p>
            <a:r>
              <a:rPr lang="en-US" sz="1200" b="0" i="0" u="none" strike="noStrike" kern="1200" dirty="0">
                <a:solidFill>
                  <a:schemeClr val="tx1"/>
                </a:solidFill>
                <a:effectLst/>
                <a:latin typeface="+mn-lt"/>
                <a:ea typeface="+mn-ea"/>
                <a:cs typeface="+mn-cs"/>
              </a:rPr>
              <a:t>And so we need to think about what risks do we foresee in the execution of our project. </a:t>
            </a:r>
          </a:p>
          <a:p>
            <a:pPr eaLnBrk="1" hangingPunct="1"/>
            <a:r>
              <a:rPr lang="en-US" altLang="en-US" dirty="0"/>
              <a:t>What can go wrong?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Here you can start thinking about, </a:t>
            </a:r>
            <a:r>
              <a:rPr lang="en-US" sz="1200" b="0" i="1" u="none" strike="noStrike" kern="1200" dirty="0">
                <a:solidFill>
                  <a:schemeClr val="tx1"/>
                </a:solidFill>
                <a:effectLst/>
                <a:latin typeface="+mn-lt"/>
                <a:ea typeface="+mn-ea"/>
                <a:cs typeface="+mn-cs"/>
              </a:rPr>
              <a:t>hazards and threats to project success, threats that negatively influences one or more project objectives of cost, quality, and schedule</a:t>
            </a:r>
            <a:endParaRPr lang="en-US" altLang="en-US" dirty="0"/>
          </a:p>
          <a:p>
            <a:r>
              <a:rPr lang="en-US" sz="1200" b="0" i="0" u="none" strike="noStrike" kern="1200" dirty="0">
                <a:solidFill>
                  <a:schemeClr val="tx1"/>
                </a:solidFill>
                <a:effectLst/>
                <a:latin typeface="+mn-lt"/>
                <a:ea typeface="+mn-ea"/>
                <a:cs typeface="+mn-cs"/>
              </a:rPr>
              <a:t>So project </a:t>
            </a:r>
            <a:r>
              <a:rPr lang="en-US" sz="1200" b="1" i="0" u="none" strike="noStrike" kern="1200" dirty="0">
                <a:solidFill>
                  <a:schemeClr val="tx1"/>
                </a:solidFill>
                <a:effectLst/>
                <a:latin typeface="+mn-lt"/>
                <a:ea typeface="+mn-ea"/>
                <a:cs typeface="+mn-cs"/>
              </a:rPr>
              <a:t>risk</a:t>
            </a:r>
            <a:r>
              <a:rPr lang="en-US" sz="1200" b="0" i="0" u="none" strike="noStrike" kern="1200" dirty="0">
                <a:solidFill>
                  <a:schemeClr val="tx1"/>
                </a:solidFill>
                <a:effectLst/>
                <a:latin typeface="+mn-lt"/>
                <a:ea typeface="+mn-ea"/>
                <a:cs typeface="+mn-cs"/>
              </a:rPr>
              <a:t> is anything that could potentially impact your </a:t>
            </a:r>
            <a:r>
              <a:rPr lang="en-US" sz="1200" b="1" i="0" u="none" strike="noStrike" kern="1200" dirty="0">
                <a:solidFill>
                  <a:schemeClr val="tx1"/>
                </a:solidFill>
                <a:effectLst/>
                <a:latin typeface="+mn-lt"/>
                <a:ea typeface="+mn-ea"/>
                <a:cs typeface="+mn-cs"/>
              </a:rPr>
              <a:t>project's</a:t>
            </a:r>
            <a:r>
              <a:rPr lang="en-US" sz="1200" b="0" i="0" u="none" strike="noStrike" kern="1200" dirty="0">
                <a:solidFill>
                  <a:schemeClr val="tx1"/>
                </a:solidFill>
                <a:effectLst/>
                <a:latin typeface="+mn-lt"/>
                <a:ea typeface="+mn-ea"/>
                <a:cs typeface="+mn-cs"/>
              </a:rPr>
              <a:t> timeline, scope or budget, including positive risks.</a:t>
            </a:r>
            <a:endParaRPr lang="en-US" dirty="0"/>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Project risk management</a:t>
            </a:r>
            <a:r>
              <a:rPr lang="en-US" sz="1200" b="0" i="0" u="none" strike="noStrike" kern="1200" dirty="0">
                <a:solidFill>
                  <a:schemeClr val="tx1"/>
                </a:solidFill>
                <a:effectLst/>
                <a:latin typeface="+mn-lt"/>
                <a:ea typeface="+mn-ea"/>
                <a:cs typeface="+mn-cs"/>
              </a:rPr>
              <a:t> is the process of identifying, analyzing and responding to any </a:t>
            </a:r>
            <a:r>
              <a:rPr lang="en-US" sz="1200" b="1" i="0" u="none" strike="noStrike" kern="1200" dirty="0">
                <a:solidFill>
                  <a:schemeClr val="tx1"/>
                </a:solidFill>
                <a:effectLst/>
                <a:latin typeface="+mn-lt"/>
                <a:ea typeface="+mn-ea"/>
                <a:cs typeface="+mn-cs"/>
              </a:rPr>
              <a:t>risk</a:t>
            </a:r>
            <a:r>
              <a:rPr lang="en-US" sz="1200" b="0" i="0" u="none" strike="noStrike" kern="1200" dirty="0">
                <a:solidFill>
                  <a:schemeClr val="tx1"/>
                </a:solidFill>
                <a:effectLst/>
                <a:latin typeface="+mn-lt"/>
                <a:ea typeface="+mn-ea"/>
                <a:cs typeface="+mn-cs"/>
              </a:rPr>
              <a:t> that arises over the life cycle of a </a:t>
            </a:r>
            <a:r>
              <a:rPr lang="en-US" sz="1200" b="1" i="0" u="none" strike="noStrike" kern="1200" dirty="0">
                <a:solidFill>
                  <a:schemeClr val="tx1"/>
                </a:solidFill>
                <a:effectLst/>
                <a:latin typeface="+mn-lt"/>
                <a:ea typeface="+mn-ea"/>
                <a:cs typeface="+mn-cs"/>
              </a:rPr>
              <a:t>project</a:t>
            </a:r>
            <a:r>
              <a:rPr lang="en-US" sz="1200" b="0" i="0" u="none" strike="noStrike" kern="1200" dirty="0">
                <a:solidFill>
                  <a:schemeClr val="tx1"/>
                </a:solidFill>
                <a:effectLst/>
                <a:latin typeface="+mn-lt"/>
                <a:ea typeface="+mn-ea"/>
                <a:cs typeface="+mn-cs"/>
              </a:rPr>
              <a:t> to help the </a:t>
            </a:r>
            <a:r>
              <a:rPr lang="en-US" sz="1200" b="1" i="0" u="none" strike="noStrike" kern="1200" dirty="0">
                <a:solidFill>
                  <a:schemeClr val="tx1"/>
                </a:solidFill>
                <a:effectLst/>
                <a:latin typeface="+mn-lt"/>
                <a:ea typeface="+mn-ea"/>
                <a:cs typeface="+mn-cs"/>
              </a:rPr>
              <a:t>project </a:t>
            </a:r>
            <a:r>
              <a:rPr lang="en-US" sz="1200" b="0" i="0" u="none" strike="noStrike" kern="1200" dirty="0">
                <a:solidFill>
                  <a:schemeClr val="tx1"/>
                </a:solidFill>
                <a:effectLst/>
                <a:latin typeface="+mn-lt"/>
                <a:ea typeface="+mn-ea"/>
                <a:cs typeface="+mn-cs"/>
              </a:rPr>
              <a:t>remain on track and meet its goal and objectives. ... </a:t>
            </a:r>
          </a:p>
          <a:p>
            <a:endParaRPr lang="en-US" dirty="0"/>
          </a:p>
          <a:p>
            <a:r>
              <a:rPr lang="en-US" dirty="0"/>
              <a:t>WHY do we need to do project risk management?</a:t>
            </a:r>
          </a:p>
          <a:p>
            <a:r>
              <a:rPr lang="en-US" sz="1200" b="0" i="0" u="none" strike="noStrike" kern="1200" dirty="0">
                <a:solidFill>
                  <a:schemeClr val="tx1"/>
                </a:solidFill>
                <a:effectLst/>
                <a:latin typeface="+mn-lt"/>
                <a:ea typeface="+mn-ea"/>
                <a:cs typeface="+mn-cs"/>
              </a:rPr>
              <a:t>So that we can plan for potential scenarios that may happen unexpectedly and if needed amend our plans accordingly in order to better face those risks as they manifest themselves!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pPr marL="11206"/>
            <a:r>
              <a:rPr lang="en-US" altLang="en-US" dirty="0"/>
              <a:t>So in general, risk is defined as </a:t>
            </a:r>
            <a:r>
              <a:rPr lang="en-US" sz="1200" spc="-35" dirty="0">
                <a:cs typeface="Gill Sans MT"/>
              </a:rPr>
              <a:t>e</a:t>
            </a:r>
            <a:r>
              <a:rPr lang="en-US" sz="1200" spc="-62" dirty="0">
                <a:cs typeface="Gill Sans MT"/>
              </a:rPr>
              <a:t>v</a:t>
            </a:r>
            <a:r>
              <a:rPr lang="en-US" sz="1200" dirty="0">
                <a:cs typeface="Gill Sans MT"/>
              </a:rPr>
              <a:t>ents or incidents that happen </a:t>
            </a:r>
            <a:r>
              <a:rPr lang="en-US" sz="1200" u="sng" dirty="0">
                <a:cs typeface="Gill Sans MT"/>
              </a:rPr>
              <a:t>by chance </a:t>
            </a:r>
            <a:r>
              <a:rPr lang="en-US" sz="1200" spc="-4" dirty="0">
                <a:cs typeface="Gill Sans MT"/>
              </a:rPr>
              <a:t>wit</a:t>
            </a:r>
            <a:r>
              <a:rPr lang="en-US" sz="1200" dirty="0">
                <a:cs typeface="Gill Sans MT"/>
              </a:rPr>
              <a:t>h </a:t>
            </a:r>
            <a:r>
              <a:rPr lang="en-US" sz="1200" u="sng" spc="-13" dirty="0">
                <a:cs typeface="Gill Sans MT"/>
              </a:rPr>
              <a:t>undesirable</a:t>
            </a:r>
            <a:r>
              <a:rPr lang="en-US" sz="1200" dirty="0">
                <a:cs typeface="Gill Sans MT"/>
              </a:rPr>
              <a:t> </a:t>
            </a:r>
            <a:r>
              <a:rPr lang="en-US" sz="1200" spc="-13" dirty="0">
                <a:cs typeface="Gill Sans MT"/>
              </a:rPr>
              <a:t>consequences!</a:t>
            </a:r>
          </a:p>
          <a:p>
            <a:pPr marL="11206"/>
            <a:endParaRPr lang="en-US" altLang="en-US" sz="1200" spc="-13" dirty="0"/>
          </a:p>
          <a:p>
            <a:pPr marL="11206"/>
            <a:r>
              <a:rPr lang="en-US" altLang="en-US" sz="1200" spc="-13" dirty="0"/>
              <a:t>So why after all that front end planning does a project not work out the way we planned it?</a:t>
            </a:r>
          </a:p>
          <a:p>
            <a:pPr marL="11206"/>
            <a:r>
              <a:rPr lang="en-US" altLang="en-US" sz="1200" spc="-13" dirty="0"/>
              <a:t>Things happen that are not in your control! Why do we say that something is not in your control. Like throwing dice, outcomes are uncertain.</a:t>
            </a:r>
          </a:p>
          <a:p>
            <a:pPr marL="11206"/>
            <a:r>
              <a:rPr lang="en-US" altLang="en-US" sz="1200" spc="-13" dirty="0"/>
              <a:t>There is variability, unpredictability to many of the events or conditions or behaviors that can negatively impact or affect the project.</a:t>
            </a:r>
          </a:p>
          <a:p>
            <a:pPr marL="11206"/>
            <a:endParaRPr lang="en-US" altLang="en-US" sz="1200" spc="-13" dirty="0"/>
          </a:p>
          <a:p>
            <a:pPr eaLnBrk="1" hangingPunct="1"/>
            <a:r>
              <a:rPr lang="en-US" altLang="en-US" dirty="0"/>
              <a:t>Technically in risk nomenclature, we do differentiate between negative risk and positive risk. Positive risks are risk events that happen with positive outcomes.</a:t>
            </a:r>
          </a:p>
          <a:p>
            <a:pPr eaLnBrk="1" hangingPunct="1"/>
            <a:r>
              <a:rPr lang="en-US" altLang="en-US" dirty="0"/>
              <a:t>The overall risk management process for positive risk is similar to negative risk except for the particular strategies employed lead to maximizing opportunities and potential benefits.</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82698AA-472A-494F-8B84-304C607EA903}" type="slidenum">
              <a:rPr lang="en-US" smtClean="0"/>
              <a:pPr/>
              <a:t>12</a:t>
            </a:fld>
            <a:endParaRPr lang="en-US"/>
          </a:p>
        </p:txBody>
      </p:sp>
    </p:spTree>
    <p:extLst>
      <p:ext uri="{BB962C8B-B14F-4D97-AF65-F5344CB8AC3E}">
        <p14:creationId xmlns:p14="http://schemas.microsoft.com/office/powerpoint/2010/main" val="4097812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199" y="4343400"/>
            <a:ext cx="6172201" cy="4953000"/>
          </a:xfrm>
        </p:spPr>
        <p:txBody>
          <a:bodyPr>
            <a:noAutofit/>
          </a:bodyPr>
          <a:lstStyle/>
          <a:p>
            <a:r>
              <a:rPr lang="en-US" sz="900" b="0" i="0" u="none" strike="noStrike" kern="1200" dirty="0">
                <a:solidFill>
                  <a:schemeClr val="tx1"/>
                </a:solidFill>
                <a:effectLst/>
                <a:latin typeface="+mn-lt"/>
                <a:ea typeface="+mn-ea"/>
                <a:cs typeface="+mn-cs"/>
              </a:rPr>
              <a:t>Here is the project life-cycle, typically shown in four different stages. </a:t>
            </a:r>
          </a:p>
          <a:p>
            <a:r>
              <a:rPr lang="en-US" sz="900" b="0" i="0" u="none" strike="noStrike" kern="1200" dirty="0">
                <a:solidFill>
                  <a:schemeClr val="tx1"/>
                </a:solidFill>
                <a:effectLst/>
                <a:latin typeface="+mn-lt"/>
                <a:ea typeface="+mn-ea"/>
                <a:cs typeface="+mn-cs"/>
              </a:rPr>
              <a:t>We initiate, we plan, we execute and we close.</a:t>
            </a:r>
          </a:p>
          <a:p>
            <a:endParaRPr lang="en-US" sz="900" b="0" i="0" u="none" strike="noStrike" kern="1200" dirty="0">
              <a:solidFill>
                <a:schemeClr val="tx1"/>
              </a:solidFill>
              <a:effectLst/>
              <a:latin typeface="+mn-lt"/>
              <a:ea typeface="+mn-ea"/>
              <a:cs typeface="+mn-cs"/>
            </a:endParaRPr>
          </a:p>
          <a:p>
            <a:r>
              <a:rPr lang="en-US" sz="900" b="0" i="0" u="none" strike="noStrike" kern="1200" dirty="0">
                <a:solidFill>
                  <a:schemeClr val="tx1"/>
                </a:solidFill>
                <a:effectLst/>
                <a:latin typeface="+mn-lt"/>
                <a:ea typeface="+mn-ea"/>
                <a:cs typeface="+mn-cs"/>
              </a:rPr>
              <a:t>In the initiation, we think about the organization and we define the project charter and </a:t>
            </a:r>
          </a:p>
          <a:p>
            <a:r>
              <a:rPr lang="en-US" sz="900" b="0" i="0" u="none" strike="noStrike" kern="1200" dirty="0">
                <a:solidFill>
                  <a:schemeClr val="tx1"/>
                </a:solidFill>
                <a:effectLst/>
                <a:latin typeface="+mn-lt"/>
                <a:ea typeface="+mn-ea"/>
                <a:cs typeface="+mn-cs"/>
              </a:rPr>
              <a:t>Here we define the project itself, what is the goal and what are the objectives. </a:t>
            </a:r>
          </a:p>
          <a:p>
            <a:r>
              <a:rPr lang="en-US" sz="900" b="0" i="0" u="none" strike="noStrike" kern="1200" dirty="0">
                <a:solidFill>
                  <a:schemeClr val="tx1"/>
                </a:solidFill>
                <a:effectLst/>
                <a:latin typeface="+mn-lt"/>
                <a:ea typeface="+mn-ea"/>
                <a:cs typeface="+mn-cs"/>
              </a:rPr>
              <a:t>When we plan, we identify the scope, we identify the task and their dependencies, and we come up with a schedule. </a:t>
            </a:r>
          </a:p>
          <a:p>
            <a:r>
              <a:rPr lang="en-US" sz="900" b="0" i="0" u="none" strike="noStrike" kern="1200" dirty="0">
                <a:solidFill>
                  <a:schemeClr val="tx1"/>
                </a:solidFill>
                <a:effectLst/>
                <a:latin typeface="+mn-lt"/>
                <a:ea typeface="+mn-ea"/>
                <a:cs typeface="+mn-cs"/>
              </a:rPr>
              <a:t>We plan the resources that will be needed throughout the project, and we clarify different trade-offs among them,  </a:t>
            </a:r>
          </a:p>
          <a:p>
            <a:r>
              <a:rPr lang="en-US" sz="900" b="0" i="0" u="none" strike="noStrike" kern="1200" dirty="0">
                <a:solidFill>
                  <a:schemeClr val="tx1"/>
                </a:solidFill>
                <a:effectLst/>
                <a:latin typeface="+mn-lt"/>
                <a:ea typeface="+mn-ea"/>
                <a:cs typeface="+mn-cs"/>
              </a:rPr>
              <a:t>how decisions are going to be made throughout the life cycle of the project. </a:t>
            </a:r>
          </a:p>
          <a:p>
            <a:endParaRPr lang="en-US" sz="900" b="0" i="0" u="none" strike="noStrike" kern="1200" dirty="0">
              <a:solidFill>
                <a:schemeClr val="tx1"/>
              </a:solidFill>
              <a:effectLst/>
              <a:latin typeface="+mn-lt"/>
              <a:ea typeface="+mn-ea"/>
              <a:cs typeface="+mn-cs"/>
            </a:endParaRPr>
          </a:p>
          <a:p>
            <a:r>
              <a:rPr lang="en-US" sz="900" b="0" i="0" u="none" strike="noStrike" kern="1200" dirty="0">
                <a:solidFill>
                  <a:schemeClr val="tx1"/>
                </a:solidFill>
                <a:effectLst/>
                <a:latin typeface="+mn-lt"/>
                <a:ea typeface="+mn-ea"/>
                <a:cs typeface="+mn-cs"/>
              </a:rPr>
              <a:t>As part of the plan, we come up with a risk management plan. </a:t>
            </a:r>
          </a:p>
          <a:p>
            <a:r>
              <a:rPr lang="en-US" sz="900" b="0" i="0" u="none" strike="noStrike" kern="1200" dirty="0">
                <a:solidFill>
                  <a:schemeClr val="tx1"/>
                </a:solidFill>
                <a:effectLst/>
                <a:latin typeface="+mn-lt"/>
                <a:ea typeface="+mn-ea"/>
                <a:cs typeface="+mn-cs"/>
              </a:rPr>
              <a:t>How are we going to face risks when they emerge and where are they most likely to emerge, which one’s has the most impact to our project?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dirty="0">
                <a:solidFill>
                  <a:schemeClr val="tx1"/>
                </a:solidFill>
                <a:effectLst/>
                <a:latin typeface="+mn-lt"/>
                <a:ea typeface="+mn-ea"/>
                <a:cs typeface="+mn-cs"/>
              </a:rPr>
              <a:t>To properly manage project risk, we need a risk management plan. This will all, allow us to identify the key drivers and the impacts and come up with a mitigation or solution to dealing with those risks throughout the execution of our project. </a:t>
            </a:r>
          </a:p>
          <a:p>
            <a:endParaRPr lang="en-US" sz="900" b="0" i="0" u="none" strike="noStrike" kern="1200" dirty="0">
              <a:solidFill>
                <a:schemeClr val="tx1"/>
              </a:solidFill>
              <a:effectLst/>
              <a:latin typeface="+mn-lt"/>
              <a:ea typeface="+mn-ea"/>
              <a:cs typeface="+mn-cs"/>
            </a:endParaRPr>
          </a:p>
          <a:p>
            <a:r>
              <a:rPr lang="en-US" sz="900" b="0" i="0" u="none" strike="noStrike" kern="1200" dirty="0">
                <a:solidFill>
                  <a:schemeClr val="tx1"/>
                </a:solidFill>
                <a:effectLst/>
                <a:latin typeface="+mn-lt"/>
                <a:ea typeface="+mn-ea"/>
                <a:cs typeface="+mn-cs"/>
              </a:rPr>
              <a:t>The execution stage of the project typically consists of monitoring how much progress is being made. </a:t>
            </a:r>
          </a:p>
          <a:p>
            <a:r>
              <a:rPr lang="en-US" sz="900" b="0" i="0" u="none" strike="noStrike" kern="1200" dirty="0">
                <a:solidFill>
                  <a:schemeClr val="tx1"/>
                </a:solidFill>
                <a:effectLst/>
                <a:latin typeface="+mn-lt"/>
                <a:ea typeface="+mn-ea"/>
                <a:cs typeface="+mn-cs"/>
              </a:rPr>
              <a:t>Communicating and reporting among ourselves on how well we're doing. </a:t>
            </a:r>
          </a:p>
          <a:p>
            <a:r>
              <a:rPr lang="en-US" sz="900" b="0" i="0" u="none" strike="noStrike" kern="1200" dirty="0">
                <a:solidFill>
                  <a:schemeClr val="tx1"/>
                </a:solidFill>
                <a:effectLst/>
                <a:latin typeface="+mn-lt"/>
                <a:ea typeface="+mn-ea"/>
                <a:cs typeface="+mn-cs"/>
              </a:rPr>
              <a:t>And correcting and controlling if problems come up =&gt; this is aided by our risk management plan</a:t>
            </a:r>
          </a:p>
          <a:p>
            <a:r>
              <a:rPr lang="en-US" sz="900" b="0" i="0" u="none" strike="noStrike" kern="1200" dirty="0">
                <a:solidFill>
                  <a:schemeClr val="tx1"/>
                </a:solidFill>
                <a:effectLst/>
                <a:latin typeface="+mn-lt"/>
                <a:ea typeface="+mn-ea"/>
                <a:cs typeface="+mn-cs"/>
              </a:rPr>
              <a:t>AND this step also includes monitoring the identified risks and risk levels; and scanning any emerging risks</a:t>
            </a:r>
          </a:p>
          <a:p>
            <a:endParaRPr lang="en-US" sz="900" b="0" i="0" u="none" strike="noStrike" kern="1200" dirty="0">
              <a:solidFill>
                <a:schemeClr val="tx1"/>
              </a:solidFill>
              <a:effectLst/>
              <a:latin typeface="+mn-lt"/>
              <a:ea typeface="+mn-ea"/>
              <a:cs typeface="+mn-cs"/>
            </a:endParaRPr>
          </a:p>
          <a:p>
            <a:r>
              <a:rPr lang="en-US" sz="900" b="0" i="0" u="none" strike="noStrike" kern="1200" dirty="0">
                <a:solidFill>
                  <a:schemeClr val="tx1"/>
                </a:solidFill>
                <a:effectLst/>
                <a:latin typeface="+mn-lt"/>
                <a:ea typeface="+mn-ea"/>
                <a:cs typeface="+mn-cs"/>
              </a:rPr>
              <a:t>And as know, the monitor, communicate and control, are going to be a cycle. </a:t>
            </a:r>
          </a:p>
          <a:p>
            <a:r>
              <a:rPr lang="en-US" sz="900" b="0" i="0" u="none" strike="noStrike" kern="1200" dirty="0">
                <a:solidFill>
                  <a:schemeClr val="tx1"/>
                </a:solidFill>
                <a:effectLst/>
                <a:latin typeface="+mn-lt"/>
                <a:ea typeface="+mn-ea"/>
                <a:cs typeface="+mn-cs"/>
              </a:rPr>
              <a:t>We're going to, on an on going basis, monitor our progress, </a:t>
            </a:r>
          </a:p>
          <a:p>
            <a:r>
              <a:rPr lang="en-US" sz="900" b="0" i="0" u="none" strike="noStrike" kern="1200" dirty="0">
                <a:solidFill>
                  <a:schemeClr val="tx1"/>
                </a:solidFill>
                <a:effectLst/>
                <a:latin typeface="+mn-lt"/>
                <a:ea typeface="+mn-ea"/>
                <a:cs typeface="+mn-cs"/>
              </a:rPr>
              <a:t>communicate amongst ourselves, and decide how to correct and control. </a:t>
            </a:r>
          </a:p>
          <a:p>
            <a:endParaRPr lang="en-US" sz="900" b="0" i="0" u="none" strike="noStrike" kern="1200" dirty="0">
              <a:solidFill>
                <a:schemeClr val="tx1"/>
              </a:solidFill>
              <a:effectLst/>
              <a:latin typeface="+mn-lt"/>
              <a:ea typeface="+mn-ea"/>
              <a:cs typeface="+mn-cs"/>
            </a:endParaRPr>
          </a:p>
          <a:p>
            <a:r>
              <a:rPr lang="en-US" sz="900" b="0" i="0" u="none" strike="noStrike" kern="1200" dirty="0">
                <a:solidFill>
                  <a:schemeClr val="tx1"/>
                </a:solidFill>
                <a:effectLst/>
                <a:latin typeface="+mn-lt"/>
                <a:ea typeface="+mn-ea"/>
                <a:cs typeface="+mn-cs"/>
              </a:rPr>
              <a:t>Finally, when all is said and done and we deliver our product, we will sign off with our customer, or with our final stakeholder, and we will conduct a formal post-mortem. </a:t>
            </a:r>
          </a:p>
          <a:p>
            <a:r>
              <a:rPr lang="en-US" sz="900" b="0" i="0" u="none" strike="noStrike" kern="1200" dirty="0">
                <a:solidFill>
                  <a:schemeClr val="tx1"/>
                </a:solidFill>
                <a:effectLst/>
                <a:latin typeface="+mn-lt"/>
                <a:ea typeface="+mn-ea"/>
                <a:cs typeface="+mn-cs"/>
              </a:rPr>
              <a:t>This stage is too often neglected and missed. What's so critical about a post-mortem is not only to list  areas that might have gone badly, or what we did wrong. </a:t>
            </a:r>
          </a:p>
          <a:p>
            <a:r>
              <a:rPr lang="en-US" sz="900" b="0" i="0" u="none" strike="noStrike" kern="1200" dirty="0">
                <a:solidFill>
                  <a:schemeClr val="tx1"/>
                </a:solidFill>
                <a:effectLst/>
                <a:latin typeface="+mn-lt"/>
                <a:ea typeface="+mn-ea"/>
                <a:cs typeface="+mn-cs"/>
              </a:rPr>
              <a:t>But it's also to celebrate, and to document what went well.  And what have we achieved, and what have we learned that was useful and successful throughout the life of this specific project.</a:t>
            </a:r>
          </a:p>
          <a:p>
            <a:r>
              <a:rPr lang="en-US" sz="900" b="0" i="0" u="none" strike="noStrike" kern="1200" dirty="0">
                <a:solidFill>
                  <a:schemeClr val="tx1"/>
                </a:solidFill>
                <a:effectLst/>
                <a:latin typeface="+mn-lt"/>
                <a:ea typeface="+mn-ea"/>
                <a:cs typeface="+mn-cs"/>
              </a:rPr>
              <a:t>Our risk register will show us, what risks actually happened and we can evaluate how good our risk responses were, if they adequately addressed the risk and we can look at how we can improve our risk responses for future projects.</a:t>
            </a:r>
          </a:p>
          <a:p>
            <a:endParaRPr lang="en-US" sz="900" b="0" i="0" u="none" strike="noStrike" kern="1200" dirty="0">
              <a:solidFill>
                <a:schemeClr val="tx1"/>
              </a:solidFill>
              <a:effectLst/>
              <a:latin typeface="+mn-lt"/>
              <a:ea typeface="+mn-ea"/>
              <a:cs typeface="+mn-cs"/>
            </a:endParaRPr>
          </a:p>
          <a:p>
            <a:r>
              <a:rPr lang="en-US" sz="900" b="0" i="0" u="none" strike="noStrike" kern="1200" dirty="0">
                <a:solidFill>
                  <a:schemeClr val="tx1"/>
                </a:solidFill>
                <a:effectLst/>
                <a:latin typeface="+mn-lt"/>
                <a:ea typeface="+mn-ea"/>
                <a:cs typeface="+mn-cs"/>
              </a:rPr>
              <a:t>===================</a:t>
            </a:r>
          </a:p>
          <a:p>
            <a:endParaRPr lang="en-US" sz="900" b="0" i="0" u="none" strike="noStrike" kern="1200" dirty="0">
              <a:solidFill>
                <a:schemeClr val="tx1"/>
              </a:solidFill>
              <a:effectLst/>
              <a:latin typeface="+mn-lt"/>
              <a:ea typeface="+mn-ea"/>
              <a:cs typeface="+mn-cs"/>
            </a:endParaRPr>
          </a:p>
          <a:p>
            <a:r>
              <a:rPr lang="en-US" sz="900" b="0" i="0" u="none" strike="noStrike" kern="1200" dirty="0">
                <a:solidFill>
                  <a:schemeClr val="tx1"/>
                </a:solidFill>
                <a:effectLst/>
                <a:latin typeface="+mn-lt"/>
                <a:ea typeface="+mn-ea"/>
                <a:cs typeface="+mn-cs"/>
              </a:rPr>
              <a:t>Now, it's not that these different stages are going to be equal length in every  single project. </a:t>
            </a:r>
          </a:p>
          <a:p>
            <a:r>
              <a:rPr lang="en-US" sz="900" b="0" i="0" u="none" strike="noStrike" kern="1200" dirty="0">
                <a:solidFill>
                  <a:schemeClr val="tx1"/>
                </a:solidFill>
                <a:effectLst/>
                <a:latin typeface="+mn-lt"/>
                <a:ea typeface="+mn-ea"/>
                <a:cs typeface="+mn-cs"/>
              </a:rPr>
              <a:t>And in fact, different projects, and the nature of a different project, might imply a different balance between them. </a:t>
            </a:r>
          </a:p>
          <a:p>
            <a:r>
              <a:rPr lang="en-US" sz="900" b="0" i="0" u="none" strike="noStrike" kern="1200" dirty="0">
                <a:solidFill>
                  <a:schemeClr val="tx1"/>
                </a:solidFill>
                <a:effectLst/>
                <a:latin typeface="+mn-lt"/>
                <a:ea typeface="+mn-ea"/>
                <a:cs typeface="+mn-cs"/>
              </a:rPr>
              <a:t>So, if a new product development implies a certain time spent on planning and a different extent of time spent on execution. </a:t>
            </a:r>
          </a:p>
          <a:p>
            <a:r>
              <a:rPr lang="en-US" sz="900" b="0" i="0" u="none" strike="noStrike" kern="1200" dirty="0">
                <a:solidFill>
                  <a:schemeClr val="tx1"/>
                </a:solidFill>
                <a:effectLst/>
                <a:latin typeface="+mn-lt"/>
                <a:ea typeface="+mn-ea"/>
                <a:cs typeface="+mn-cs"/>
              </a:rPr>
              <a:t>For instance, if we're working on a construction project, we may, if it's a routine construction project, putting down a new rail line. </a:t>
            </a:r>
          </a:p>
          <a:p>
            <a:r>
              <a:rPr lang="en-US" sz="900" b="0" i="0" u="none" strike="noStrike" kern="1200" dirty="0">
                <a:solidFill>
                  <a:schemeClr val="tx1"/>
                </a:solidFill>
                <a:effectLst/>
                <a:latin typeface="+mn-lt"/>
                <a:ea typeface="+mn-ea"/>
                <a:cs typeface="+mn-cs"/>
              </a:rPr>
              <a:t>We might not need that much time spending on planning, because we've done similar projects before, but the execution may be lengthy because of the physical work that is implied. </a:t>
            </a:r>
          </a:p>
          <a:p>
            <a:r>
              <a:rPr lang="en-US" sz="900" b="0" i="0" u="none" strike="noStrike" kern="1200" dirty="0">
                <a:solidFill>
                  <a:schemeClr val="tx1"/>
                </a:solidFill>
                <a:effectLst/>
                <a:latin typeface="+mn-lt"/>
                <a:ea typeface="+mn-ea"/>
                <a:cs typeface="+mn-cs"/>
              </a:rPr>
              <a:t>An opposite example might be a wedding. We know that to plan a wedding takes a while, and we like to make it even longer. And so we will indulge and plan it over a long amount of time. </a:t>
            </a:r>
          </a:p>
          <a:p>
            <a:r>
              <a:rPr lang="en-US" sz="900" b="0" i="0" u="none" strike="noStrike" kern="1200" dirty="0">
                <a:solidFill>
                  <a:schemeClr val="tx1"/>
                </a:solidFill>
                <a:effectLst/>
                <a:latin typeface="+mn-lt"/>
                <a:ea typeface="+mn-ea"/>
                <a:cs typeface="+mn-cs"/>
              </a:rPr>
              <a:t>The execution of the wedding, the day itself is so short that it is a sliver of the length of time it took us to plan. </a:t>
            </a:r>
          </a:p>
          <a:p>
            <a:r>
              <a:rPr lang="en-US" sz="900" b="0" i="0" u="none" strike="noStrike" kern="1200" dirty="0">
                <a:solidFill>
                  <a:schemeClr val="tx1"/>
                </a:solidFill>
                <a:effectLst/>
                <a:latin typeface="+mn-lt"/>
                <a:ea typeface="+mn-ea"/>
                <a:cs typeface="+mn-cs"/>
              </a:rPr>
              <a:t>Not only do we need to be thoughtful and think about how our different project  might influence the length of time of the, these different components. </a:t>
            </a:r>
          </a:p>
          <a:p>
            <a:r>
              <a:rPr lang="en-US" sz="900" b="0" i="0" u="none" strike="noStrike" kern="1200" dirty="0">
                <a:solidFill>
                  <a:schemeClr val="tx1"/>
                </a:solidFill>
                <a:effectLst/>
                <a:latin typeface="+mn-lt"/>
                <a:ea typeface="+mn-ea"/>
                <a:cs typeface="+mn-cs"/>
              </a:rPr>
              <a:t>But we also we might need to be aware of the fact that it could be an iterative  process. </a:t>
            </a:r>
          </a:p>
          <a:p>
            <a:r>
              <a:rPr lang="en-US" sz="900" b="0" i="0" u="none" strike="noStrike" kern="1200" dirty="0">
                <a:solidFill>
                  <a:schemeClr val="tx1"/>
                </a:solidFill>
                <a:effectLst/>
                <a:latin typeface="+mn-lt"/>
                <a:ea typeface="+mn-ea"/>
                <a:cs typeface="+mn-cs"/>
              </a:rPr>
              <a:t>In some situations, we might plan and go back to our initiation and change our project definition. </a:t>
            </a:r>
          </a:p>
          <a:p>
            <a:r>
              <a:rPr lang="en-US" sz="900" b="0" i="0" u="none" strike="noStrike" kern="1200" dirty="0">
                <a:solidFill>
                  <a:schemeClr val="tx1"/>
                </a:solidFill>
                <a:effectLst/>
                <a:latin typeface="+mn-lt"/>
                <a:ea typeface="+mn-ea"/>
                <a:cs typeface="+mn-cs"/>
              </a:rPr>
              <a:t>We might start executing and realize that we've faced an uncertainty that we didn't anticipate. And go back and make corrections to our plan. </a:t>
            </a:r>
          </a:p>
          <a:p>
            <a:r>
              <a:rPr lang="en-US" sz="900" b="0" i="0" u="none" strike="noStrike" kern="1200" dirty="0">
                <a:solidFill>
                  <a:schemeClr val="tx1"/>
                </a:solidFill>
                <a:effectLst/>
                <a:latin typeface="+mn-lt"/>
                <a:ea typeface="+mn-ea"/>
                <a:cs typeface="+mn-cs"/>
              </a:rPr>
              <a:t>And so, by nature, the life cycle of a project could be iterative, and it's not that we're going to move sequentially between these segments. </a:t>
            </a:r>
          </a:p>
          <a:p>
            <a:r>
              <a:rPr lang="en-US" sz="900" b="0" i="0" u="none" strike="noStrike" kern="1200" dirty="0">
                <a:solidFill>
                  <a:schemeClr val="tx1"/>
                </a:solidFill>
                <a:effectLst/>
                <a:latin typeface="+mn-lt"/>
                <a:ea typeface="+mn-ea"/>
                <a:cs typeface="+mn-cs"/>
              </a:rPr>
              <a:t>Some organizations, many, new product development companies like to take a broader look and stand back and think about the execution of a project in the context of a Stage-Gate Process. </a:t>
            </a:r>
          </a:p>
          <a:p>
            <a:r>
              <a:rPr lang="en-US" sz="900" b="0" i="0" u="none" strike="noStrike" kern="1200" dirty="0">
                <a:solidFill>
                  <a:schemeClr val="tx1"/>
                </a:solidFill>
                <a:effectLst/>
                <a:latin typeface="+mn-lt"/>
                <a:ea typeface="+mn-ea"/>
                <a:cs typeface="+mn-cs"/>
              </a:rPr>
              <a:t>The Stage-Gate Process allows for reflection as we progress through the life cycle. </a:t>
            </a:r>
          </a:p>
          <a:p>
            <a:r>
              <a:rPr lang="en-US" sz="900" b="0" i="0" u="none" strike="noStrike" kern="1200" dirty="0">
                <a:solidFill>
                  <a:schemeClr val="tx1"/>
                </a:solidFill>
                <a:effectLst/>
                <a:latin typeface="+mn-lt"/>
                <a:ea typeface="+mn-ea"/>
                <a:cs typeface="+mn-cs"/>
              </a:rPr>
              <a:t>And as we progress in our development of our product. And so, we might have a gate, an opportunity to reflect, to deliver a piece of work and to have a decision made along the way. </a:t>
            </a:r>
          </a:p>
          <a:p>
            <a:r>
              <a:rPr lang="en-US" sz="900" b="0" i="0" u="none" strike="noStrike" kern="1200" dirty="0">
                <a:solidFill>
                  <a:schemeClr val="tx1"/>
                </a:solidFill>
                <a:effectLst/>
                <a:latin typeface="+mn-lt"/>
                <a:ea typeface="+mn-ea"/>
                <a:cs typeface="+mn-cs"/>
              </a:rPr>
              <a:t>And we formalize it and we control the flow of our project as it matures and as we gain clarity on the content and what the product will be doing. </a:t>
            </a:r>
          </a:p>
          <a:p>
            <a:r>
              <a:rPr lang="en-US" sz="900" b="0" i="0" u="none" strike="noStrike" kern="1200" dirty="0">
                <a:solidFill>
                  <a:schemeClr val="tx1"/>
                </a:solidFill>
                <a:effectLst/>
                <a:latin typeface="+mn-lt"/>
                <a:ea typeface="+mn-ea"/>
                <a:cs typeface="+mn-cs"/>
              </a:rPr>
              <a:t>Regardless of whether you use the </a:t>
            </a:r>
            <a:r>
              <a:rPr lang="en-US" sz="900" b="0" i="0" u="none" strike="noStrike" kern="1200" dirty="0" err="1">
                <a:solidFill>
                  <a:schemeClr val="tx1"/>
                </a:solidFill>
                <a:effectLst/>
                <a:latin typeface="+mn-lt"/>
                <a:ea typeface="+mn-ea"/>
                <a:cs typeface="+mn-cs"/>
              </a:rPr>
              <a:t>StageGate</a:t>
            </a:r>
            <a:r>
              <a:rPr lang="en-US" sz="900" b="0" i="0" u="none" strike="noStrike" kern="1200" dirty="0">
                <a:solidFill>
                  <a:schemeClr val="tx1"/>
                </a:solidFill>
                <a:effectLst/>
                <a:latin typeface="+mn-lt"/>
                <a:ea typeface="+mn-ea"/>
                <a:cs typeface="+mn-cs"/>
              </a:rPr>
              <a:t> Process, or whether you use a different process, identifying the life cycle and acknowledging the fact that you may need to iterate between the different stages. </a:t>
            </a:r>
          </a:p>
          <a:p>
            <a:r>
              <a:rPr lang="en-US" sz="900" b="0" i="0" u="none" strike="noStrike" kern="1200" dirty="0">
                <a:solidFill>
                  <a:schemeClr val="tx1"/>
                </a:solidFill>
                <a:effectLst/>
                <a:latin typeface="+mn-lt"/>
                <a:ea typeface="+mn-ea"/>
                <a:cs typeface="+mn-cs"/>
              </a:rPr>
              <a:t>And, taking into account, and taking time to reflect on a project when it's done, as part of your step of closing the project, are crucial in our evolution and our improvement of the execution of our projects.</a:t>
            </a:r>
          </a:p>
          <a:p>
            <a:endParaRPr lang="en-US" sz="9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82698AA-472A-494F-8B84-304C607EA903}" type="slidenum">
              <a:rPr lang="en-US" smtClean="0"/>
              <a:pPr/>
              <a:t>13</a:t>
            </a:fld>
            <a:endParaRPr lang="en-US"/>
          </a:p>
        </p:txBody>
      </p:sp>
    </p:spTree>
    <p:extLst>
      <p:ext uri="{BB962C8B-B14F-4D97-AF65-F5344CB8AC3E}">
        <p14:creationId xmlns:p14="http://schemas.microsoft.com/office/powerpoint/2010/main" val="2144124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755668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b="0" i="0" u="none" strike="noStrike" kern="1200" dirty="0">
                <a:solidFill>
                  <a:schemeClr val="tx1"/>
                </a:solidFill>
                <a:effectLst/>
                <a:latin typeface="+mn-lt"/>
                <a:ea typeface="+mn-ea"/>
                <a:cs typeface="+mn-cs"/>
              </a:rPr>
              <a:t>This will be familiar to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is the general Risk Management Process for Projects. T</a:t>
            </a:r>
            <a:r>
              <a:rPr lang="en-US" sz="1200" b="0" i="0" u="none" strike="noStrike" kern="1200" dirty="0">
                <a:solidFill>
                  <a:schemeClr val="tx1"/>
                </a:solidFill>
                <a:effectLst/>
                <a:latin typeface="+mn-lt"/>
                <a:ea typeface="+mn-ea"/>
                <a:cs typeface="+mn-cs"/>
              </a:rPr>
              <a:t>here are FOUR steps to come up with a risk management plan, </a:t>
            </a:r>
            <a:r>
              <a:rPr lang="en-US" altLang="en-US" dirty="0"/>
              <a:t>Other books will have this slightly different with different nomenclatures/ different names for each step.</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We're going to start with identification, identifying the risks, </a:t>
            </a:r>
          </a:p>
          <a:p>
            <a:r>
              <a:rPr lang="en-US" sz="1200" b="0" i="0" u="none" strike="noStrike" kern="1200" dirty="0">
                <a:solidFill>
                  <a:schemeClr val="tx1"/>
                </a:solidFill>
                <a:effectLst/>
                <a:latin typeface="+mn-lt"/>
                <a:ea typeface="+mn-ea"/>
                <a:cs typeface="+mn-cs"/>
              </a:rPr>
              <a:t>Then assessing them, planning the response, and then monitoring, tracking and controlling during the actual execution of the project.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Now theses processes of course are repeated throughout every phase of the project from conception to close out.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projects, it is critical to bring together all the different stakeholders or representatives of those groups, individuals with a lot of expertise that have done similar projects. This can facilitate a very detailed and thorough list of different risks that could occur throughout the life of our project. </a:t>
            </a:r>
          </a:p>
          <a:p>
            <a:r>
              <a:rPr lang="en-US" sz="1200" b="0" i="0" u="none" strike="noStrike" kern="1200" dirty="0">
                <a:solidFill>
                  <a:schemeClr val="tx1"/>
                </a:solidFill>
                <a:effectLst/>
                <a:latin typeface="+mn-lt"/>
                <a:ea typeface="+mn-ea"/>
                <a:cs typeface="+mn-cs"/>
              </a:rPr>
              <a:t>We can look at historical data, and databases to come up with actual statistics associated with those risks. </a:t>
            </a:r>
          </a:p>
          <a:p>
            <a:r>
              <a:rPr lang="en-US" sz="1200" b="0" i="0" u="none" strike="noStrike" kern="1200" dirty="0">
                <a:solidFill>
                  <a:schemeClr val="tx1"/>
                </a:solidFill>
                <a:effectLst/>
                <a:latin typeface="+mn-lt"/>
                <a:ea typeface="+mn-ea"/>
                <a:cs typeface="+mn-cs"/>
              </a:rPr>
              <a:t>Or we can consult with experts and learn from their experience. </a:t>
            </a:r>
          </a:p>
          <a:p>
            <a:r>
              <a:rPr lang="en-US" sz="1200" b="0" i="0" u="none" strike="noStrike" kern="1200" dirty="0">
                <a:solidFill>
                  <a:schemeClr val="tx1"/>
                </a:solidFill>
                <a:effectLst/>
                <a:latin typeface="+mn-lt"/>
                <a:ea typeface="+mn-ea"/>
                <a:cs typeface="+mn-cs"/>
              </a:rPr>
              <a:t>Read post mortem reports, </a:t>
            </a:r>
          </a:p>
          <a:p>
            <a:r>
              <a:rPr lang="en-US" sz="1200" b="0" i="0" u="none" strike="noStrike" kern="1200" dirty="0">
                <a:solidFill>
                  <a:schemeClr val="tx1"/>
                </a:solidFill>
                <a:effectLst/>
                <a:latin typeface="+mn-lt"/>
                <a:ea typeface="+mn-ea"/>
                <a:cs typeface="+mn-cs"/>
              </a:rPr>
              <a:t>The output here is to come up with a risk register, or a list of possible risks that could occur to our project. </a:t>
            </a:r>
          </a:p>
          <a:p>
            <a:r>
              <a:rPr lang="en-US" sz="1200" b="0" i="0" u="none" strike="noStrike" kern="1200" dirty="0">
                <a:solidFill>
                  <a:schemeClr val="tx1"/>
                </a:solidFill>
                <a:effectLst/>
                <a:latin typeface="+mn-lt"/>
                <a:ea typeface="+mn-ea"/>
                <a:cs typeface="+mn-cs"/>
              </a:rPr>
              <a:t>These are the risks particularly associated with the scope, associated with the duration, or associated with the cost of our project. </a:t>
            </a:r>
          </a:p>
          <a:p>
            <a:r>
              <a:rPr lang="en-US" sz="1200" b="0" i="0" u="none" strike="noStrike" kern="1200" dirty="0">
                <a:solidFill>
                  <a:schemeClr val="tx1"/>
                </a:solidFill>
                <a:effectLst/>
                <a:latin typeface="+mn-lt"/>
                <a:ea typeface="+mn-ea"/>
                <a:cs typeface="+mn-cs"/>
              </a:rPr>
              <a:t>A lot of focus is given to risks that affect the holy trinity of scope, duration, and cost</a:t>
            </a:r>
          </a:p>
          <a:p>
            <a:endParaRPr lang="en-US" sz="1200" b="0" i="0" u="none" strike="noStrike" kern="1200" dirty="0">
              <a:solidFill>
                <a:schemeClr val="tx1"/>
              </a:solidFill>
              <a:effectLst/>
              <a:latin typeface="+mn-lt"/>
              <a:ea typeface="+mn-ea"/>
              <a:cs typeface="+mn-cs"/>
            </a:endParaRPr>
          </a:p>
          <a:p>
            <a:pPr marL="571500" indent="-571500">
              <a:spcBef>
                <a:spcPct val="0"/>
              </a:spcBef>
            </a:pPr>
            <a:r>
              <a:rPr lang="en-US" altLang="en-US" sz="1200" b="0" i="0" u="none" strike="noStrike" kern="1200" dirty="0">
                <a:solidFill>
                  <a:schemeClr val="tx1"/>
                </a:solidFill>
                <a:effectLst/>
                <a:latin typeface="+mn-lt"/>
                <a:ea typeface="+mn-ea"/>
                <a:cs typeface="+mn-cs"/>
              </a:rPr>
              <a:t>=========</a:t>
            </a:r>
          </a:p>
          <a:p>
            <a:pPr eaLnBrk="1" hangingPunct="1"/>
            <a:endParaRPr lang="en-US" altLang="en-US" dirty="0"/>
          </a:p>
          <a:p>
            <a:pPr eaLnBrk="1" hangingPunct="1"/>
            <a:r>
              <a:rPr lang="en-US" altLang="en-US" dirty="0"/>
              <a:t>In some books steps 3 and 4 fall under Manage risk, so you’ll see the risk management process as 3 distinct processes instead of 4. </a:t>
            </a:r>
          </a:p>
          <a:p>
            <a:pPr eaLnBrk="1" hangingPunct="1"/>
            <a:r>
              <a:rPr lang="en-US" altLang="en-US" dirty="0"/>
              <a:t>Some will have even more steps in the process like 6+1 guiding questions which give more detail in each step.</a:t>
            </a:r>
          </a:p>
          <a:p>
            <a:pPr eaLnBrk="1" hangingPunct="1"/>
            <a:endParaRPr lang="en-US" altLang="en-US" dirty="0"/>
          </a:p>
          <a:p>
            <a:pPr marL="571500" indent="-571500">
              <a:spcBef>
                <a:spcPct val="0"/>
              </a:spcBef>
            </a:pPr>
            <a:endParaRPr lang="en-US" altLang="en-US" dirty="0"/>
          </a:p>
          <a:p>
            <a:endParaRPr lang="en-US" dirty="0"/>
          </a:p>
        </p:txBody>
      </p:sp>
      <p:sp>
        <p:nvSpPr>
          <p:cNvPr id="4" name="Slide Number Placeholder 3"/>
          <p:cNvSpPr>
            <a:spLocks noGrp="1"/>
          </p:cNvSpPr>
          <p:nvPr>
            <p:ph type="sldNum" sz="quarter" idx="5"/>
          </p:nvPr>
        </p:nvSpPr>
        <p:spPr/>
        <p:txBody>
          <a:bodyPr/>
          <a:lstStyle/>
          <a:p>
            <a:fld id="{482698AA-472A-494F-8B84-304C607EA903}" type="slidenum">
              <a:rPr lang="en-US" smtClean="0"/>
              <a:pPr/>
              <a:t>15</a:t>
            </a:fld>
            <a:endParaRPr lang="en-US"/>
          </a:p>
        </p:txBody>
      </p:sp>
    </p:spTree>
    <p:extLst>
      <p:ext uri="{BB962C8B-B14F-4D97-AF65-F5344CB8AC3E}">
        <p14:creationId xmlns:p14="http://schemas.microsoft.com/office/powerpoint/2010/main" val="154319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I added here the 6+1 guiding questions for risk, so you see that it still generally follows the same thought process.</a:t>
            </a:r>
          </a:p>
          <a:p>
            <a:pPr eaLnBrk="1" hangingPunct="1"/>
            <a:endParaRPr lang="en-US" altLang="en-US" dirty="0"/>
          </a:p>
          <a:p>
            <a:pPr eaLnBrk="1" hangingPunct="1"/>
            <a:r>
              <a:rPr lang="en-US" altLang="en-US" dirty="0"/>
              <a:t>In projects, the 0th question is already outlined in the project plan. The project plan details all the things that need to happen for the project to successfully meet the three objectives of scope, time and budget. Everything that should go right for the project to be on time, within budget and scope.</a:t>
            </a:r>
          </a:p>
          <a:p>
            <a:pPr eaLnBrk="1" hangingPunct="1"/>
            <a:endParaRPr lang="en-US" altLang="en-US" dirty="0"/>
          </a:p>
          <a:p>
            <a:pPr eaLnBrk="1" hangingPunct="1"/>
            <a:r>
              <a:rPr lang="en-US" altLang="en-US" dirty="0"/>
              <a:t>Identify risk- what can go wrong, what are the causes and consequences, you can use any of the tools that we learned in class to identify project risk</a:t>
            </a:r>
          </a:p>
          <a:p>
            <a:pPr eaLnBrk="1" hangingPunct="1"/>
            <a:r>
              <a:rPr lang="en-US" altLang="en-US" dirty="0"/>
              <a:t>Asses risk- what are the likelihood of occurrence, impacts, prioritization, again the tools and techniques we’ve learned is applicable</a:t>
            </a:r>
          </a:p>
          <a:p>
            <a:pPr eaLnBrk="1" hangingPunct="1"/>
            <a:r>
              <a:rPr lang="en-US" altLang="en-US" dirty="0"/>
              <a:t>Plan risk responses- what can be done, what are the alternative, strategies are the same. Although we will talk more about contingency</a:t>
            </a:r>
          </a:p>
          <a:p>
            <a:pPr eaLnBrk="1" hangingPunct="1"/>
            <a:endParaRPr lang="en-US" altLang="en-US" dirty="0"/>
          </a:p>
          <a:p>
            <a:pPr eaLnBrk="1" hangingPunct="1"/>
            <a:r>
              <a:rPr lang="en-US" altLang="en-US" dirty="0"/>
              <a:t>Track and control.</a:t>
            </a:r>
          </a:p>
          <a:p>
            <a:pPr eaLnBrk="1" hangingPunct="1"/>
            <a:r>
              <a:rPr lang="en-US" altLang="en-US" dirty="0"/>
              <a:t>***So we track and control risk for in the last step–We have to make sure that the recommended actions to address the risk are managed, delegated to specific people who are responsible for that risk, the status is monitored. </a:t>
            </a:r>
          </a:p>
          <a:p>
            <a:pPr eaLnBrk="1" hangingPunct="1"/>
            <a:r>
              <a:rPr lang="en-US" altLang="en-US" dirty="0"/>
              <a:t>Tracking is not only making sure the recommended actions are implemented. Tracking also means regularly looking at the risks and making sure that risk levels have not changed. This is the reason we consider all risks, some risks that may have been considered medium may have changed and is now a high level risk.</a:t>
            </a:r>
          </a:p>
          <a:p>
            <a:pPr eaLnBrk="1" hangingPunct="1"/>
            <a:r>
              <a:rPr lang="en-US" altLang="en-US" dirty="0"/>
              <a:t>This loop shown here is where the continuous assessment of risk levels take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How do risk levels change? </a:t>
            </a:r>
            <a:r>
              <a:rPr lang="en-US" baseline="0" dirty="0"/>
              <a:t>Well, when there is any significant change in the operations of a system (new management process for example or new technology) or the system environment has evolved like new regulations, or new competitor, a risk assessment or re-assessment should be undertaken to relevant risk  that may have been impacted.</a:t>
            </a:r>
            <a:endParaRPr lang="en-US" altLang="en-US" dirty="0"/>
          </a:p>
          <a:p>
            <a:pPr eaLnBrk="1" hangingPunct="1"/>
            <a:endParaRPr lang="en-US" altLang="en-US" dirty="0"/>
          </a:p>
          <a:p>
            <a:pPr eaLnBrk="1" hangingPunct="1"/>
            <a:r>
              <a:rPr lang="en-US" altLang="en-US" dirty="0"/>
              <a:t>Tracking is also looking at how effective responses are.</a:t>
            </a:r>
          </a:p>
          <a:p>
            <a:pPr eaLnBrk="1" hangingPunct="1"/>
            <a:r>
              <a:rPr lang="en-US" altLang="en-US" dirty="0"/>
              <a:t>Sometimes the implemented actions may not have been as effective as we thought or maybe someone with experience reviewed current controls and recommended more or improved controls, and so we need to revise the risk response and this is now that loop shown here.</a:t>
            </a:r>
          </a:p>
          <a:p>
            <a:pPr eaLnBrk="1" hangingPunct="1"/>
            <a:endParaRPr lang="en-US" altLang="en-US" dirty="0"/>
          </a:p>
          <a:p>
            <a:pPr eaLnBrk="1" hangingPunct="1"/>
            <a:r>
              <a:rPr lang="en-US" altLang="en-US" dirty="0"/>
              <a:t>And lastly, there is what we call new or emerging risks that we may have missed or may have suddenly developed. With that we go back to the very first step in this loop and identifying and understanding those new risks. With those risks of course, we will need to go through all the steps.</a:t>
            </a:r>
          </a:p>
          <a:p>
            <a:pPr eaLnBrk="1" hangingPunct="1"/>
            <a:endParaRPr lang="en-US" altLang="en-US" dirty="0"/>
          </a:p>
          <a:p>
            <a:pPr eaLnBrk="1" hangingPunct="1"/>
            <a:r>
              <a:rPr lang="en-US" altLang="en-US" dirty="0"/>
              <a:t>So the risk management process is a continuous process that must be embedded in the project life cycle.</a:t>
            </a:r>
          </a:p>
          <a:p>
            <a:pPr eaLnBrk="1" hangingPunct="1"/>
            <a:endParaRPr lang="en-US" altLang="en-US" dirty="0"/>
          </a:p>
          <a:p>
            <a:pPr eaLnBrk="1" hangingPunct="1"/>
            <a:r>
              <a:rPr lang="en-US" altLang="en-US" dirty="0"/>
              <a:t>=====================</a:t>
            </a:r>
          </a:p>
          <a:p>
            <a:pPr eaLnBrk="1" hangingPunct="1"/>
            <a:r>
              <a:rPr lang="en-US" altLang="en-US" dirty="0"/>
              <a:t>So now that we know what we want to happen, we can start with the first step-</a:t>
            </a:r>
          </a:p>
          <a:p>
            <a:pPr eaLnBrk="1" hangingPunct="1"/>
            <a:r>
              <a:rPr lang="en-US" altLang="en-US" dirty="0"/>
              <a:t>1) Identify the risk- And so we ask the question, What can wrong? </a:t>
            </a:r>
          </a:p>
          <a:p>
            <a:pPr eaLnBrk="1" hangingPunct="1"/>
            <a:r>
              <a:rPr lang="en-US" altLang="en-US" dirty="0"/>
              <a:t>Here we really want to understand the risk and get a complete picture, what are the causes and consequences of the risk. We can use diagrams like cause and effect or influence diagrams, or employ the 5Whys which means asking the question why 5 times, why am I late for my appointment? Because I was pulled over by the police for speeding? Why Because I was rushing? Why? Because I woke up late Why? Because my alarm clock didn’t  go off. So getting at the ROOT is so important when identifying risk. You don’t want to just deal with symptoms. And you also want to know the steps of how the risk comes about.</a:t>
            </a:r>
          </a:p>
          <a:p>
            <a:pPr eaLnBrk="1" hangingPunct="1"/>
            <a:endParaRPr lang="en-US" altLang="en-US" dirty="0"/>
          </a:p>
          <a:p>
            <a:pPr eaLnBrk="1" hangingPunct="1"/>
            <a:r>
              <a:rPr lang="en-US" altLang="en-US" dirty="0"/>
              <a:t>Next Step2. Assess the risk- what is the likelihood of the risk? What are the likelihood of the impacts and consequences. Here at this step, what we really want to do is differentiate the HIGH CRITICAL RISKS by defining a risk level for each risk.</a:t>
            </a:r>
          </a:p>
          <a:p>
            <a:pPr eaLnBrk="1" hangingPunct="1"/>
            <a:r>
              <a:rPr lang="en-US" altLang="en-US" dirty="0"/>
              <a:t>We want to be able to prioritize and address those risks that have a significantly high threat to the success of our project and those risk levels that are not acceptable. So risk prioritization is a result of the risk assessment step.</a:t>
            </a:r>
          </a:p>
          <a:p>
            <a:pPr eaLnBrk="1" hangingPunct="1"/>
            <a:endParaRPr lang="en-US" altLang="en-US" dirty="0"/>
          </a:p>
          <a:p>
            <a:pPr eaLnBrk="1" hangingPunct="1"/>
            <a:r>
              <a:rPr lang="en-US" altLang="en-US" dirty="0"/>
              <a:t>Step 3 Plan risk responses – We start thinking about what can be done, here we usually start looking at different strategies to address the risk. There are 4 basic strategies- we can transfer the risk, avoid, reduce, accept, particularly in projects, we use contingency.</a:t>
            </a:r>
          </a:p>
          <a:p>
            <a:pPr eaLnBrk="1" hangingPunct="1"/>
            <a:r>
              <a:rPr lang="en-US" altLang="en-US" dirty="0"/>
              <a:t>Now sometimes it’s not just one solution and your done, most often than not we must address using a combination of solutions. And so there will have to be alternatives. Some alternatives will be expensive, some will not. Some alternatives will completely eliminate the risk, some will only reduce the risk. So we need to look at the cost-benefit-risk balance to get to a final recommended set of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Once the decision has been made, the final recommendation will have risks with new risk levels depending on the selected risk responses.</a:t>
            </a:r>
          </a:p>
          <a:p>
            <a:pPr eaLnBrk="1" hangingPunct="1"/>
            <a:r>
              <a:rPr lang="en-US" altLang="en-US" dirty="0"/>
              <a:t>Now before the next step, we really aught to answer the 6</a:t>
            </a:r>
            <a:r>
              <a:rPr lang="en-US" altLang="en-US" baseline="30000" dirty="0"/>
              <a:t>th</a:t>
            </a:r>
            <a:r>
              <a:rPr lang="en-US" altLang="en-US" dirty="0"/>
              <a:t> question to complete the analysis. What are the effects beyond? </a:t>
            </a:r>
          </a:p>
          <a:p>
            <a:pPr eaLnBrk="1" hangingPunct="1"/>
            <a:r>
              <a:rPr lang="en-US" altLang="en-US" dirty="0"/>
              <a:t>We consider the recommended actions and look for any secondary risk that might arise. These also need to accounted for and if needed, addressed as well or at the very least noted and monitored.</a:t>
            </a:r>
          </a:p>
          <a:p>
            <a:pPr eaLnBrk="1" hangingPunct="1"/>
            <a:endParaRPr lang="en-US" altLang="en-US" dirty="0"/>
          </a:p>
          <a:p>
            <a:endParaRPr lang="en-US" dirty="0"/>
          </a:p>
        </p:txBody>
      </p:sp>
      <p:sp>
        <p:nvSpPr>
          <p:cNvPr id="4" name="Slide Number Placeholder 3"/>
          <p:cNvSpPr>
            <a:spLocks noGrp="1"/>
          </p:cNvSpPr>
          <p:nvPr>
            <p:ph type="sldNum" sz="quarter" idx="5"/>
          </p:nvPr>
        </p:nvSpPr>
        <p:spPr/>
        <p:txBody>
          <a:bodyPr/>
          <a:lstStyle/>
          <a:p>
            <a:fld id="{0A45143A-296F-4DDC-92A5-2C8AD4E72A49}" type="slidenum">
              <a:rPr lang="en-US" smtClean="0"/>
              <a:t>16</a:t>
            </a:fld>
            <a:endParaRPr lang="en-US"/>
          </a:p>
        </p:txBody>
      </p:sp>
    </p:spTree>
    <p:extLst>
      <p:ext uri="{BB962C8B-B14F-4D97-AF65-F5344CB8AC3E}">
        <p14:creationId xmlns:p14="http://schemas.microsoft.com/office/powerpoint/2010/main" val="653061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24758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750" y="179388"/>
            <a:ext cx="6564313" cy="3694112"/>
          </a:xfrm>
        </p:spPr>
      </p:sp>
      <p:sp>
        <p:nvSpPr>
          <p:cNvPr id="3" name="Notes Placeholder 2"/>
          <p:cNvSpPr>
            <a:spLocks noGrp="1"/>
          </p:cNvSpPr>
          <p:nvPr>
            <p:ph type="body" idx="1"/>
          </p:nvPr>
        </p:nvSpPr>
        <p:spPr>
          <a:xfrm>
            <a:off x="0" y="4400550"/>
            <a:ext cx="6858000" cy="3600450"/>
          </a:xfrm>
        </p:spPr>
        <p:txBody>
          <a:bodyPr/>
          <a:lstStyle/>
          <a:p>
            <a:r>
              <a:rPr lang="en-US" sz="1600" dirty="0">
                <a:effectLst/>
                <a:latin typeface="Calibri"/>
                <a:ea typeface="Calibri"/>
                <a:cs typeface="Calibri"/>
              </a:rPr>
              <a:t>Traditionally, </a:t>
            </a:r>
            <a:r>
              <a:rPr lang="en-US" sz="1600" dirty="0">
                <a:latin typeface="Calibri"/>
                <a:ea typeface="Calibri"/>
                <a:cs typeface="Calibri"/>
              </a:rPr>
              <a:t>r</a:t>
            </a:r>
            <a:r>
              <a:rPr lang="en-US" sz="1600" dirty="0">
                <a:effectLst/>
                <a:latin typeface="Calibri"/>
                <a:ea typeface="Calibri"/>
                <a:cs typeface="Calibri"/>
              </a:rPr>
              <a:t>isk was viewed only as hazard. </a:t>
            </a:r>
            <a:r>
              <a:rPr lang="en-US" sz="1600" dirty="0">
                <a:latin typeface="Calibri"/>
                <a:ea typeface="Calibri"/>
                <a:cs typeface="Calibri"/>
              </a:rPr>
              <a:t>meaning a negative view, for organizations and individuals. More recently, risk taking is also</a:t>
            </a:r>
            <a:r>
              <a:rPr lang="en-US" sz="1600" dirty="0">
                <a:effectLst/>
                <a:latin typeface="Calibri"/>
                <a:ea typeface="Calibri"/>
                <a:cs typeface="Calibri"/>
              </a:rPr>
              <a:t> viewed as an opportunity, and as essential for growth. In other words, the goal of risk managers should be to reduce threats and take advantage of opportunities.</a:t>
            </a:r>
          </a:p>
          <a:p>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D4BAA3-B517-46D7-BF1D-749B800E41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169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cs typeface="Arial" charset="0"/>
              </a:defRPr>
            </a:lvl1pPr>
            <a:lvl2pPr marL="742950" indent="-285750">
              <a:defRPr sz="1200">
                <a:solidFill>
                  <a:schemeClr val="tx1"/>
                </a:solidFill>
                <a:latin typeface="Times New Roman" pitchFamily="18" charset="0"/>
                <a:cs typeface="Arial" charset="0"/>
              </a:defRPr>
            </a:lvl2pPr>
            <a:lvl3pPr marL="1143000" indent="-228600">
              <a:defRPr sz="1200">
                <a:solidFill>
                  <a:schemeClr val="tx1"/>
                </a:solidFill>
                <a:latin typeface="Times New Roman" pitchFamily="18" charset="0"/>
                <a:cs typeface="Arial" charset="0"/>
              </a:defRPr>
            </a:lvl3pPr>
            <a:lvl4pPr marL="1600200" indent="-228600">
              <a:defRPr sz="1200">
                <a:solidFill>
                  <a:schemeClr val="tx1"/>
                </a:solidFill>
                <a:latin typeface="Times New Roman" pitchFamily="18" charset="0"/>
                <a:cs typeface="Arial" charset="0"/>
              </a:defRPr>
            </a:lvl4pPr>
            <a:lvl5pPr marL="2057400" indent="-228600">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fld id="{B771ABDC-6DAF-416D-85C2-79E3DF35B6DE}" type="slidenum">
              <a:rPr lang="en-US" altLang="en-US"/>
              <a:pPr/>
              <a:t>19</a:t>
            </a:fld>
            <a:endParaRPr lang="en-US" altLang="en-US" dirty="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r>
              <a:rPr lang="en-US" altLang="en-US" dirty="0"/>
              <a:t>Let’s look at the steps in a little bit more detail.</a:t>
            </a:r>
          </a:p>
          <a:p>
            <a:pPr eaLnBrk="1" hangingPunct="1"/>
            <a:r>
              <a:rPr lang="en-US" altLang="en-US" dirty="0"/>
              <a:t>Identifying sources of risk for projects</a:t>
            </a:r>
          </a:p>
          <a:p>
            <a:pPr eaLnBrk="1" hangingPunct="1"/>
            <a:endParaRPr lang="en-US" altLang="en-US" dirty="0"/>
          </a:p>
          <a:p>
            <a:pPr eaLnBrk="1" hangingPunct="1"/>
            <a:r>
              <a:rPr lang="en-US" altLang="en-US" dirty="0"/>
              <a:t>Through the systems perspective, we can define what is internal or external. What is the environment and what is the system or in this case the project.</a:t>
            </a:r>
          </a:p>
          <a:p>
            <a:pPr eaLnBrk="1" hangingPunct="1"/>
            <a:r>
              <a:rPr lang="en-US" altLang="en-US" dirty="0"/>
              <a:t>Knowing what is internal and external is differentiated because we then have some indication of what we can or cannot control</a:t>
            </a:r>
          </a:p>
          <a:p>
            <a:pPr eaLnBrk="1" hangingPunct="1"/>
            <a:r>
              <a:rPr lang="en-US" altLang="en-US" dirty="0"/>
              <a:t>We know that we have relatively more control with those that are internal compared to those that are external</a:t>
            </a:r>
          </a:p>
          <a:p>
            <a:pPr eaLnBrk="1" hangingPunct="1"/>
            <a:r>
              <a:rPr lang="en-US" altLang="en-US" dirty="0"/>
              <a:t>The major risks that are internal to projects are needs and definition risk and technical risks. </a:t>
            </a:r>
          </a:p>
          <a:p>
            <a:pPr eaLnBrk="1" hangingPunct="1"/>
            <a:endParaRPr lang="en-US" altLang="en-US" dirty="0"/>
          </a:p>
          <a:p>
            <a:pPr marL="228600" indent="-228600" eaLnBrk="1" hangingPunct="1">
              <a:buFont typeface="+mj-lt"/>
              <a:buAutoNum type="arabicPeriod"/>
            </a:pPr>
            <a:r>
              <a:rPr lang="en-US" altLang="en-US" dirty="0"/>
              <a:t>Needs and definition risk is failing to do proper systems definition, needs analysis, and undertake proper requirements management. So this includes identifying AND managing the changing needs and requirements of the customer.</a:t>
            </a:r>
          </a:p>
          <a:p>
            <a:pPr marL="228600" indent="-228600" eaLnBrk="1" hangingPunct="1">
              <a:buFont typeface="+mj-lt"/>
              <a:buAutoNum type="arabicPeriod"/>
            </a:pPr>
            <a:r>
              <a:rPr lang="en-US" altLang="en-US" dirty="0"/>
              <a:t>Another internal risk is technical risk</a:t>
            </a:r>
          </a:p>
          <a:p>
            <a:pPr eaLnBrk="1" hangingPunct="1"/>
            <a:r>
              <a:rPr lang="en-US" altLang="en-US" dirty="0"/>
              <a:t>It is the potential failure of the end item or product or whatever deliverables that are needed</a:t>
            </a:r>
          </a:p>
          <a:p>
            <a:pPr eaLnBrk="1" hangingPunct="1"/>
            <a:r>
              <a:rPr lang="en-US" sz="1200" b="0" i="0" u="none" strike="noStrike" kern="1200" dirty="0">
                <a:solidFill>
                  <a:schemeClr val="tx1"/>
                </a:solidFill>
                <a:effectLst/>
                <a:latin typeface="+mn-lt"/>
                <a:ea typeface="+mn-ea"/>
                <a:cs typeface="+mn-cs"/>
              </a:rPr>
              <a:t>It could be performance shortfalls, with respect to achieving established or agreed upon performance requirements.</a:t>
            </a:r>
          </a:p>
          <a:p>
            <a:pPr eaLnBrk="1" hangingPunct="1"/>
            <a:r>
              <a:rPr lang="en-US" altLang="en-US" dirty="0"/>
              <a:t>This can happen when systems are highly complex, many problems emerge come integration time. Things don’t fit!</a:t>
            </a:r>
          </a:p>
          <a:p>
            <a:pPr eaLnBrk="1" hangingPunct="1"/>
            <a:r>
              <a:rPr lang="en-US" altLang="en-US" dirty="0"/>
              <a:t>Problems may occur when we employ new technology, when technology is not mature yet </a:t>
            </a:r>
          </a:p>
          <a:p>
            <a:pPr eaLnBrk="1" hangingPunct="1"/>
            <a:r>
              <a:rPr lang="en-US" altLang="en-US" dirty="0"/>
              <a:t>Sometimes problems come from testing, implementing new testing procedures or the testing done may be inappropriate or not sufficient</a:t>
            </a:r>
          </a:p>
          <a:p>
            <a:pPr eaLnBrk="1" hangingPunct="1"/>
            <a:r>
              <a:rPr lang="en-US" altLang="en-US" dirty="0"/>
              <a:t>These are all technical risk</a:t>
            </a:r>
          </a:p>
          <a:p>
            <a:pPr eaLnBrk="1" hangingPunct="1"/>
            <a:r>
              <a:rPr lang="en-US" altLang="en-US" dirty="0"/>
              <a:t>One approach is to express technical risk by rating the project primary deliverable as being high, medium or low according to </a:t>
            </a:r>
          </a:p>
          <a:p>
            <a:pPr eaLnBrk="1" hangingPunct="1"/>
            <a:r>
              <a:rPr lang="en-US" altLang="en-US" dirty="0"/>
              <a:t>Maturity, complexity, quality, concurrency or dependency</a:t>
            </a:r>
          </a:p>
          <a:p>
            <a:pPr eaLnBrk="1" hangingPunct="1"/>
            <a:r>
              <a:rPr lang="en-US" altLang="en-US" dirty="0"/>
              <a:t>So a project where technical risk is high is when the project has high complexity, low maturity (new innovation, project team has no-little experience with this type), low reliability, producibility or testability, and high concurrency or dependency- to what extent do multiple dependent activities in the project overlap</a:t>
            </a:r>
          </a:p>
          <a:p>
            <a:pPr eaLnBrk="1" hangingPunct="1"/>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t>
            </a:r>
          </a:p>
          <a:p>
            <a:pPr eaLnBrk="1" hangingPunct="1"/>
            <a:r>
              <a:rPr lang="en-US" altLang="en-US" dirty="0"/>
              <a:t>Not sure what high concurrency is -  </a:t>
            </a:r>
          </a:p>
          <a:p>
            <a:pPr eaLnBrk="1" hangingPunct="1"/>
            <a:r>
              <a:rPr lang="en-US" altLang="en-US" dirty="0"/>
              <a:t>Too much overlap of resources between our project and another project</a:t>
            </a:r>
          </a:p>
          <a:p>
            <a:pPr eaLnBrk="1" hangingPunct="1"/>
            <a:endParaRPr lang="en-US" altLang="en-US" dirty="0"/>
          </a:p>
          <a:p>
            <a:pPr eaLnBrk="1" hangingPunct="1"/>
            <a:r>
              <a:rPr lang="en-US" altLang="en-US" dirty="0"/>
              <a:t>This is via negative, Abstractive knowledge</a:t>
            </a:r>
          </a:p>
          <a:p>
            <a:pPr eaLnBrk="1" hangingPunct="1"/>
            <a:r>
              <a:rPr lang="en-US" altLang="en-US" dirty="0"/>
              <a:t>We have already worked that wonderful case that demonstrate what can go wrong when needs and requirements are not identified or correctly defined, Lavasoft. Many of the things that contributed to the problem was its internal processes. It was the project manager and</a:t>
            </a:r>
          </a:p>
        </p:txBody>
      </p:sp>
    </p:spTree>
    <p:extLst>
      <p:ext uri="{BB962C8B-B14F-4D97-AF65-F5344CB8AC3E}">
        <p14:creationId xmlns:p14="http://schemas.microsoft.com/office/powerpoint/2010/main" val="3533419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 name="Google Shape;7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cs typeface="Arial" charset="0"/>
              </a:defRPr>
            </a:lvl1pPr>
            <a:lvl2pPr marL="742950" indent="-285750">
              <a:defRPr sz="1200">
                <a:solidFill>
                  <a:schemeClr val="tx1"/>
                </a:solidFill>
                <a:latin typeface="Times New Roman" pitchFamily="18" charset="0"/>
                <a:cs typeface="Arial" charset="0"/>
              </a:defRPr>
            </a:lvl2pPr>
            <a:lvl3pPr marL="1143000" indent="-228600">
              <a:defRPr sz="1200">
                <a:solidFill>
                  <a:schemeClr val="tx1"/>
                </a:solidFill>
                <a:latin typeface="Times New Roman" pitchFamily="18" charset="0"/>
                <a:cs typeface="Arial" charset="0"/>
              </a:defRPr>
            </a:lvl3pPr>
            <a:lvl4pPr marL="1600200" indent="-228600">
              <a:defRPr sz="1200">
                <a:solidFill>
                  <a:schemeClr val="tx1"/>
                </a:solidFill>
                <a:latin typeface="Times New Roman" pitchFamily="18" charset="0"/>
                <a:cs typeface="Arial" charset="0"/>
              </a:defRPr>
            </a:lvl4pPr>
            <a:lvl5pPr marL="2057400" indent="-228600">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fld id="{74C5E65E-5B7F-405A-B1D4-2301417EEA5C}" type="slidenum">
              <a:rPr lang="en-US" altLang="en-US"/>
              <a:pPr/>
              <a:t>20</a:t>
            </a:fld>
            <a:endParaRPr lang="en-US" altLang="en-US" dirty="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p:spPr>
        <p:txBody>
          <a:bodyPr/>
          <a:lstStyle/>
          <a:p>
            <a:pPr eaLnBrk="1" hangingPunct="1"/>
            <a:r>
              <a:rPr lang="en-US" altLang="en-US" dirty="0"/>
              <a:t>External Risks come from the environment</a:t>
            </a:r>
          </a:p>
          <a:p>
            <a:pPr eaLnBrk="1" hangingPunct="1"/>
            <a:r>
              <a:rPr lang="en-US" altLang="en-US" dirty="0"/>
              <a:t>These are things we may not have as much control with, BUT that does not mean we should ignore them. We still need to be prepared for these risks because they can still have a negative affect to our project.</a:t>
            </a:r>
          </a:p>
          <a:p>
            <a:pPr eaLnBrk="1" hangingPunct="1"/>
            <a:r>
              <a:rPr lang="en-US" altLang="en-US" dirty="0"/>
              <a:t>These risks are shown here.</a:t>
            </a:r>
          </a:p>
          <a:p>
            <a:pPr eaLnBrk="1" hangingPunct="1"/>
            <a:r>
              <a:rPr lang="en-US" altLang="en-US" dirty="0"/>
              <a:t>What are some examples of external risks to projects?</a:t>
            </a:r>
          </a:p>
          <a:p>
            <a:pPr eaLnBrk="1" hangingPunct="1"/>
            <a:endParaRPr lang="en-US" altLang="en-US" dirty="0"/>
          </a:p>
          <a:p>
            <a:pPr eaLnBrk="1" hangingPunct="1"/>
            <a:r>
              <a:rPr lang="en-US" altLang="en-US" dirty="0"/>
              <a:t>Market conditions – price changes of raw materials or subcontractor rates</a:t>
            </a:r>
          </a:p>
          <a:p>
            <a:pPr eaLnBrk="1" hangingPunct="1"/>
            <a:r>
              <a:rPr lang="en-US" altLang="en-US" dirty="0"/>
              <a:t>Government mandates – new regulations, the new GDPR (</a:t>
            </a:r>
            <a:r>
              <a:rPr lang="en-US" sz="1200" b="0" i="0" u="none" strike="noStrike" kern="1200" dirty="0">
                <a:solidFill>
                  <a:schemeClr val="tx1"/>
                </a:solidFill>
                <a:effectLst/>
                <a:latin typeface="+mn-lt"/>
                <a:ea typeface="+mn-ea"/>
                <a:cs typeface="+mn-cs"/>
              </a:rPr>
              <a:t>General Data Protection Regulation- protection and rights with regard to our personal data) It’s coming and I am actually involved with a project that is creating a checklist, a risk checklist for businesses  here.</a:t>
            </a:r>
            <a:endParaRPr lang="en-US" altLang="en-US" dirty="0"/>
          </a:p>
          <a:p>
            <a:pPr eaLnBrk="1" hangingPunct="1"/>
            <a:r>
              <a:rPr lang="en-US" altLang="en-US" dirty="0"/>
              <a:t>Physical environment (weather, geography, etc.) – weather can affect supply delays</a:t>
            </a:r>
          </a:p>
          <a:p>
            <a:pPr eaLnBrk="1" hangingPunct="1"/>
            <a:r>
              <a:rPr lang="en-US" altLang="en-US" dirty="0"/>
              <a:t>Labor and other resource availability – Union requirements, labor disputes</a:t>
            </a:r>
          </a:p>
          <a:p>
            <a:pPr eaLnBrk="1" hangingPunct="1"/>
            <a:r>
              <a:rPr lang="en-US" altLang="en-US" dirty="0"/>
              <a:t>Project priorities – c-suite or board priorities</a:t>
            </a:r>
          </a:p>
          <a:p>
            <a:pPr eaLnBrk="1" hangingPunct="1"/>
            <a:r>
              <a:rPr lang="en-US" altLang="en-US" dirty="0"/>
              <a:t>Customer/supplier relationships – supply chain issues</a:t>
            </a:r>
          </a:p>
          <a:p>
            <a:pPr eaLnBrk="1" hangingPunct="1"/>
            <a:r>
              <a:rPr lang="en-US" altLang="en-US" dirty="0" err="1"/>
              <a:t>Covid</a:t>
            </a:r>
            <a:r>
              <a:rPr lang="en-US" altLang="en-US" dirty="0"/>
              <a:t>- related is big, there is currently a lot of shortages and constriction of supply, especially exports</a:t>
            </a:r>
          </a:p>
          <a:p>
            <a:pPr eaLnBrk="1" hangingPunct="1"/>
            <a:r>
              <a:rPr lang="en-US" altLang="en-US" dirty="0" err="1"/>
              <a:t>Covid</a:t>
            </a:r>
            <a:r>
              <a:rPr lang="en-US" altLang="en-US" dirty="0"/>
              <a:t> definitely external!</a:t>
            </a:r>
          </a:p>
          <a:p>
            <a:pPr eaLnBrk="1" hangingPunct="1"/>
            <a:r>
              <a:rPr lang="en-US" altLang="en-US" dirty="0"/>
              <a:t>Global risk like the supply chain and Exchange rates are risks that need to be identified, assessed and managed</a:t>
            </a:r>
          </a:p>
          <a:p>
            <a:pPr eaLnBrk="1" hangingPunct="1"/>
            <a:r>
              <a:rPr lang="en-US" altLang="en-US" dirty="0"/>
              <a:t>AND continually monitored.</a:t>
            </a:r>
          </a:p>
          <a:p>
            <a:pPr eaLnBrk="1" hangingPunct="1"/>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t>
            </a:r>
          </a:p>
          <a:p>
            <a:pPr eaLnBrk="1" hangingPunct="1"/>
            <a:endParaRPr lang="en-US" altLang="en-US" dirty="0"/>
          </a:p>
          <a:p>
            <a:pPr eaLnBrk="1" hangingPunct="1"/>
            <a:r>
              <a:rPr lang="en-US" altLang="en-US" dirty="0"/>
              <a:t>Interestingly, Toyota has had chip shortage as one of its identified risk, even prior to </a:t>
            </a:r>
            <a:r>
              <a:rPr lang="en-US" altLang="en-US" dirty="0" err="1"/>
              <a:t>Covid</a:t>
            </a:r>
            <a:r>
              <a:rPr lang="en-US" altLang="en-US" dirty="0"/>
              <a:t> and so when the supply of chips/ semiconductors for cars became scare, Toyota actually had built up stock and as a result have been less impacted by the shortage than other car manufacturers.</a:t>
            </a:r>
          </a:p>
          <a:p>
            <a:pPr eaLnBrk="1" hangingPunct="1"/>
            <a:r>
              <a:rPr lang="en-US" altLang="en-US" dirty="0"/>
              <a:t>This is a good example of good risk management practice at work!</a:t>
            </a:r>
          </a:p>
          <a:p>
            <a:pPr eaLnBrk="1" hangingPunct="1"/>
            <a:endParaRPr lang="en-US" altLang="en-US" dirty="0"/>
          </a:p>
          <a:p>
            <a:pPr eaLnBrk="1" hangingPunct="1"/>
            <a:r>
              <a:rPr lang="en-US" altLang="en-US" dirty="0"/>
              <a:t>Our project may be lower priority in the company</a:t>
            </a:r>
          </a:p>
          <a:p>
            <a:pPr eaLnBrk="1" hangingPunct="1"/>
            <a:r>
              <a:rPr lang="en-US" altLang="en-US" dirty="0"/>
              <a:t>Exchange rates in international markets, prices can change</a:t>
            </a:r>
          </a:p>
        </p:txBody>
      </p:sp>
    </p:spTree>
    <p:extLst>
      <p:ext uri="{BB962C8B-B14F-4D97-AF65-F5344CB8AC3E}">
        <p14:creationId xmlns:p14="http://schemas.microsoft.com/office/powerpoint/2010/main" val="694298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cs typeface="Arial" charset="0"/>
              </a:defRPr>
            </a:lvl1pPr>
            <a:lvl2pPr marL="742950" indent="-285750">
              <a:defRPr sz="1200">
                <a:solidFill>
                  <a:schemeClr val="tx1"/>
                </a:solidFill>
                <a:latin typeface="Times New Roman" pitchFamily="18" charset="0"/>
                <a:cs typeface="Arial" charset="0"/>
              </a:defRPr>
            </a:lvl2pPr>
            <a:lvl3pPr marL="1143000" indent="-228600">
              <a:defRPr sz="1200">
                <a:solidFill>
                  <a:schemeClr val="tx1"/>
                </a:solidFill>
                <a:latin typeface="Times New Roman" pitchFamily="18" charset="0"/>
                <a:cs typeface="Arial" charset="0"/>
              </a:defRPr>
            </a:lvl3pPr>
            <a:lvl4pPr marL="1600200" indent="-228600">
              <a:defRPr sz="1200">
                <a:solidFill>
                  <a:schemeClr val="tx1"/>
                </a:solidFill>
                <a:latin typeface="Times New Roman" pitchFamily="18" charset="0"/>
                <a:cs typeface="Arial" charset="0"/>
              </a:defRPr>
            </a:lvl4pPr>
            <a:lvl5pPr marL="2057400" indent="-228600">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fld id="{9D9AEB46-8858-4241-BC95-1792971C3BE2}" type="slidenum">
              <a:rPr lang="en-US" altLang="en-US"/>
              <a:pPr/>
              <a:t>21</a:t>
            </a:fld>
            <a:endParaRPr lang="en-US" altLang="en-US" dirty="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We’ve talked about these tools and techniques in past sessions! Read slides.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Next slides will show examples as applied to project risk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Many managers use intuitive reasoning (guessing) as the starting point. That’s not a bad place to start. However, truly effective managers will look beyond simple reasoning and experience. Even the most experienced project managers have not encountered every risk. There are some risks that they cannot imagine or that do not match their paradigm; and there are still others that managers just cannot predict. </a:t>
            </a:r>
          </a:p>
          <a:p>
            <a:pPr eaLnBrk="1" hangingPunct="1"/>
            <a:endParaRPr lang="en-US" altLang="en-US" dirty="0"/>
          </a:p>
          <a:p>
            <a:pPr eaLnBrk="1" hangingPunct="1"/>
            <a:r>
              <a:rPr lang="en-US" altLang="en-US" dirty="0"/>
              <a:t>So the first technique is Analogy</a:t>
            </a:r>
          </a:p>
          <a:p>
            <a:pPr lvl="0"/>
            <a:r>
              <a:rPr lang="en-US" dirty="0"/>
              <a:t>The simplest way to identify risk that may happen in the future is by looking back at the past with historical information that is well documented.</a:t>
            </a:r>
          </a:p>
          <a:p>
            <a:pPr lvl="0"/>
            <a:r>
              <a:rPr lang="en-US" dirty="0"/>
              <a:t>This is particularly useful for systems that are currently already operating or systems that have operated or existed in some form in the past</a:t>
            </a:r>
          </a:p>
          <a:p>
            <a:pPr lvl="0"/>
            <a:r>
              <a:rPr lang="en-US" dirty="0"/>
              <a:t>Histories of accidents, incidents, issues that have happened are usually documented. Hopefully your company has a treasure trove of documented issues and already documented risk. But if not, it is not too late to start one.</a:t>
            </a:r>
          </a:p>
          <a:p>
            <a:pPr lvl="0"/>
            <a:endParaRPr lang="en-US" dirty="0"/>
          </a:p>
          <a:p>
            <a:r>
              <a:rPr lang="en-US" dirty="0"/>
              <a:t>Now, there are instances when identifying risk events purely from past information may not be sufficient. One instance is when a system is yet to be built, those unique special one of a kind projects. Comparative analysis can be done. One we can do is extrapolate risk events that may not have occurred in a given system but have been observed in other similar systems. So when looking at the risk of the hyperloop for example, we may want to pull from past systems like the bullet train to analyze potential risk of this futuristic </a:t>
            </a:r>
            <a:r>
              <a:rPr lang="en-US" dirty="0" err="1"/>
              <a:t>transporation</a:t>
            </a:r>
            <a:r>
              <a:rPr lang="en-US" dirty="0"/>
              <a:t>. Elon Musk has yet to build one, it has cancelled plans for a prototype in LA and one in Saudi Arabia. Other </a:t>
            </a:r>
            <a:r>
              <a:rPr lang="en-US" dirty="0" err="1"/>
              <a:t>ompanies</a:t>
            </a:r>
            <a:r>
              <a:rPr lang="en-US" dirty="0"/>
              <a:t> looking at this </a:t>
            </a:r>
            <a:r>
              <a:rPr lang="en-US" dirty="0" err="1"/>
              <a:t>inlude</a:t>
            </a:r>
            <a:r>
              <a:rPr lang="en-US" dirty="0"/>
              <a:t> the Hyperloop Transportation Technologies a startup that signed an agreement in China to build a test track, Hardt Hyperloop in the Netherlands and </a:t>
            </a:r>
            <a:r>
              <a:rPr lang="en-US" dirty="0" err="1"/>
              <a:t>TransPod</a:t>
            </a:r>
            <a:r>
              <a:rPr lang="en-US" dirty="0"/>
              <a:t>, a Canadian company. It may not be too far off.</a:t>
            </a:r>
          </a:p>
          <a:p>
            <a:pPr lvl="0"/>
            <a:endParaRPr lang="en-US" dirty="0"/>
          </a:p>
          <a:p>
            <a:pPr lvl="0"/>
            <a:r>
              <a:rPr lang="en-US" dirty="0"/>
              <a:t>Checklist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Consider risk categories or risk classification- these can serve as starting points, they can serve as a map. Many books on risks, industry reports, they will all have some discussion of typical risks that occur. Here is an example where risks are classified by human, process, etc.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When exploring potential risk, you can go through the categories and identify risk that may be relevant to you,</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Many companies will have checklists already ready to go- templates may already exist that are standard for your company.</a:t>
            </a:r>
          </a:p>
          <a:p>
            <a:pPr eaLnBrk="1" hangingPunct="1"/>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Risk identification is very effective in a group environment. Brain storming can be done to enlist a wide variety of people, involve those who are intimate with the process, could be developers, QA, procurement, maintenance, sometimes consultants and experts are brought in. Some risks are so far outside any individual’s expectations or experience that those risks cannot possibly be considered without any external inputs.</a:t>
            </a:r>
          </a:p>
          <a:p>
            <a:endParaRPr lang="en-US" baseline="0" dirty="0"/>
          </a:p>
          <a:p>
            <a:r>
              <a:rPr lang="en-US" baseline="0" dirty="0"/>
              <a:t>Now you need to make good judgement here, you cannot just invite everybody to sit in a room and do this.</a:t>
            </a:r>
          </a:p>
          <a:p>
            <a:r>
              <a:rPr lang="en-US" baseline="0" dirty="0"/>
              <a:t>Choose wisely, select appropriate people.</a:t>
            </a:r>
          </a:p>
          <a:p>
            <a:r>
              <a:rPr lang="en-US" baseline="0" dirty="0"/>
              <a:t>Brainstorming may be done as a free for all sit down session or structured like a workshop.</a:t>
            </a:r>
          </a:p>
          <a:p>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Now Delphi is based on the principle that inputs from a structured group of individuals are more accurate than those from unstructured groups and done </a:t>
            </a:r>
            <a:r>
              <a:rPr lang="en-US" sz="1200" b="0" i="0" u="none" strike="noStrike" kern="1200" dirty="0" err="1">
                <a:solidFill>
                  <a:schemeClr val="tx1"/>
                </a:solidFill>
                <a:effectLst/>
                <a:latin typeface="+mn-lt"/>
                <a:ea typeface="+mn-ea"/>
                <a:cs typeface="+mn-cs"/>
              </a:rPr>
              <a:t>annonymously</a:t>
            </a:r>
            <a:r>
              <a:rPr lang="en-US" sz="1200" b="0" i="0" u="none" strike="noStrike"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3"/>
              </a:rPr>
              <a:t>[6]</a:t>
            </a:r>
            <a:r>
              <a:rPr lang="en-US" sz="1200" b="0" i="0" u="none" strike="noStrike" kern="1200" dirty="0">
                <a:solidFill>
                  <a:schemeClr val="tx1"/>
                </a:solidFill>
                <a:effectLst/>
                <a:latin typeface="+mn-lt"/>
                <a:ea typeface="+mn-ea"/>
                <a:cs typeface="+mn-cs"/>
              </a:rPr>
              <a:t> In Delphi participants answer questionnaires in two or more rounds. After each round, a </a:t>
            </a:r>
            <a:r>
              <a:rPr lang="en-US" sz="1200" b="0" i="0" u="none" strike="noStrike" kern="1200" dirty="0">
                <a:solidFill>
                  <a:schemeClr val="tx1"/>
                </a:solidFill>
                <a:effectLst/>
                <a:latin typeface="+mn-lt"/>
                <a:ea typeface="+mn-ea"/>
                <a:cs typeface="+mn-cs"/>
                <a:hlinkClick r:id="rId4" tooltip="Facilitator"/>
              </a:rPr>
              <a:t>facilitator</a:t>
            </a:r>
            <a:r>
              <a:rPr lang="en-US" sz="1200" b="0" i="0" u="none" strike="noStrike" kern="1200" dirty="0">
                <a:solidFill>
                  <a:schemeClr val="tx1"/>
                </a:solidFill>
                <a:effectLst/>
                <a:latin typeface="+mn-lt"/>
                <a:ea typeface="+mn-ea"/>
                <a:cs typeface="+mn-cs"/>
              </a:rPr>
              <a:t> provides an </a:t>
            </a:r>
            <a:r>
              <a:rPr lang="en-US" sz="1200" b="0" i="0" u="none" strike="noStrike" kern="1200" dirty="0" err="1">
                <a:solidFill>
                  <a:schemeClr val="tx1"/>
                </a:solidFill>
                <a:effectLst/>
                <a:latin typeface="+mn-lt"/>
                <a:ea typeface="+mn-ea"/>
                <a:cs typeface="+mn-cs"/>
              </a:rPr>
              <a:t>anonymised</a:t>
            </a:r>
            <a:r>
              <a:rPr lang="en-US" sz="1200" b="0" i="0" u="none" strike="noStrike" kern="1200" dirty="0">
                <a:solidFill>
                  <a:schemeClr val="tx1"/>
                </a:solidFill>
                <a:effectLst/>
                <a:latin typeface="+mn-lt"/>
                <a:ea typeface="+mn-ea"/>
                <a:cs typeface="+mn-cs"/>
              </a:rPr>
              <a:t> summary of the inputs from the previous round as well as the reasons they provided for their judgments. Participants are encouraged to revise their earlier answers in light of the replies of other members.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Delphi is commonly used for risk assessment, for assessing or rating likelihood and impact. It eliminates the pressure of group think in a social environment by making it anonymous.</a:t>
            </a:r>
          </a:p>
          <a:p>
            <a:r>
              <a:rPr lang="en-US" sz="1200" b="0" i="0" u="none" strike="noStrike" kern="1200" dirty="0">
                <a:solidFill>
                  <a:schemeClr val="tx1"/>
                </a:solidFill>
                <a:effectLst/>
                <a:latin typeface="+mn-lt"/>
                <a:ea typeface="+mn-ea"/>
                <a:cs typeface="+mn-cs"/>
              </a:rPr>
              <a:t>It is believed that during this process the range of the answers will decrease and the group will converge towards the "correct" answer.</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(Finally, the process is stopped after a predefined stop criterion (e.g., number of rounds, achievement of consensus, stability of results), and the </a:t>
            </a:r>
            <a:r>
              <a:rPr lang="en-US" sz="1200" b="0" i="0" u="none" strike="noStrike" kern="1200" dirty="0">
                <a:solidFill>
                  <a:schemeClr val="tx1"/>
                </a:solidFill>
                <a:effectLst/>
                <a:latin typeface="+mn-lt"/>
                <a:ea typeface="+mn-ea"/>
                <a:cs typeface="+mn-cs"/>
                <a:hlinkClick r:id="rId5" tooltip="Mean"/>
              </a:rPr>
              <a:t>mean</a:t>
            </a:r>
            <a:r>
              <a:rPr lang="en-US" sz="1200" b="0" i="0" u="none" strike="noStrike" kern="1200" dirty="0">
                <a:solidFill>
                  <a:schemeClr val="tx1"/>
                </a:solidFill>
                <a:effectLst/>
                <a:latin typeface="+mn-lt"/>
                <a:ea typeface="+mn-ea"/>
                <a:cs typeface="+mn-cs"/>
              </a:rPr>
              <a:t> or </a:t>
            </a:r>
            <a:r>
              <a:rPr lang="en-US" sz="1200" b="0" i="0" u="none" strike="noStrike" kern="1200" dirty="0">
                <a:solidFill>
                  <a:schemeClr val="tx1"/>
                </a:solidFill>
                <a:effectLst/>
                <a:latin typeface="+mn-lt"/>
                <a:ea typeface="+mn-ea"/>
                <a:cs typeface="+mn-cs"/>
                <a:hlinkClick r:id="rId6" tooltip="Median"/>
              </a:rPr>
              <a:t>median</a:t>
            </a:r>
            <a:r>
              <a:rPr lang="en-US" sz="1200" b="0" i="0" u="none" strike="noStrike" kern="1200" dirty="0">
                <a:solidFill>
                  <a:schemeClr val="tx1"/>
                </a:solidFill>
                <a:effectLst/>
                <a:latin typeface="+mn-lt"/>
                <a:ea typeface="+mn-ea"/>
                <a:cs typeface="+mn-cs"/>
              </a:rPr>
              <a:t> scores of the final rounds determine the results.)</a:t>
            </a:r>
            <a:endParaRPr lang="en-US" baseline="0" dirty="0"/>
          </a:p>
          <a:p>
            <a:endParaRPr lang="en-US" baseline="0" dirty="0"/>
          </a:p>
          <a:p>
            <a:r>
              <a:rPr lang="en-US" baseline="0" dirty="0"/>
              <a:t>The size will vary depending on the scope and also how the brainstorming process will be administered.</a:t>
            </a:r>
          </a:p>
          <a:p>
            <a:pPr eaLnBrk="1" hangingPunct="1"/>
            <a:endParaRPr lang="en-US" altLang="en-US" dirty="0"/>
          </a:p>
        </p:txBody>
      </p:sp>
    </p:spTree>
    <p:extLst>
      <p:ext uri="{BB962C8B-B14F-4D97-AF65-F5344CB8AC3E}">
        <p14:creationId xmlns:p14="http://schemas.microsoft.com/office/powerpoint/2010/main" val="7417831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cs typeface="Arial" charset="0"/>
              </a:defRPr>
            </a:lvl1pPr>
            <a:lvl2pPr marL="742950" indent="-285750">
              <a:defRPr sz="1200">
                <a:solidFill>
                  <a:schemeClr val="tx1"/>
                </a:solidFill>
                <a:latin typeface="Times New Roman" pitchFamily="18" charset="0"/>
                <a:cs typeface="Arial" charset="0"/>
              </a:defRPr>
            </a:lvl2pPr>
            <a:lvl3pPr marL="1143000" indent="-228600">
              <a:defRPr sz="1200">
                <a:solidFill>
                  <a:schemeClr val="tx1"/>
                </a:solidFill>
                <a:latin typeface="Times New Roman" pitchFamily="18" charset="0"/>
                <a:cs typeface="Arial" charset="0"/>
              </a:defRPr>
            </a:lvl3pPr>
            <a:lvl4pPr marL="1600200" indent="-228600">
              <a:defRPr sz="1200">
                <a:solidFill>
                  <a:schemeClr val="tx1"/>
                </a:solidFill>
                <a:latin typeface="Times New Roman" pitchFamily="18" charset="0"/>
                <a:cs typeface="Arial" charset="0"/>
              </a:defRPr>
            </a:lvl4pPr>
            <a:lvl5pPr marL="2057400" indent="-228600">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fld id="{0D57FA63-D002-40D6-9028-65C2FAD9EEC0}" type="slidenum">
              <a:rPr lang="en-US" altLang="en-US"/>
              <a:pPr/>
              <a:t>22</a:t>
            </a:fld>
            <a:endParaRPr lang="en-US" alt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r>
              <a:rPr lang="en-US" altLang="en-US" dirty="0"/>
              <a:t>Here is an example of a project risk checklist-</a:t>
            </a:r>
          </a:p>
          <a:p>
            <a:pPr eaLnBrk="1" hangingPunct="1"/>
            <a:r>
              <a:rPr lang="en-US" altLang="en-US" dirty="0"/>
              <a:t>You can already see risk categories here on the left, the risks are associated to project management, project nature, project staff, customer related risk and external parties.</a:t>
            </a:r>
          </a:p>
          <a:p>
            <a:pPr eaLnBrk="1" hangingPunct="1"/>
            <a:r>
              <a:rPr lang="en-US" altLang="en-US" dirty="0"/>
              <a:t>Risks are described. This is very important in order to understand the nature of the risk in the project and it helps eventually in the assessment, as well as the development of risk responses.</a:t>
            </a:r>
          </a:p>
          <a:p>
            <a:pPr eaLnBrk="1" hangingPunct="1"/>
            <a:endParaRPr lang="en-US" altLang="en-US" dirty="0"/>
          </a:p>
          <a:p>
            <a:pPr eaLnBrk="1" hangingPunct="1"/>
            <a:r>
              <a:rPr lang="en-US" altLang="en-US" dirty="0"/>
              <a:t>And then you see that you can indicate here what is the likelihood of the risk and what is the impact to the project It can be a nominal  assessment, but another column may be added to describe the impact.</a:t>
            </a:r>
          </a:p>
          <a:p>
            <a:pPr eaLnBrk="1" hangingPunct="1"/>
            <a:endParaRPr lang="en-US" altLang="en-US" dirty="0"/>
          </a:p>
          <a:p>
            <a:pPr eaLnBrk="1" hangingPunct="1"/>
            <a:r>
              <a:rPr lang="en-US" altLang="en-US" dirty="0"/>
              <a:t>Checklists can be as simple as this or it can be as complicated as the one made by SEI (the software engineering institute for software projects) or ones made by NASA for its projects. The one that I am involved with now, putting together a cyber security checklist based on the cybersecurity maturity mode. Literarily hundreds of pages with hundreds of items in the work breakdown structure and I am doing just a sliver of it. Function 6.4.2 and developing questions for the risks associated to that.</a:t>
            </a:r>
          </a:p>
          <a:p>
            <a:pPr eaLnBrk="1" hangingPunct="1"/>
            <a:endParaRPr lang="en-US" altLang="en-US" dirty="0"/>
          </a:p>
          <a:p>
            <a:pPr eaLnBrk="1" hangingPunct="1"/>
            <a:r>
              <a:rPr lang="en-US" altLang="en-US" dirty="0"/>
              <a:t>As always, a big downside with checklists is that it is easy to over rely on them. So many times whenever there is any new or emerging risks, THAT gets overlooked and then checklists can be SO DETAILED down to the minute-components, that big picture risks can also be overlooked.</a:t>
            </a:r>
          </a:p>
        </p:txBody>
      </p:sp>
    </p:spTree>
    <p:extLst>
      <p:ext uri="{BB962C8B-B14F-4D97-AF65-F5344CB8AC3E}">
        <p14:creationId xmlns:p14="http://schemas.microsoft.com/office/powerpoint/2010/main" val="668102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Here is one of the tools we discussed… hierarchical, taxonomy based risk identification.</a:t>
            </a:r>
          </a:p>
          <a:p>
            <a:r>
              <a:rPr lang="en-US" sz="1200" kern="1200" dirty="0">
                <a:solidFill>
                  <a:schemeClr val="tx1"/>
                </a:solidFill>
                <a:effectLst/>
                <a:latin typeface="+mn-lt"/>
                <a:ea typeface="+mn-ea"/>
                <a:cs typeface="+mn-cs"/>
              </a:rPr>
              <a:t>The Risk Breakdown Structure (RBS) lists the categories and sub-categories within which risks may arise for a typical project. Different RBSs will be appropriate for different types of projects and different types of organizations. </a:t>
            </a:r>
          </a:p>
          <a:p>
            <a:r>
              <a:rPr lang="en-US" sz="1200" kern="1200" dirty="0">
                <a:solidFill>
                  <a:schemeClr val="tx1"/>
                </a:solidFill>
                <a:effectLst/>
                <a:latin typeface="+mn-lt"/>
                <a:ea typeface="+mn-ea"/>
                <a:cs typeface="+mn-cs"/>
              </a:rPr>
              <a:t>One benefit of this approach is to remind participants in a risk identification exercise of the many sources from which project risk may arise.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hierarchical structure allows for scanning risks logically and comprehensively in order to make sure that you are looking for as many risks as possible in all places.</a:t>
            </a:r>
          </a:p>
          <a:p>
            <a:endParaRPr lang="en-US" dirty="0"/>
          </a:p>
        </p:txBody>
      </p:sp>
      <p:sp>
        <p:nvSpPr>
          <p:cNvPr id="4" name="Slide Number Placeholder 3"/>
          <p:cNvSpPr>
            <a:spLocks noGrp="1"/>
          </p:cNvSpPr>
          <p:nvPr>
            <p:ph type="sldNum" sz="quarter" idx="5"/>
          </p:nvPr>
        </p:nvSpPr>
        <p:spPr/>
        <p:txBody>
          <a:bodyPr/>
          <a:lstStyle/>
          <a:p>
            <a:fld id="{482698AA-472A-494F-8B84-304C607EA903}" type="slidenum">
              <a:rPr lang="en-US" smtClean="0"/>
              <a:pPr/>
              <a:t>23</a:t>
            </a:fld>
            <a:endParaRPr lang="en-US"/>
          </a:p>
        </p:txBody>
      </p:sp>
    </p:spTree>
    <p:extLst>
      <p:ext uri="{BB962C8B-B14F-4D97-AF65-F5344CB8AC3E}">
        <p14:creationId xmlns:p14="http://schemas.microsoft.com/office/powerpoint/2010/main" val="3915246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Taxonomy based risk identification is really the use of hierarchical charts like the RBS or here the WBS as kind of like a comprehensive map to find risks.</a:t>
            </a:r>
          </a:p>
          <a:p>
            <a:pPr eaLnBrk="1" hangingPunct="1"/>
            <a:endParaRPr lang="en-US" altLang="en-US" dirty="0"/>
          </a:p>
          <a:p>
            <a:pPr eaLnBrk="1" hangingPunct="1"/>
            <a:r>
              <a:rPr lang="en-US" altLang="en-US" dirty="0"/>
              <a:t>With a WBS, you can look at each subsystem, components and work packages and identify what can go wrong for each one.</a:t>
            </a:r>
          </a:p>
          <a:p>
            <a:r>
              <a:rPr lang="en-US" dirty="0"/>
              <a:t>What the WBS does is it lets you go through every single part of the system in a methodical way and not miss anything. Of course the assumption there is that your WBS is comprehensive enough to encompass the scope sufficiently.  Because if your WBS is missing anything, then that’s the risk right there. One of the shortcomings of this approach is that it won’t flag risks in areas that are </a:t>
            </a:r>
            <a:r>
              <a:rPr lang="en-US" dirty="0" err="1"/>
              <a:t>ommitted</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see here that risks are color coded, High risks are in red, medium in yellow. Low risk in blue or sometimes we also use green.</a:t>
            </a:r>
          </a:p>
          <a:p>
            <a:r>
              <a:rPr lang="en-US" dirty="0"/>
              <a:t>Another shortcoming here is it doesn’t really show interrelated or cascading risks. For example. A yellow box may be low risk perhaps because the likelihood of it is low but impact is high. Now let’s say it’s output is critical to say 50% of the other work packages here. Sometimes those risks don’t get flagged.</a:t>
            </a:r>
          </a:p>
          <a:p>
            <a:pPr eaLnBrk="1" hangingPunct="1"/>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Still this gives you a good visual of what risks need to be prioritized. Seeing this, WHICH subsystem seem to pose highest risk? POWERTRAIN</a:t>
            </a:r>
          </a:p>
          <a:p>
            <a:pPr eaLnBrk="1" hangingPunct="1"/>
            <a:endParaRPr lang="en-US" altLang="en-US" dirty="0"/>
          </a:p>
          <a:p>
            <a:pPr eaLnBrk="1" hangingPunct="1"/>
            <a:r>
              <a:rPr lang="en-US" altLang="en-US" dirty="0"/>
              <a:t>========================</a:t>
            </a:r>
          </a:p>
          <a:p>
            <a:pPr eaLnBrk="1" hangingPunct="1"/>
            <a:endParaRPr lang="en-US" altLang="en-US" dirty="0"/>
          </a:p>
          <a:p>
            <a:pPr eaLnBrk="1" hangingPunct="1"/>
            <a:r>
              <a:rPr lang="en-US" dirty="0"/>
              <a:t>Typically we use what we call negative scenario identification – this common strategy basically conceives different ways things can go wrong with respect to a  risk</a:t>
            </a:r>
          </a:p>
          <a:p>
            <a:pPr lvl="1"/>
            <a:r>
              <a:rPr lang="en-US" dirty="0"/>
              <a:t>We try to imagine departures or deviations from the ideal (remember we think of what should go right first)</a:t>
            </a:r>
          </a:p>
          <a:p>
            <a:pPr lvl="1"/>
            <a:r>
              <a:rPr lang="en-US" dirty="0"/>
              <a:t>This strategy is also known as anti-goal, anti-objective</a:t>
            </a:r>
          </a:p>
          <a:p>
            <a:pPr lvl="1"/>
            <a:r>
              <a:rPr lang="en-US" altLang="en-US" dirty="0"/>
              <a:t>I mean, this is really natural to us humans, it is very easy to critique so looking for things that can go wrong should not be too  difficult,</a:t>
            </a:r>
          </a:p>
          <a:p>
            <a:endParaRPr lang="en-US" dirty="0"/>
          </a:p>
        </p:txBody>
      </p:sp>
      <p:sp>
        <p:nvSpPr>
          <p:cNvPr id="4" name="Slide Number Placeholder 3"/>
          <p:cNvSpPr>
            <a:spLocks noGrp="1"/>
          </p:cNvSpPr>
          <p:nvPr>
            <p:ph type="sldNum" sz="quarter" idx="5"/>
          </p:nvPr>
        </p:nvSpPr>
        <p:spPr/>
        <p:txBody>
          <a:bodyPr/>
          <a:lstStyle/>
          <a:p>
            <a:fld id="{0A45143A-296F-4DDC-92A5-2C8AD4E72A49}" type="slidenum">
              <a:rPr lang="en-US" smtClean="0"/>
              <a:t>24</a:t>
            </a:fld>
            <a:endParaRPr lang="en-US"/>
          </a:p>
        </p:txBody>
      </p:sp>
    </p:spTree>
    <p:extLst>
      <p:ext uri="{BB962C8B-B14F-4D97-AF65-F5344CB8AC3E}">
        <p14:creationId xmlns:p14="http://schemas.microsoft.com/office/powerpoint/2010/main" val="3263586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cs typeface="Arial" charset="0"/>
              </a:defRPr>
            </a:lvl1pPr>
            <a:lvl2pPr marL="742950" indent="-285750">
              <a:defRPr sz="1200">
                <a:solidFill>
                  <a:schemeClr val="tx1"/>
                </a:solidFill>
                <a:latin typeface="Times New Roman" pitchFamily="18" charset="0"/>
                <a:cs typeface="Arial" charset="0"/>
              </a:defRPr>
            </a:lvl2pPr>
            <a:lvl3pPr marL="1143000" indent="-228600">
              <a:defRPr sz="1200">
                <a:solidFill>
                  <a:schemeClr val="tx1"/>
                </a:solidFill>
                <a:latin typeface="Times New Roman" pitchFamily="18" charset="0"/>
                <a:cs typeface="Arial" charset="0"/>
              </a:defRPr>
            </a:lvl3pPr>
            <a:lvl4pPr marL="1600200" indent="-228600">
              <a:defRPr sz="1200">
                <a:solidFill>
                  <a:schemeClr val="tx1"/>
                </a:solidFill>
                <a:latin typeface="Times New Roman" pitchFamily="18" charset="0"/>
                <a:cs typeface="Arial" charset="0"/>
              </a:defRPr>
            </a:lvl4pPr>
            <a:lvl5pPr marL="2057400" indent="-228600">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fld id="{7F58F67D-D4F9-40D0-830B-43023CB639CC}" type="slidenum">
              <a:rPr lang="en-US" altLang="en-US"/>
              <a:pPr/>
              <a:t>25</a:t>
            </a:fld>
            <a:endParaRPr lang="en-US" altLang="en-US"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Another way to identify risk is cause and effect analysis. </a:t>
            </a:r>
            <a:r>
              <a:rPr lang="en-US" altLang="en-US" dirty="0"/>
              <a:t>It is a good way of sorting things out risks based on categories-H </a:t>
            </a:r>
            <a:r>
              <a:rPr lang="en-US" altLang="en-US" dirty="0" err="1"/>
              <a:t>ardware</a:t>
            </a:r>
            <a:r>
              <a:rPr lang="en-US" altLang="en-US" dirty="0"/>
              <a:t>, people, functions, money</a:t>
            </a:r>
          </a:p>
          <a:p>
            <a:pPr eaLnBrk="1" hangingPunct="1"/>
            <a:endParaRPr lang="en-US" altLang="en-US" dirty="0"/>
          </a:p>
          <a:p>
            <a:pPr eaLnBrk="1" hangingPunct="1"/>
            <a:r>
              <a:rPr lang="en-US" altLang="en-US" dirty="0"/>
              <a:t>Again, like the WBS, and others, it let’s you look at risks in many places.</a:t>
            </a:r>
          </a:p>
          <a:p>
            <a:pPr eaLnBrk="1" hangingPunct="1"/>
            <a:r>
              <a:rPr lang="en-US" altLang="en-US" dirty="0"/>
              <a:t>However, it still has that shortcoming of possibly omitting a risk</a:t>
            </a:r>
          </a:p>
          <a:p>
            <a:pPr eaLnBrk="1" hangingPunct="1"/>
            <a:r>
              <a:rPr lang="en-US" altLang="en-US" dirty="0"/>
              <a:t>And also interactions are not shown, those interrelated or cascading risks between identified causes</a:t>
            </a:r>
          </a:p>
        </p:txBody>
      </p:sp>
    </p:spTree>
    <p:extLst>
      <p:ext uri="{BB962C8B-B14F-4D97-AF65-F5344CB8AC3E}">
        <p14:creationId xmlns:p14="http://schemas.microsoft.com/office/powerpoint/2010/main" val="2231038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the output of the Risk Identification process is the risk register!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lists down all the identified risks, DOCUMENTs the RISKs and Keeps track of the risks</a:t>
            </a:r>
          </a:p>
          <a:p>
            <a:r>
              <a:rPr lang="en-US" dirty="0"/>
              <a:t>It could be a simple excel or sometimes there is a risk software application you can use</a:t>
            </a:r>
          </a:p>
          <a:p>
            <a:r>
              <a:rPr lang="en-US" dirty="0"/>
              <a:t>There should be a risk ID, risk description AND risk owner. Here it seems to be missing.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But the Risk Owner</a:t>
            </a:r>
            <a:r>
              <a:rPr lang="en-US" sz="1200" b="0" i="0" u="none" strike="noStrike" kern="1200" dirty="0">
                <a:solidFill>
                  <a:schemeClr val="tx1"/>
                </a:solidFill>
                <a:effectLst/>
                <a:latin typeface="+mn-lt"/>
                <a:ea typeface="+mn-ea"/>
                <a:cs typeface="+mn-cs"/>
              </a:rPr>
              <a:t>: The individual who is ultimately accountable for ensuring the </a:t>
            </a:r>
            <a:r>
              <a:rPr lang="en-US" sz="1200" b="1" i="0" u="none" strike="noStrike" kern="1200" dirty="0">
                <a:solidFill>
                  <a:schemeClr val="tx1"/>
                </a:solidFill>
                <a:effectLst/>
                <a:latin typeface="+mn-lt"/>
                <a:ea typeface="+mn-ea"/>
                <a:cs typeface="+mn-cs"/>
              </a:rPr>
              <a:t>risk</a:t>
            </a:r>
            <a:r>
              <a:rPr lang="en-US" sz="1200" b="0" i="0" u="none" strike="noStrike" kern="1200" dirty="0">
                <a:solidFill>
                  <a:schemeClr val="tx1"/>
                </a:solidFill>
                <a:effectLst/>
                <a:latin typeface="+mn-lt"/>
                <a:ea typeface="+mn-ea"/>
                <a:cs typeface="+mn-cs"/>
              </a:rPr>
              <a:t> is managed appropriately. There may be multiple personnel who have direct responsibility for, or oversight of, activities to manage each identified </a:t>
            </a:r>
            <a:r>
              <a:rPr lang="en-US" sz="1200" b="1" i="0" u="none" strike="noStrike" kern="1200" dirty="0">
                <a:solidFill>
                  <a:schemeClr val="tx1"/>
                </a:solidFill>
                <a:effectLst/>
                <a:latin typeface="+mn-lt"/>
                <a:ea typeface="+mn-ea"/>
                <a:cs typeface="+mn-cs"/>
              </a:rPr>
              <a:t>risk</a:t>
            </a:r>
            <a:r>
              <a:rPr lang="en-US" sz="1200" b="0" i="0" u="none" strike="noStrike" kern="1200" dirty="0">
                <a:solidFill>
                  <a:schemeClr val="tx1"/>
                </a:solidFill>
                <a:effectLst/>
                <a:latin typeface="+mn-lt"/>
                <a:ea typeface="+mn-ea"/>
                <a:cs typeface="+mn-cs"/>
              </a:rPr>
              <a:t>, and who collaborate with the accountable </a:t>
            </a:r>
            <a:r>
              <a:rPr lang="en-US" sz="1200" b="1" i="0" u="none" strike="noStrike" kern="1200" dirty="0">
                <a:solidFill>
                  <a:schemeClr val="tx1"/>
                </a:solidFill>
                <a:effectLst/>
                <a:latin typeface="+mn-lt"/>
                <a:ea typeface="+mn-ea"/>
                <a:cs typeface="+mn-cs"/>
              </a:rPr>
              <a:t>risk owner</a:t>
            </a:r>
            <a:r>
              <a:rPr lang="en-US" sz="1200" b="0" i="0" u="none" strike="noStrike" kern="1200" dirty="0">
                <a:solidFill>
                  <a:schemeClr val="tx1"/>
                </a:solidFill>
                <a:effectLst/>
                <a:latin typeface="+mn-lt"/>
                <a:ea typeface="+mn-ea"/>
                <a:cs typeface="+mn-cs"/>
              </a:rPr>
              <a:t> in his/her </a:t>
            </a:r>
            <a:r>
              <a:rPr lang="en-US" sz="1200" b="1" i="0" u="none" strike="noStrike" kern="1200" dirty="0">
                <a:solidFill>
                  <a:schemeClr val="tx1"/>
                </a:solidFill>
                <a:effectLst/>
                <a:latin typeface="+mn-lt"/>
                <a:ea typeface="+mn-ea"/>
                <a:cs typeface="+mn-cs"/>
              </a:rPr>
              <a:t>risk</a:t>
            </a:r>
            <a:r>
              <a:rPr lang="en-US" sz="1200" b="0" i="0" u="none" strike="noStrike" kern="1200" dirty="0">
                <a:solidFill>
                  <a:schemeClr val="tx1"/>
                </a:solidFill>
                <a:effectLst/>
                <a:latin typeface="+mn-lt"/>
                <a:ea typeface="+mn-ea"/>
                <a:cs typeface="+mn-cs"/>
              </a:rPr>
              <a:t> management efforts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Ideally, the outputs from qualification and quantification will include a comprehensive, prioritized risk listing based on the composite risk score.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A45143A-296F-4DDC-92A5-2C8AD4E72A49}" type="slidenum">
              <a:rPr lang="en-US" smtClean="0"/>
              <a:t>26</a:t>
            </a:fld>
            <a:endParaRPr lang="en-US"/>
          </a:p>
        </p:txBody>
      </p:sp>
    </p:spTree>
    <p:extLst>
      <p:ext uri="{BB962C8B-B14F-4D97-AF65-F5344CB8AC3E}">
        <p14:creationId xmlns:p14="http://schemas.microsoft.com/office/powerpoint/2010/main" val="2881828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3309308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Recall from last meeting!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In projects, risk levels can be assessed by calculating risk exposure. In other books RC is used as a label for risk consequence. It’s the same thing, RC is calculated by multiplying the probability of the risk by the impact of the risk.</a:t>
            </a:r>
          </a:p>
          <a:p>
            <a:pPr eaLnBrk="1" hangingPunct="1"/>
            <a:endParaRPr lang="en-US" altLang="en-US" dirty="0"/>
          </a:p>
          <a:p>
            <a:pPr eaLnBrk="1" hangingPunct="1"/>
            <a:r>
              <a:rPr lang="en-US" alt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You may have seen this term before, Risk Exposure. Risk exposure is defined as </a:t>
            </a:r>
            <a:r>
              <a:rPr lang="en-US" sz="1200" b="1" i="0" u="none" strike="noStrike" kern="1200" dirty="0">
                <a:solidFill>
                  <a:schemeClr val="tx1"/>
                </a:solidFill>
                <a:effectLst/>
                <a:latin typeface="+mn-lt"/>
                <a:ea typeface="+mn-ea"/>
                <a:cs typeface="+mn-cs"/>
              </a:rPr>
              <a:t>the quantified potential loss from business activities currently underway or planned</a:t>
            </a:r>
            <a:r>
              <a:rPr lang="en-US" sz="1200" b="0" i="0" u="none" strike="noStrike" kern="1200" dirty="0">
                <a:solidFill>
                  <a:schemeClr val="tx1"/>
                </a:solidFill>
                <a:effectLst/>
                <a:latin typeface="+mn-lt"/>
                <a:ea typeface="+mn-ea"/>
                <a:cs typeface="+mn-cs"/>
              </a:rPr>
              <a:t>. The level of exposure is usually calculated by multiplying the probability of a risk incident </a:t>
            </a:r>
            <a:r>
              <a:rPr lang="en-US" sz="1200" b="0" i="0" u="none" strike="noStrike" kern="1200" dirty="0" err="1">
                <a:solidFill>
                  <a:schemeClr val="tx1"/>
                </a:solidFill>
                <a:effectLst/>
                <a:latin typeface="+mn-lt"/>
                <a:ea typeface="+mn-ea"/>
                <a:cs typeface="+mn-cs"/>
              </a:rPr>
              <a:t>occ</a:t>
            </a:r>
            <a:endParaRPr lang="en-US" sz="1200" b="0" i="0" u="none" strike="noStrike" kern="1200" dirty="0">
              <a:solidFill>
                <a:schemeClr val="tx1"/>
              </a:solidFill>
              <a:effectLst/>
              <a:latin typeface="+mn-lt"/>
              <a:ea typeface="+mn-ea"/>
              <a:cs typeface="+mn-cs"/>
            </a:endParaRPr>
          </a:p>
          <a:p>
            <a:pPr eaLnBrk="1" hangingPunct="1"/>
            <a:endParaRPr lang="en-US" altLang="en-US" dirty="0"/>
          </a:p>
          <a:p>
            <a:pPr eaLnBrk="1" hangingPunct="1"/>
            <a:r>
              <a:rPr lang="en-US" altLang="en-US" dirty="0"/>
              <a:t>Now that we have identified the risks, the next step is to assess the risk</a:t>
            </a:r>
          </a:p>
          <a:p>
            <a:r>
              <a:rPr lang="en-US" dirty="0"/>
              <a:t>Risk assessment is the determination of risk levels and evaluating its acceptability and prioritization of risk</a:t>
            </a:r>
          </a:p>
          <a:p>
            <a:r>
              <a:rPr lang="en-US" dirty="0"/>
              <a:t>Risks are analyzed to prioritize them on the basis of probability and impact.</a:t>
            </a:r>
          </a:p>
          <a:p>
            <a:r>
              <a:rPr lang="en-US" dirty="0"/>
              <a:t>It allows an organization/individual to set focus on priority risks.</a:t>
            </a:r>
          </a:p>
          <a:p>
            <a:pPr eaLnBrk="1" hangingPunct="1"/>
            <a:endParaRPr lang="en-US" altLang="en-US" dirty="0"/>
          </a:p>
          <a:p>
            <a:r>
              <a:rPr lang="en-US" baseline="0" dirty="0"/>
              <a:t>When it comes to assessing risk, there are two types of approaches- quantitative risk analysis and qualitative risk analysis.</a:t>
            </a:r>
          </a:p>
          <a:p>
            <a:endParaRPr lang="en-US" baseline="0" dirty="0"/>
          </a:p>
          <a:p>
            <a:r>
              <a:rPr lang="en-US" baseline="0" dirty="0"/>
              <a:t>In quantitative analysis we seek to determine an actual value or level of the risk, how much is the risk, perhaps quantified in terms of money or in terms of time. It is a more detailed process to determine the value of that. Often involves mathematical and statistical techniques</a:t>
            </a:r>
          </a:p>
          <a:p>
            <a:endParaRPr lang="en-US" baseline="0" dirty="0"/>
          </a:p>
          <a:p>
            <a:r>
              <a:rPr lang="en-US" baseline="0" dirty="0"/>
              <a:t>Qualitative analysis using nominal values is easier however it tends to be very subjective</a:t>
            </a:r>
          </a:p>
          <a:p>
            <a:r>
              <a:rPr lang="en-US" baseline="0" dirty="0"/>
              <a:t>The most common approach to analyzing risk is the probability and impact matrix, also known as the risk matrix which we will see later.</a:t>
            </a:r>
          </a:p>
          <a:p>
            <a:r>
              <a:rPr lang="en-US" baseline="0" dirty="0"/>
              <a:t>Risk ratings are also commonly used, assessing a risk as high, medium or low.</a:t>
            </a:r>
          </a:p>
          <a:p>
            <a:pPr eaLnBrk="1" hangingPunct="1"/>
            <a:endParaRPr lang="en-US" altLang="en-US" dirty="0"/>
          </a:p>
          <a:p>
            <a:pPr eaLnBrk="1" hangingPunct="1"/>
            <a:r>
              <a:rPr lang="en-US" altLang="en-US" dirty="0"/>
              <a:t>In this slide is a formula for determining RC, risk consequence or risk exposure or risk level by multiplying probability and impact</a:t>
            </a:r>
          </a:p>
          <a:p>
            <a:pPr eaLnBrk="1" hangingPunct="1"/>
            <a:r>
              <a:rPr lang="en-US" altLang="en-US" dirty="0"/>
              <a:t>Sometimes it is called the risk number or risk priority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effectLst/>
                <a:latin typeface="+mn-lt"/>
                <a:ea typeface="+mn-ea"/>
                <a:cs typeface="+mn-cs"/>
              </a:rPr>
              <a:t>urring</a:t>
            </a:r>
            <a:r>
              <a:rPr lang="en-US" sz="1200" b="0" i="0" u="none" strike="noStrike" kern="1200" dirty="0">
                <a:solidFill>
                  <a:schemeClr val="tx1"/>
                </a:solidFill>
                <a:effectLst/>
                <a:latin typeface="+mn-lt"/>
                <a:ea typeface="+mn-ea"/>
                <a:cs typeface="+mn-cs"/>
              </a:rPr>
              <a:t> by the amount of its potential losses. So this is similarly based on the calculation of expected value. The impact is the cost to the activity or the project if the risk materializes. The probability is the likelihood that it will materialize. </a:t>
            </a:r>
          </a:p>
        </p:txBody>
      </p:sp>
      <p:sp>
        <p:nvSpPr>
          <p:cNvPr id="4" name="Slide Number Placeholder 3"/>
          <p:cNvSpPr>
            <a:spLocks noGrp="1"/>
          </p:cNvSpPr>
          <p:nvPr>
            <p:ph type="sldNum" sz="quarter" idx="10"/>
          </p:nvPr>
        </p:nvSpPr>
        <p:spPr/>
        <p:txBody>
          <a:bodyPr/>
          <a:lstStyle/>
          <a:p>
            <a:fld id="{482698AA-472A-494F-8B84-304C607EA903}" type="slidenum">
              <a:rPr lang="en-US" smtClean="0"/>
              <a:pPr/>
              <a:t>28</a:t>
            </a:fld>
            <a:endParaRPr lang="en-US"/>
          </a:p>
        </p:txBody>
      </p:sp>
    </p:spTree>
    <p:extLst>
      <p:ext uri="{BB962C8B-B14F-4D97-AF65-F5344CB8AC3E}">
        <p14:creationId xmlns:p14="http://schemas.microsoft.com/office/powerpoint/2010/main" val="1593848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combine several independent risk sources into one composite score.</a:t>
            </a:r>
          </a:p>
          <a:p>
            <a:r>
              <a:rPr lang="en-US" dirty="0"/>
              <a:t>So for example, you can estimate the likelihood of a risk due to several risk sources or factors</a:t>
            </a:r>
          </a:p>
          <a:p>
            <a:r>
              <a:rPr lang="en-US" dirty="0"/>
              <a:t>By multiplying their likelihood by the weights for each factor</a:t>
            </a:r>
          </a:p>
          <a:p>
            <a:r>
              <a:rPr lang="en-US" dirty="0"/>
              <a:t>Weights are used if you feel one is a more significant source than the other</a:t>
            </a:r>
          </a:p>
          <a:p>
            <a:r>
              <a:rPr lang="en-US" dirty="0"/>
              <a:t>It is important to note that risk sources have to be independent. Interactions of join probabilities is not additive, more statistical sophistication is need to do this.</a:t>
            </a:r>
          </a:p>
          <a:p>
            <a:endParaRPr lang="en-US" dirty="0"/>
          </a:p>
          <a:p>
            <a:r>
              <a:rPr lang="en-US" dirty="0"/>
              <a:t>=============================</a:t>
            </a:r>
          </a:p>
          <a:p>
            <a:r>
              <a:rPr lang="en-US" dirty="0"/>
              <a:t>Also note here is that you CANNOT use CLF for ratings. Ratings will not reflect true probability values.</a:t>
            </a:r>
          </a:p>
        </p:txBody>
      </p:sp>
      <p:sp>
        <p:nvSpPr>
          <p:cNvPr id="4" name="Slide Number Placeholder 3"/>
          <p:cNvSpPr>
            <a:spLocks noGrp="1"/>
          </p:cNvSpPr>
          <p:nvPr>
            <p:ph type="sldNum" sz="quarter" idx="5"/>
          </p:nvPr>
        </p:nvSpPr>
        <p:spPr/>
        <p:txBody>
          <a:bodyPr/>
          <a:lstStyle/>
          <a:p>
            <a:fld id="{0A45143A-296F-4DDC-92A5-2C8AD4E72A49}" type="slidenum">
              <a:rPr lang="en-US" smtClean="0"/>
              <a:t>29</a:t>
            </a:fld>
            <a:endParaRPr lang="en-US"/>
          </a:p>
        </p:txBody>
      </p:sp>
    </p:spTree>
    <p:extLst>
      <p:ext uri="{BB962C8B-B14F-4D97-AF65-F5344CB8AC3E}">
        <p14:creationId xmlns:p14="http://schemas.microsoft.com/office/powerpoint/2010/main" val="2869150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have an example-</a:t>
            </a:r>
          </a:p>
          <a:p>
            <a:r>
              <a:rPr lang="en-US" dirty="0"/>
              <a:t>The four risks that they identified is hardware and software maturity and complexity</a:t>
            </a:r>
          </a:p>
        </p:txBody>
      </p:sp>
      <p:sp>
        <p:nvSpPr>
          <p:cNvPr id="4" name="Slide Number Placeholder 3"/>
          <p:cNvSpPr>
            <a:spLocks noGrp="1"/>
          </p:cNvSpPr>
          <p:nvPr>
            <p:ph type="sldNum" sz="quarter" idx="5"/>
          </p:nvPr>
        </p:nvSpPr>
        <p:spPr/>
        <p:txBody>
          <a:bodyPr/>
          <a:lstStyle/>
          <a:p>
            <a:fld id="{0A45143A-296F-4DDC-92A5-2C8AD4E72A49}" type="slidenum">
              <a:rPr lang="en-US" smtClean="0"/>
              <a:t>30</a:t>
            </a:fld>
            <a:endParaRPr lang="en-US"/>
          </a:p>
        </p:txBody>
      </p:sp>
    </p:spTree>
    <p:extLst>
      <p:ext uri="{BB962C8B-B14F-4D97-AF65-F5344CB8AC3E}">
        <p14:creationId xmlns:p14="http://schemas.microsoft.com/office/powerpoint/2010/main" val="1044522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likelihood or probability table for Rosebud in terms of hardware and software maturity and complexity</a:t>
            </a:r>
          </a:p>
          <a:p>
            <a:r>
              <a:rPr lang="en-US" dirty="0"/>
              <a:t>First is- hardware is existing and of minor complexity</a:t>
            </a:r>
          </a:p>
          <a:p>
            <a:endParaRPr lang="en-US" dirty="0"/>
          </a:p>
          <a:p>
            <a:r>
              <a:rPr lang="en-US" dirty="0" err="1"/>
              <a:t>Mh</a:t>
            </a:r>
            <a:r>
              <a:rPr lang="en-US" dirty="0"/>
              <a:t> = failure likelihood of hardware immaturity = 0.1</a:t>
            </a:r>
          </a:p>
          <a:p>
            <a:r>
              <a:rPr lang="en-US" dirty="0"/>
              <a:t>Ch = failure likelihood due to hardware complexity = 0.3</a:t>
            </a:r>
          </a:p>
        </p:txBody>
      </p:sp>
      <p:sp>
        <p:nvSpPr>
          <p:cNvPr id="4" name="Slide Number Placeholder 3"/>
          <p:cNvSpPr>
            <a:spLocks noGrp="1"/>
          </p:cNvSpPr>
          <p:nvPr>
            <p:ph type="sldNum" sz="quarter" idx="5"/>
          </p:nvPr>
        </p:nvSpPr>
        <p:spPr/>
        <p:txBody>
          <a:bodyPr/>
          <a:lstStyle/>
          <a:p>
            <a:fld id="{0A45143A-296F-4DDC-92A5-2C8AD4E72A49}" type="slidenum">
              <a:rPr lang="en-US" smtClean="0"/>
              <a:t>31</a:t>
            </a:fld>
            <a:endParaRPr lang="en-US"/>
          </a:p>
        </p:txBody>
      </p:sp>
    </p:spTree>
    <p:extLst>
      <p:ext uri="{BB962C8B-B14F-4D97-AF65-F5344CB8AC3E}">
        <p14:creationId xmlns:p14="http://schemas.microsoft.com/office/powerpoint/2010/main" val="1962586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likelihood or probability table for Rosebud in terms of hardware and software maturity and complexity</a:t>
            </a:r>
          </a:p>
          <a:p>
            <a:r>
              <a:rPr lang="en-US" dirty="0"/>
              <a:t>First is- hardware is existing and of minor complexity</a:t>
            </a:r>
          </a:p>
          <a:p>
            <a:endParaRPr lang="en-US" dirty="0"/>
          </a:p>
          <a:p>
            <a:r>
              <a:rPr lang="en-US" dirty="0" err="1"/>
              <a:t>Mh</a:t>
            </a:r>
            <a:r>
              <a:rPr lang="en-US" dirty="0"/>
              <a:t> = failure likelihood of hardware immaturity = 0.1</a:t>
            </a:r>
          </a:p>
          <a:p>
            <a:r>
              <a:rPr lang="en-US" dirty="0"/>
              <a:t>Ch = failure likelihood due to hardware complexity = 0.3</a:t>
            </a:r>
          </a:p>
        </p:txBody>
      </p:sp>
      <p:sp>
        <p:nvSpPr>
          <p:cNvPr id="4" name="Slide Number Placeholder 3"/>
          <p:cNvSpPr>
            <a:spLocks noGrp="1"/>
          </p:cNvSpPr>
          <p:nvPr>
            <p:ph type="sldNum" sz="quarter" idx="5"/>
          </p:nvPr>
        </p:nvSpPr>
        <p:spPr/>
        <p:txBody>
          <a:bodyPr/>
          <a:lstStyle/>
          <a:p>
            <a:fld id="{0A45143A-296F-4DDC-92A5-2C8AD4E72A49}" type="slidenum">
              <a:rPr lang="en-US" smtClean="0"/>
              <a:t>32</a:t>
            </a:fld>
            <a:endParaRPr lang="en-US"/>
          </a:p>
        </p:txBody>
      </p:sp>
    </p:spTree>
    <p:extLst>
      <p:ext uri="{BB962C8B-B14F-4D97-AF65-F5344CB8AC3E}">
        <p14:creationId xmlns:p14="http://schemas.microsoft.com/office/powerpoint/2010/main" val="2138043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software</a:t>
            </a:r>
          </a:p>
          <a:p>
            <a:r>
              <a:rPr lang="en-US" dirty="0" err="1"/>
              <a:t>Ms</a:t>
            </a:r>
            <a:r>
              <a:rPr lang="en-US" dirty="0"/>
              <a:t> = failure likelihood due to software immaturity = 0.3</a:t>
            </a:r>
          </a:p>
          <a:p>
            <a:r>
              <a:rPr lang="en-US" dirty="0"/>
              <a:t>Cs = failure </a:t>
            </a:r>
            <a:r>
              <a:rPr lang="en-US" dirty="0" err="1"/>
              <a:t>likehood</a:t>
            </a:r>
            <a:r>
              <a:rPr lang="en-US" dirty="0"/>
              <a:t> due to software complexity = 0.5</a:t>
            </a:r>
          </a:p>
        </p:txBody>
      </p:sp>
      <p:sp>
        <p:nvSpPr>
          <p:cNvPr id="4" name="Slide Number Placeholder 3"/>
          <p:cNvSpPr>
            <a:spLocks noGrp="1"/>
          </p:cNvSpPr>
          <p:nvPr>
            <p:ph type="sldNum" sz="quarter" idx="5"/>
          </p:nvPr>
        </p:nvSpPr>
        <p:spPr/>
        <p:txBody>
          <a:bodyPr/>
          <a:lstStyle/>
          <a:p>
            <a:fld id="{0A45143A-296F-4DDC-92A5-2C8AD4E72A49}" type="slidenum">
              <a:rPr lang="en-US" smtClean="0"/>
              <a:t>33</a:t>
            </a:fld>
            <a:endParaRPr lang="en-US"/>
          </a:p>
        </p:txBody>
      </p:sp>
    </p:spTree>
    <p:extLst>
      <p:ext uri="{BB962C8B-B14F-4D97-AF65-F5344CB8AC3E}">
        <p14:creationId xmlns:p14="http://schemas.microsoft.com/office/powerpoint/2010/main" val="448177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software</a:t>
            </a:r>
          </a:p>
          <a:p>
            <a:r>
              <a:rPr lang="en-US" dirty="0" err="1"/>
              <a:t>Ms</a:t>
            </a:r>
            <a:r>
              <a:rPr lang="en-US" dirty="0"/>
              <a:t> = failure likelihood due to software immaturity = 0.3</a:t>
            </a:r>
          </a:p>
          <a:p>
            <a:r>
              <a:rPr lang="en-US" dirty="0"/>
              <a:t>Cs = failure </a:t>
            </a:r>
            <a:r>
              <a:rPr lang="en-US" dirty="0" err="1"/>
              <a:t>likehood</a:t>
            </a:r>
            <a:r>
              <a:rPr lang="en-US" dirty="0"/>
              <a:t> due to software complexity = 0.5</a:t>
            </a:r>
          </a:p>
        </p:txBody>
      </p:sp>
      <p:sp>
        <p:nvSpPr>
          <p:cNvPr id="4" name="Slide Number Placeholder 3"/>
          <p:cNvSpPr>
            <a:spLocks noGrp="1"/>
          </p:cNvSpPr>
          <p:nvPr>
            <p:ph type="sldNum" sz="quarter" idx="5"/>
          </p:nvPr>
        </p:nvSpPr>
        <p:spPr/>
        <p:txBody>
          <a:bodyPr/>
          <a:lstStyle/>
          <a:p>
            <a:fld id="{0A45143A-296F-4DDC-92A5-2C8AD4E72A49}" type="slidenum">
              <a:rPr lang="en-US" smtClean="0"/>
              <a:t>34</a:t>
            </a:fld>
            <a:endParaRPr lang="en-US"/>
          </a:p>
        </p:txBody>
      </p:sp>
    </p:spTree>
    <p:extLst>
      <p:ext uri="{BB962C8B-B14F-4D97-AF65-F5344CB8AC3E}">
        <p14:creationId xmlns:p14="http://schemas.microsoft.com/office/powerpoint/2010/main" val="620733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system</a:t>
            </a:r>
          </a:p>
          <a:p>
            <a:endParaRPr lang="en-US" dirty="0"/>
          </a:p>
          <a:p>
            <a:r>
              <a:rPr lang="en-US" dirty="0"/>
              <a:t>D = failure likelihood due to dependency on external factors = 0.5</a:t>
            </a:r>
          </a:p>
          <a:p>
            <a:endParaRPr lang="en-US" dirty="0"/>
          </a:p>
        </p:txBody>
      </p:sp>
      <p:sp>
        <p:nvSpPr>
          <p:cNvPr id="4" name="Slide Number Placeholder 3"/>
          <p:cNvSpPr>
            <a:spLocks noGrp="1"/>
          </p:cNvSpPr>
          <p:nvPr>
            <p:ph type="sldNum" sz="quarter" idx="5"/>
          </p:nvPr>
        </p:nvSpPr>
        <p:spPr/>
        <p:txBody>
          <a:bodyPr/>
          <a:lstStyle/>
          <a:p>
            <a:fld id="{0A45143A-296F-4DDC-92A5-2C8AD4E72A49}" type="slidenum">
              <a:rPr lang="en-US" smtClean="0"/>
              <a:t>35</a:t>
            </a:fld>
            <a:endParaRPr lang="en-US"/>
          </a:p>
        </p:txBody>
      </p:sp>
    </p:spTree>
    <p:extLst>
      <p:ext uri="{BB962C8B-B14F-4D97-AF65-F5344CB8AC3E}">
        <p14:creationId xmlns:p14="http://schemas.microsoft.com/office/powerpoint/2010/main" val="3830451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Existing system</a:t>
            </a:r>
          </a:p>
          <a:p>
            <a:endParaRPr lang="en-US" dirty="0"/>
          </a:p>
          <a:p>
            <a:r>
              <a:rPr lang="en-US" dirty="0"/>
              <a:t>D = failure likelihood due to dependency on external factors = 0.5</a:t>
            </a:r>
          </a:p>
          <a:p>
            <a:endParaRPr lang="en-US" dirty="0"/>
          </a:p>
        </p:txBody>
      </p:sp>
      <p:sp>
        <p:nvSpPr>
          <p:cNvPr id="4" name="Slide Number Placeholder 3"/>
          <p:cNvSpPr>
            <a:spLocks noGrp="1"/>
          </p:cNvSpPr>
          <p:nvPr>
            <p:ph type="sldNum" sz="quarter" idx="5"/>
          </p:nvPr>
        </p:nvSpPr>
        <p:spPr/>
        <p:txBody>
          <a:bodyPr/>
          <a:lstStyle/>
          <a:p>
            <a:fld id="{0A45143A-296F-4DDC-92A5-2C8AD4E72A49}" type="slidenum">
              <a:rPr lang="en-US" smtClean="0"/>
              <a:t>36</a:t>
            </a:fld>
            <a:endParaRPr lang="en-US"/>
          </a:p>
        </p:txBody>
      </p:sp>
    </p:spTree>
    <p:extLst>
      <p:ext uri="{BB962C8B-B14F-4D97-AF65-F5344CB8AC3E}">
        <p14:creationId xmlns:p14="http://schemas.microsoft.com/office/powerpoint/2010/main" val="12122984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combine the risks into one</a:t>
            </a:r>
          </a:p>
          <a:p>
            <a:r>
              <a:rPr lang="en-US" dirty="0"/>
              <a:t>This is the composite likelihood factor</a:t>
            </a:r>
          </a:p>
          <a:p>
            <a:r>
              <a:rPr lang="en-US" dirty="0"/>
              <a:t>Note that this is just likelihood. We have not accounted for impact.</a:t>
            </a:r>
          </a:p>
          <a:p>
            <a:endParaRPr lang="en-US" dirty="0"/>
          </a:p>
          <a:p>
            <a:r>
              <a:rPr lang="en-US" dirty="0"/>
              <a:t>=========================</a:t>
            </a:r>
          </a:p>
          <a:p>
            <a:r>
              <a:rPr lang="en-US" dirty="0"/>
              <a:t>Combining several independent risk sources</a:t>
            </a:r>
          </a:p>
          <a:p>
            <a:r>
              <a:rPr lang="en-US" dirty="0"/>
              <a:t>Here the likelihood of a risk due to several failure modes for example, immaturity and complexity of hardware and software, and dependency on external factors </a:t>
            </a:r>
          </a:p>
          <a:p>
            <a:r>
              <a:rPr lang="en-US" dirty="0"/>
              <a:t>Can all be lumped into one composite likelihood factor.</a:t>
            </a:r>
          </a:p>
          <a:p>
            <a:r>
              <a:rPr lang="en-US" dirty="0"/>
              <a:t>You can put weights for each one if you feel one is a more significant source than the other</a:t>
            </a:r>
          </a:p>
          <a:p>
            <a:endParaRPr lang="en-US" dirty="0"/>
          </a:p>
          <a:p>
            <a:r>
              <a:rPr lang="en-US" dirty="0"/>
              <a:t>It is important to note that risk sources have to be independent. Interactions of join probabilities is not additive, more statistical sophistication is need to do this.</a:t>
            </a:r>
          </a:p>
          <a:p>
            <a:r>
              <a:rPr lang="en-US" dirty="0"/>
              <a:t>=============================</a:t>
            </a:r>
          </a:p>
          <a:p>
            <a:r>
              <a:rPr lang="en-US" dirty="0"/>
              <a:t>Also note here is that you CANNOT use CLF for ratings. Ratings will not reflect true probability values.</a:t>
            </a:r>
          </a:p>
        </p:txBody>
      </p:sp>
      <p:sp>
        <p:nvSpPr>
          <p:cNvPr id="4" name="Slide Number Placeholder 3"/>
          <p:cNvSpPr>
            <a:spLocks noGrp="1"/>
          </p:cNvSpPr>
          <p:nvPr>
            <p:ph type="sldNum" sz="quarter" idx="5"/>
          </p:nvPr>
        </p:nvSpPr>
        <p:spPr/>
        <p:txBody>
          <a:bodyPr/>
          <a:lstStyle/>
          <a:p>
            <a:fld id="{0A45143A-296F-4DDC-92A5-2C8AD4E72A49}" type="slidenum">
              <a:rPr lang="en-US" smtClean="0"/>
              <a:t>37</a:t>
            </a:fld>
            <a:endParaRPr lang="en-US"/>
          </a:p>
        </p:txBody>
      </p:sp>
    </p:spTree>
    <p:extLst>
      <p:ext uri="{BB962C8B-B14F-4D97-AF65-F5344CB8AC3E}">
        <p14:creationId xmlns:p14="http://schemas.microsoft.com/office/powerpoint/2010/main" val="15317388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can be done with impact factors</a:t>
            </a:r>
          </a:p>
          <a:p>
            <a:r>
              <a:rPr lang="en-US" dirty="0"/>
              <a:t>Composite impact factor merge the impacts of the risk with respect to time, cost and technical performance or scope.</a:t>
            </a:r>
          </a:p>
          <a:p>
            <a:endParaRPr lang="en-US" dirty="0"/>
          </a:p>
          <a:p>
            <a:r>
              <a:rPr lang="en-US" dirty="0"/>
              <a:t>=====================</a:t>
            </a:r>
          </a:p>
          <a:p>
            <a:r>
              <a:rPr lang="en-US" dirty="0"/>
              <a:t>It still pains me a little bit though as a teacher of statistics, when I see mathematical operations performed on ratings because they may produce erroneous interpretations.</a:t>
            </a:r>
          </a:p>
          <a:p>
            <a:endParaRPr lang="en-US" dirty="0"/>
          </a:p>
          <a:p>
            <a:r>
              <a:rPr lang="en-US" dirty="0"/>
              <a:t>So for example, the CF of Subsystem A is composite impact factor of 3 and another subsystem B has a composite impact factor of 1.  Can you say that risk of subsystem A is 3x more than subsystem B. The answer is no if a rating system is a scale from 1-5. The ratings on those scale may not reflect numerical magnitude and again can be highly subjective.</a:t>
            </a:r>
          </a:p>
          <a:p>
            <a:endParaRPr lang="en-US" dirty="0"/>
          </a:p>
          <a:p>
            <a:endParaRPr lang="en-US" dirty="0"/>
          </a:p>
        </p:txBody>
      </p:sp>
      <p:sp>
        <p:nvSpPr>
          <p:cNvPr id="4" name="Slide Number Placeholder 3"/>
          <p:cNvSpPr>
            <a:spLocks noGrp="1"/>
          </p:cNvSpPr>
          <p:nvPr>
            <p:ph type="sldNum" sz="quarter" idx="5"/>
          </p:nvPr>
        </p:nvSpPr>
        <p:spPr/>
        <p:txBody>
          <a:bodyPr/>
          <a:lstStyle/>
          <a:p>
            <a:fld id="{0A45143A-296F-4DDC-92A5-2C8AD4E72A49}" type="slidenum">
              <a:rPr lang="en-US" smtClean="0"/>
              <a:t>38</a:t>
            </a:fld>
            <a:endParaRPr lang="en-US"/>
          </a:p>
        </p:txBody>
      </p:sp>
    </p:spTree>
    <p:extLst>
      <p:ext uri="{BB962C8B-B14F-4D97-AF65-F5344CB8AC3E}">
        <p14:creationId xmlns:p14="http://schemas.microsoft.com/office/powerpoint/2010/main" val="407315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Supposing now that a particular failure for the project has </a:t>
            </a:r>
            <a:r>
              <a:rPr lang="en-US" altLang="en-US" dirty="0"/>
              <a:t>Minimal impact on technical performance and can be corrected within 2 months at a cost of 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TI=0.1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CI= 0.5</a:t>
            </a:r>
          </a:p>
          <a:p>
            <a:r>
              <a:rPr lang="en-US" dirty="0"/>
              <a:t>SI=0.5</a:t>
            </a:r>
          </a:p>
        </p:txBody>
      </p:sp>
      <p:sp>
        <p:nvSpPr>
          <p:cNvPr id="4" name="Slide Number Placeholder 3"/>
          <p:cNvSpPr>
            <a:spLocks noGrp="1"/>
          </p:cNvSpPr>
          <p:nvPr>
            <p:ph type="sldNum" sz="quarter" idx="5"/>
          </p:nvPr>
        </p:nvSpPr>
        <p:spPr/>
        <p:txBody>
          <a:bodyPr/>
          <a:lstStyle/>
          <a:p>
            <a:fld id="{0A45143A-296F-4DDC-92A5-2C8AD4E72A49}" type="slidenum">
              <a:rPr lang="en-US" smtClean="0"/>
              <a:t>39</a:t>
            </a:fld>
            <a:endParaRPr lang="en-US"/>
          </a:p>
        </p:txBody>
      </p:sp>
    </p:spTree>
    <p:extLst>
      <p:ext uri="{BB962C8B-B14F-4D97-AF65-F5344CB8AC3E}">
        <p14:creationId xmlns:p14="http://schemas.microsoft.com/office/powerpoint/2010/main" val="367342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a:spLocks noGrp="1" noRot="1" noChangeAspect="1"/>
          </p:cNvSpPr>
          <p:nvPr>
            <p:ph type="sldImg" idx="2"/>
          </p:nvPr>
        </p:nvSpPr>
        <p:spPr>
          <a:xfrm>
            <a:off x="101600" y="139700"/>
            <a:ext cx="6645275" cy="373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Supposing now that a particular failure for the project has </a:t>
            </a:r>
            <a:r>
              <a:rPr lang="en-US" altLang="en-US" dirty="0"/>
              <a:t>Minimal impact on technical performance and can be corrected within 2 months at a cost of 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TI=0.1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CI= 0.5</a:t>
            </a:r>
          </a:p>
          <a:p>
            <a:r>
              <a:rPr lang="en-US" dirty="0"/>
              <a:t>SI=0.5</a:t>
            </a:r>
          </a:p>
        </p:txBody>
      </p:sp>
      <p:sp>
        <p:nvSpPr>
          <p:cNvPr id="4" name="Slide Number Placeholder 3"/>
          <p:cNvSpPr>
            <a:spLocks noGrp="1"/>
          </p:cNvSpPr>
          <p:nvPr>
            <p:ph type="sldNum" sz="quarter" idx="5"/>
          </p:nvPr>
        </p:nvSpPr>
        <p:spPr/>
        <p:txBody>
          <a:bodyPr/>
          <a:lstStyle/>
          <a:p>
            <a:fld id="{0A45143A-296F-4DDC-92A5-2C8AD4E72A49}" type="slidenum">
              <a:rPr lang="en-US" smtClean="0"/>
              <a:t>40</a:t>
            </a:fld>
            <a:endParaRPr lang="en-US"/>
          </a:p>
        </p:txBody>
      </p:sp>
    </p:spTree>
    <p:extLst>
      <p:ext uri="{BB962C8B-B14F-4D97-AF65-F5344CB8AC3E}">
        <p14:creationId xmlns:p14="http://schemas.microsoft.com/office/powerpoint/2010/main" val="2636488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Suppose now the important factor is &lt;read slide?</a:t>
            </a:r>
            <a:endParaRPr lang="en-US" altLang="en-US" dirty="0"/>
          </a:p>
          <a:p>
            <a:endParaRPr lang="en-US" dirty="0"/>
          </a:p>
        </p:txBody>
      </p:sp>
      <p:sp>
        <p:nvSpPr>
          <p:cNvPr id="4" name="Slide Number Placeholder 3"/>
          <p:cNvSpPr>
            <a:spLocks noGrp="1"/>
          </p:cNvSpPr>
          <p:nvPr>
            <p:ph type="sldNum" sz="quarter" idx="5"/>
          </p:nvPr>
        </p:nvSpPr>
        <p:spPr/>
        <p:txBody>
          <a:bodyPr/>
          <a:lstStyle/>
          <a:p>
            <a:fld id="{0A45143A-296F-4DDC-92A5-2C8AD4E72A49}" type="slidenum">
              <a:rPr lang="en-US" smtClean="0"/>
              <a:t>41</a:t>
            </a:fld>
            <a:endParaRPr lang="en-US"/>
          </a:p>
        </p:txBody>
      </p:sp>
    </p:spTree>
    <p:extLst>
      <p:ext uri="{BB962C8B-B14F-4D97-AF65-F5344CB8AC3E}">
        <p14:creationId xmlns:p14="http://schemas.microsoft.com/office/powerpoint/2010/main" val="6943772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calculate the composite impact factor! CIF</a:t>
            </a:r>
          </a:p>
          <a:p>
            <a:endParaRPr lang="en-US" dirty="0"/>
          </a:p>
          <a:p>
            <a:r>
              <a:rPr lang="en-US" dirty="0"/>
              <a:t>====================</a:t>
            </a:r>
          </a:p>
          <a:p>
            <a:r>
              <a:rPr lang="en-US" dirty="0"/>
              <a:t>The  same can be done with impact factors</a:t>
            </a:r>
          </a:p>
          <a:p>
            <a:r>
              <a:rPr lang="en-US" dirty="0"/>
              <a:t>Composite impact factor merge the impacts of the risk with respect to time, cost and quality.</a:t>
            </a:r>
          </a:p>
          <a:p>
            <a:endParaRPr lang="en-US" dirty="0"/>
          </a:p>
          <a:p>
            <a:r>
              <a:rPr lang="en-US" dirty="0"/>
              <a:t>It still pains me a little bit though as a teacher of statistics, when I see mathematical operations performed on ratings because they may produce erroneous interpretations.</a:t>
            </a:r>
          </a:p>
          <a:p>
            <a:endParaRPr lang="en-US" dirty="0"/>
          </a:p>
          <a:p>
            <a:r>
              <a:rPr lang="en-US" dirty="0"/>
              <a:t>So for example, the CF of Subsystem A is composite impact factor of 3 and another subsystem B has a composite impact factor of 1.  Can you say that risk of subsystem A is 3x more than subsystem B. The answer is no if a rating system is a scale from 1-5. The ratings on those scale may not reflect numerical magnitude and again can be highly subjective.</a:t>
            </a:r>
          </a:p>
          <a:p>
            <a:endParaRPr lang="en-US" dirty="0"/>
          </a:p>
          <a:p>
            <a:endParaRPr lang="en-US" dirty="0"/>
          </a:p>
        </p:txBody>
      </p:sp>
      <p:sp>
        <p:nvSpPr>
          <p:cNvPr id="4" name="Slide Number Placeholder 3"/>
          <p:cNvSpPr>
            <a:spLocks noGrp="1"/>
          </p:cNvSpPr>
          <p:nvPr>
            <p:ph type="sldNum" sz="quarter" idx="5"/>
          </p:nvPr>
        </p:nvSpPr>
        <p:spPr/>
        <p:txBody>
          <a:bodyPr/>
          <a:lstStyle/>
          <a:p>
            <a:fld id="{0A45143A-296F-4DDC-92A5-2C8AD4E72A49}" type="slidenum">
              <a:rPr lang="en-US" smtClean="0"/>
              <a:t>42</a:t>
            </a:fld>
            <a:endParaRPr lang="en-US"/>
          </a:p>
        </p:txBody>
      </p:sp>
    </p:spTree>
    <p:extLst>
      <p:ext uri="{BB962C8B-B14F-4D97-AF65-F5344CB8AC3E}">
        <p14:creationId xmlns:p14="http://schemas.microsoft.com/office/powerpoint/2010/main" val="39341695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cs typeface="Arial" charset="0"/>
              </a:defRPr>
            </a:lvl1pPr>
            <a:lvl2pPr marL="742950" indent="-285750">
              <a:defRPr sz="1200">
                <a:solidFill>
                  <a:schemeClr val="tx1"/>
                </a:solidFill>
                <a:latin typeface="Times New Roman" pitchFamily="18" charset="0"/>
                <a:cs typeface="Arial" charset="0"/>
              </a:defRPr>
            </a:lvl2pPr>
            <a:lvl3pPr marL="1143000" indent="-228600">
              <a:defRPr sz="1200">
                <a:solidFill>
                  <a:schemeClr val="tx1"/>
                </a:solidFill>
                <a:latin typeface="Times New Roman" pitchFamily="18" charset="0"/>
                <a:cs typeface="Arial" charset="0"/>
              </a:defRPr>
            </a:lvl3pPr>
            <a:lvl4pPr marL="1600200" indent="-228600">
              <a:defRPr sz="1200">
                <a:solidFill>
                  <a:schemeClr val="tx1"/>
                </a:solidFill>
                <a:latin typeface="Times New Roman" pitchFamily="18" charset="0"/>
                <a:cs typeface="Arial" charset="0"/>
              </a:defRPr>
            </a:lvl4pPr>
            <a:lvl5pPr marL="2057400" indent="-228600">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fld id="{824BB340-968E-485A-9ABD-A2B5AB889B36}" type="slidenum">
              <a:rPr lang="en-US" altLang="en-US"/>
              <a:pPr/>
              <a:t>43</a:t>
            </a:fld>
            <a:endParaRPr lang="en-US" altLang="en-US" dirty="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en-US" altLang="en-US" dirty="0"/>
              <a:t>The RC becomes RCR, risk consequence rating when composite scores are used.</a:t>
            </a:r>
          </a:p>
          <a:p>
            <a:pPr eaLnBrk="1" hangingPunct="1"/>
            <a:r>
              <a:rPr lang="en-US" altLang="en-US" dirty="0"/>
              <a:t>= 0.078</a:t>
            </a:r>
          </a:p>
          <a:p>
            <a:pPr eaLnBrk="1" hangingPunct="1"/>
            <a:r>
              <a:rPr lang="en-US" altLang="en-US" dirty="0"/>
              <a:t>A risk level of ____ doesn’t really mean anything by itself.</a:t>
            </a:r>
          </a:p>
          <a:p>
            <a:pPr eaLnBrk="1" hangingPunct="1"/>
            <a:r>
              <a:rPr lang="en-US" altLang="en-US" dirty="0"/>
              <a:t>But given that RCR ranges between 0 and 1, then a value of 0.078 is relatively low.</a:t>
            </a:r>
          </a:p>
          <a:p>
            <a:pPr eaLnBrk="1" hangingPunct="1"/>
            <a:r>
              <a:rPr lang="en-US" altLang="en-US" dirty="0"/>
              <a:t>But what is high, medium or low will depend on the organization’s risk tolerance, what they define as ALARP.</a:t>
            </a:r>
          </a:p>
          <a:p>
            <a:pPr eaLnBrk="1" hangingPunct="1"/>
            <a:endParaRPr lang="en-US" altLang="en-US" dirty="0"/>
          </a:p>
          <a:p>
            <a:pPr eaLnBrk="1" hangingPunct="1"/>
            <a:r>
              <a:rPr lang="en-US" altLang="en-US" dirty="0"/>
              <a:t>RC or risk levels are used only to COMPARE various risks. </a:t>
            </a:r>
          </a:p>
          <a:p>
            <a:pPr eaLnBrk="1" hangingPunct="1"/>
            <a:r>
              <a:rPr lang="en-US" altLang="en-US" dirty="0"/>
              <a:t>RCs are compared relative to each other. You can identify which risks are higher or lower than each other.</a:t>
            </a:r>
          </a:p>
          <a:p>
            <a:pPr eaLnBrk="1" hangingPunct="1"/>
            <a:endParaRPr lang="en-US" altLang="en-US" dirty="0"/>
          </a:p>
          <a:p>
            <a:pPr eaLnBrk="1" hangingPunct="1"/>
            <a:r>
              <a:rPr lang="en-US" altLang="en-US" dirty="0"/>
              <a:t>But how much higher or how much lower, that again is a statistically precarious analysis.</a:t>
            </a:r>
          </a:p>
          <a:p>
            <a:pPr eaLnBrk="1" hangingPunct="1"/>
            <a:r>
              <a:rPr lang="en-US" altLang="en-US" dirty="0"/>
              <a:t>So emphasize that these are RELATIVE LEVELS not absolute magnitudes.</a:t>
            </a:r>
          </a:p>
          <a:p>
            <a:pPr eaLnBrk="1" hangingPunct="1"/>
            <a:endParaRPr lang="en-US" altLang="en-US" dirty="0"/>
          </a:p>
        </p:txBody>
      </p:sp>
    </p:spTree>
    <p:extLst>
      <p:ext uri="{BB962C8B-B14F-4D97-AF65-F5344CB8AC3E}">
        <p14:creationId xmlns:p14="http://schemas.microsoft.com/office/powerpoint/2010/main" val="6246740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cs typeface="Arial" charset="0"/>
              </a:defRPr>
            </a:lvl1pPr>
            <a:lvl2pPr marL="742950" indent="-285750">
              <a:defRPr sz="1200">
                <a:solidFill>
                  <a:schemeClr val="tx1"/>
                </a:solidFill>
                <a:latin typeface="Times New Roman" pitchFamily="18" charset="0"/>
                <a:cs typeface="Arial" charset="0"/>
              </a:defRPr>
            </a:lvl2pPr>
            <a:lvl3pPr marL="1143000" indent="-228600">
              <a:defRPr sz="1200">
                <a:solidFill>
                  <a:schemeClr val="tx1"/>
                </a:solidFill>
                <a:latin typeface="Times New Roman" pitchFamily="18" charset="0"/>
                <a:cs typeface="Arial" charset="0"/>
              </a:defRPr>
            </a:lvl3pPr>
            <a:lvl4pPr marL="1600200" indent="-228600">
              <a:defRPr sz="1200">
                <a:solidFill>
                  <a:schemeClr val="tx1"/>
                </a:solidFill>
                <a:latin typeface="Times New Roman" pitchFamily="18" charset="0"/>
                <a:cs typeface="Arial" charset="0"/>
              </a:defRPr>
            </a:lvl4pPr>
            <a:lvl5pPr marL="2057400" indent="-228600">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fld id="{A3473491-AC05-4C93-9383-F94EC2CFE30A}" type="slidenum">
              <a:rPr lang="en-US" altLang="en-US"/>
              <a:pPr/>
              <a:t>44</a:t>
            </a:fld>
            <a:endParaRPr lang="en-US" altLang="en-US" dirty="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to remind you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Risk levels or RC can also be determined together using nominal values or rating scales for both.</a:t>
            </a:r>
          </a:p>
          <a:p>
            <a:pPr eaLnBrk="1" hangingPunct="1"/>
            <a:endParaRPr lang="en-US" altLang="en-US" dirty="0"/>
          </a:p>
          <a:p>
            <a:pPr eaLnBrk="1" hangingPunct="1"/>
            <a:r>
              <a:rPr lang="en-US" altLang="en-US" dirty="0"/>
              <a:t>But instead of calculating a composite RC score.</a:t>
            </a:r>
          </a:p>
          <a:p>
            <a:pPr eaLnBrk="1" hangingPunct="1"/>
            <a:r>
              <a:rPr lang="en-US" altLang="en-US" dirty="0"/>
              <a:t>And this is true that many people are not comfortable or confident in assigning actual numbers, others like to use nominal rating instead and a risk matrix to consolidate the ratings of probability and impact. Using this matrices also avoid the fallacy of mathematically manipulating ratings.</a:t>
            </a:r>
          </a:p>
          <a:p>
            <a:pPr eaLnBrk="1" hangingPunct="1"/>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is a simple mechanism to assist the assessment process.</a:t>
            </a:r>
            <a:endParaRPr lang="en-US" altLang="en-US" dirty="0"/>
          </a:p>
          <a:p>
            <a:r>
              <a:rPr lang="en-US" sz="1200" b="0" i="0" u="none" strike="noStrike" kern="1200" dirty="0">
                <a:solidFill>
                  <a:schemeClr val="tx1"/>
                </a:solidFill>
                <a:effectLst/>
                <a:latin typeface="+mn-lt"/>
                <a:ea typeface="+mn-ea"/>
                <a:cs typeface="+mn-cs"/>
              </a:rPr>
              <a:t>So this probability and impact matrix defines the level of risk or the RC by considering the level of impact against the level of likelihood.</a:t>
            </a:r>
          </a:p>
          <a:p>
            <a:r>
              <a:rPr lang="en-US" dirty="0"/>
              <a:t>Here you see the rows that show the level of impact and the columns show the level of likelihood</a:t>
            </a:r>
          </a:p>
          <a:p>
            <a:r>
              <a:rPr lang="en-US" dirty="0"/>
              <a:t>So in risk assessment, you show this to whoever is assessing the risk and ask to fill this out.</a:t>
            </a:r>
          </a:p>
          <a:p>
            <a:r>
              <a:rPr lang="en-US" dirty="0"/>
              <a:t>For example Subsystem B, Impact of the risk for subsystem B is high and likelihood is low, so the overall risk of subsystem B is Medium</a:t>
            </a:r>
          </a:p>
          <a:p>
            <a:pPr eaLnBrk="1" hangingPunct="1"/>
            <a:endParaRPr lang="en-US" altLang="en-US" dirty="0"/>
          </a:p>
        </p:txBody>
      </p:sp>
    </p:spTree>
    <p:extLst>
      <p:ext uri="{BB962C8B-B14F-4D97-AF65-F5344CB8AC3E}">
        <p14:creationId xmlns:p14="http://schemas.microsoft.com/office/powerpoint/2010/main" val="2200148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also PLOT risks IDs here plotting with respect to impact and likelihood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avoids burying the values of likelihood and impact that is done with consolidating a composite score.</a:t>
            </a:r>
          </a:p>
          <a:p>
            <a:endParaRPr lang="en-US" dirty="0"/>
          </a:p>
          <a:p>
            <a:r>
              <a:rPr lang="en-US" dirty="0"/>
              <a:t>So the risk matrix is now divided into quadrants.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tackle high risk elements first shown in the right most quadrant!</a:t>
            </a:r>
          </a:p>
          <a:p>
            <a:endParaRPr lang="en-US" dirty="0"/>
          </a:p>
          <a:p>
            <a:endParaRPr lang="en-US" dirty="0"/>
          </a:p>
        </p:txBody>
      </p:sp>
      <p:sp>
        <p:nvSpPr>
          <p:cNvPr id="4" name="Slide Number Placeholder 3"/>
          <p:cNvSpPr>
            <a:spLocks noGrp="1"/>
          </p:cNvSpPr>
          <p:nvPr>
            <p:ph type="sldNum" sz="quarter" idx="5"/>
          </p:nvPr>
        </p:nvSpPr>
        <p:spPr/>
        <p:txBody>
          <a:bodyPr/>
          <a:lstStyle/>
          <a:p>
            <a:fld id="{0A45143A-296F-4DDC-92A5-2C8AD4E72A49}" type="slidenum">
              <a:rPr lang="en-US" smtClean="0"/>
              <a:t>45</a:t>
            </a:fld>
            <a:endParaRPr lang="en-US"/>
          </a:p>
        </p:txBody>
      </p:sp>
    </p:spTree>
    <p:extLst>
      <p:ext uri="{BB962C8B-B14F-4D97-AF65-F5344CB8AC3E}">
        <p14:creationId xmlns:p14="http://schemas.microsoft.com/office/powerpoint/2010/main" val="25883688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outputs for risk assessment is entered in the risk register will include a comprehensive, prioritized risk listing based on the composite risk score.</a:t>
            </a:r>
            <a:endParaRPr lang="en-US" dirty="0"/>
          </a:p>
          <a:p>
            <a:endParaRPr lang="en-US" dirty="0"/>
          </a:p>
          <a:p>
            <a:r>
              <a:rPr lang="en-US" dirty="0"/>
              <a:t>And then the output of the Risk Identification process is the risk register!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lists down all the identified risks, DOCUMENTs the RISKs and Keeps track of the risks</a:t>
            </a:r>
          </a:p>
          <a:p>
            <a:r>
              <a:rPr lang="en-US" dirty="0"/>
              <a:t>It could be a simple excel or sometimes there is a risk software application you can use</a:t>
            </a:r>
          </a:p>
          <a:p>
            <a:r>
              <a:rPr lang="en-US" dirty="0"/>
              <a:t>There should be a risk ID, risk description AND risk owner. Here it seems to be missing.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But the Risk Owner</a:t>
            </a:r>
            <a:r>
              <a:rPr lang="en-US" sz="1200" b="0" i="0" u="none" strike="noStrike" kern="1200" dirty="0">
                <a:solidFill>
                  <a:schemeClr val="tx1"/>
                </a:solidFill>
                <a:effectLst/>
                <a:latin typeface="+mn-lt"/>
                <a:ea typeface="+mn-ea"/>
                <a:cs typeface="+mn-cs"/>
              </a:rPr>
              <a:t>: The individual who is ultimately accountable for ensuring the </a:t>
            </a:r>
            <a:r>
              <a:rPr lang="en-US" sz="1200" b="1" i="0" u="none" strike="noStrike" kern="1200" dirty="0">
                <a:solidFill>
                  <a:schemeClr val="tx1"/>
                </a:solidFill>
                <a:effectLst/>
                <a:latin typeface="+mn-lt"/>
                <a:ea typeface="+mn-ea"/>
                <a:cs typeface="+mn-cs"/>
              </a:rPr>
              <a:t>risk</a:t>
            </a:r>
            <a:r>
              <a:rPr lang="en-US" sz="1200" b="0" i="0" u="none" strike="noStrike" kern="1200" dirty="0">
                <a:solidFill>
                  <a:schemeClr val="tx1"/>
                </a:solidFill>
                <a:effectLst/>
                <a:latin typeface="+mn-lt"/>
                <a:ea typeface="+mn-ea"/>
                <a:cs typeface="+mn-cs"/>
              </a:rPr>
              <a:t> is managed appropriately. There may be multiple personnel who have direct responsibility for, or oversight of, activities to manage each identified </a:t>
            </a:r>
            <a:r>
              <a:rPr lang="en-US" sz="1200" b="1" i="0" u="none" strike="noStrike" kern="1200" dirty="0">
                <a:solidFill>
                  <a:schemeClr val="tx1"/>
                </a:solidFill>
                <a:effectLst/>
                <a:latin typeface="+mn-lt"/>
                <a:ea typeface="+mn-ea"/>
                <a:cs typeface="+mn-cs"/>
              </a:rPr>
              <a:t>risk</a:t>
            </a:r>
            <a:r>
              <a:rPr lang="en-US" sz="1200" b="0" i="0" u="none" strike="noStrike" kern="1200" dirty="0">
                <a:solidFill>
                  <a:schemeClr val="tx1"/>
                </a:solidFill>
                <a:effectLst/>
                <a:latin typeface="+mn-lt"/>
                <a:ea typeface="+mn-ea"/>
                <a:cs typeface="+mn-cs"/>
              </a:rPr>
              <a:t>, and who collaborate with the accountable </a:t>
            </a:r>
            <a:r>
              <a:rPr lang="en-US" sz="1200" b="1" i="0" u="none" strike="noStrike" kern="1200" dirty="0">
                <a:solidFill>
                  <a:schemeClr val="tx1"/>
                </a:solidFill>
                <a:effectLst/>
                <a:latin typeface="+mn-lt"/>
                <a:ea typeface="+mn-ea"/>
                <a:cs typeface="+mn-cs"/>
              </a:rPr>
              <a:t>risk owner</a:t>
            </a:r>
            <a:r>
              <a:rPr lang="en-US" sz="1200" b="0" i="0" u="none" strike="noStrike" kern="1200" dirty="0">
                <a:solidFill>
                  <a:schemeClr val="tx1"/>
                </a:solidFill>
                <a:effectLst/>
                <a:latin typeface="+mn-lt"/>
                <a:ea typeface="+mn-ea"/>
                <a:cs typeface="+mn-cs"/>
              </a:rPr>
              <a:t> in his/her </a:t>
            </a:r>
            <a:r>
              <a:rPr lang="en-US" sz="1200" b="1" i="0" u="none" strike="noStrike" kern="1200" dirty="0">
                <a:solidFill>
                  <a:schemeClr val="tx1"/>
                </a:solidFill>
                <a:effectLst/>
                <a:latin typeface="+mn-lt"/>
                <a:ea typeface="+mn-ea"/>
                <a:cs typeface="+mn-cs"/>
              </a:rPr>
              <a:t>risk</a:t>
            </a:r>
            <a:r>
              <a:rPr lang="en-US" sz="1200" b="0" i="0" u="none" strike="noStrike" kern="1200" dirty="0">
                <a:solidFill>
                  <a:schemeClr val="tx1"/>
                </a:solidFill>
                <a:effectLst/>
                <a:latin typeface="+mn-lt"/>
                <a:ea typeface="+mn-ea"/>
                <a:cs typeface="+mn-cs"/>
              </a:rPr>
              <a:t> management efforts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0A45143A-296F-4DDC-92A5-2C8AD4E72A49}" type="slidenum">
              <a:rPr lang="en-US" smtClean="0"/>
              <a:t>46</a:t>
            </a:fld>
            <a:endParaRPr lang="en-US"/>
          </a:p>
        </p:txBody>
      </p:sp>
    </p:spTree>
    <p:extLst>
      <p:ext uri="{BB962C8B-B14F-4D97-AF65-F5344CB8AC3E}">
        <p14:creationId xmlns:p14="http://schemas.microsoft.com/office/powerpoint/2010/main" val="13828073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a typical risk register would sometimes include a category with respect to the holy trinity!</a:t>
            </a:r>
          </a:p>
          <a:p>
            <a:endParaRPr lang="en-US" dirty="0"/>
          </a:p>
          <a:p>
            <a:r>
              <a:rPr lang="en-US" dirty="0"/>
              <a:t>Or it would actually have its own column, each risk identified are analyzed according to its impact on the cost, the timeline, scope, and others</a:t>
            </a:r>
          </a:p>
        </p:txBody>
      </p:sp>
      <p:sp>
        <p:nvSpPr>
          <p:cNvPr id="4" name="Slide Number Placeholder 3"/>
          <p:cNvSpPr>
            <a:spLocks noGrp="1"/>
          </p:cNvSpPr>
          <p:nvPr>
            <p:ph type="sldNum" sz="quarter" idx="5"/>
          </p:nvPr>
        </p:nvSpPr>
        <p:spPr/>
        <p:txBody>
          <a:bodyPr/>
          <a:lstStyle/>
          <a:p>
            <a:fld id="{482698AA-472A-494F-8B84-304C607EA903}" type="slidenum">
              <a:rPr lang="en-US" smtClean="0"/>
              <a:pPr/>
              <a:t>47</a:t>
            </a:fld>
            <a:endParaRPr lang="en-US"/>
          </a:p>
        </p:txBody>
      </p:sp>
    </p:spTree>
    <p:extLst>
      <p:ext uri="{BB962C8B-B14F-4D97-AF65-F5344CB8AC3E}">
        <p14:creationId xmlns:p14="http://schemas.microsoft.com/office/powerpoint/2010/main" val="28966797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36702510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The strategies for risk responses in project include Transfer, avoid, reduce, contingency and accept.</a:t>
            </a:r>
          </a:p>
          <a:p>
            <a:pPr eaLnBrk="1" hangingPunct="1"/>
            <a:endParaRPr lang="en-US" altLang="en-US" dirty="0"/>
          </a:p>
          <a:p>
            <a:endParaRPr lang="en-US" dirty="0"/>
          </a:p>
        </p:txBody>
      </p:sp>
      <p:sp>
        <p:nvSpPr>
          <p:cNvPr id="4" name="Slide Number Placeholder 3"/>
          <p:cNvSpPr>
            <a:spLocks noGrp="1"/>
          </p:cNvSpPr>
          <p:nvPr>
            <p:ph type="sldNum" sz="quarter" idx="5"/>
          </p:nvPr>
        </p:nvSpPr>
        <p:spPr/>
        <p:txBody>
          <a:bodyPr/>
          <a:lstStyle/>
          <a:p>
            <a:fld id="{0A45143A-296F-4DDC-92A5-2C8AD4E72A49}" type="slidenum">
              <a:rPr lang="en-US" smtClean="0"/>
              <a:t>49</a:t>
            </a:fld>
            <a:endParaRPr lang="en-US"/>
          </a:p>
        </p:txBody>
      </p:sp>
    </p:spTree>
    <p:extLst>
      <p:ext uri="{BB962C8B-B14F-4D97-AF65-F5344CB8AC3E}">
        <p14:creationId xmlns:p14="http://schemas.microsoft.com/office/powerpoint/2010/main" val="2071404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a:spLocks noGrp="1" noRot="1" noChangeAspect="1"/>
          </p:cNvSpPr>
          <p:nvPr>
            <p:ph type="sldImg" idx="2"/>
          </p:nvPr>
        </p:nvSpPr>
        <p:spPr>
          <a:xfrm>
            <a:off x="101600" y="139700"/>
            <a:ext cx="6645275" cy="3738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are going backwards here starting with transfer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reducing the risk is not possible, then we transfer the risk. The most common way that we are all familiar with is insurance.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any business, we insure a lot of things, transport insurance, expensive equipment, workers, cyber. Insurance mitigates any loss that we may incur for unfortunate events that may happen with respect to our business. &lt;read slide&gt;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Now with projects we work with contracts or subcontract! This is typically done when you have work that you want hire someone else or hire another organization to do the work or part of the work. Contractors typically specialize on these specific work by having the specialized skill or specialized equipment.  Contracting avoids having to invest to do these things.</a:t>
            </a:r>
          </a:p>
          <a:p>
            <a:r>
              <a:rPr lang="en-US" dirty="0"/>
              <a:t>Contracts are a way to transfer risk or share risk. However, </a:t>
            </a:r>
            <a:r>
              <a:rPr lang="en-US" sz="1200" b="0" i="0" u="none" strike="noStrike" kern="1200" dirty="0">
                <a:solidFill>
                  <a:schemeClr val="tx1"/>
                </a:solidFill>
                <a:effectLst/>
                <a:latin typeface="+mn-lt"/>
                <a:ea typeface="+mn-ea"/>
                <a:cs typeface="+mn-cs"/>
              </a:rPr>
              <a:t>there is also a risk of subcontracting work, relying on outsiders is you don’t have control. This increases the risk with quality control and scheduling.</a:t>
            </a:r>
          </a:p>
          <a:p>
            <a:r>
              <a:rPr lang="en-US" sz="1200" b="0" i="0" u="none" strike="noStrike" kern="1200" dirty="0">
                <a:solidFill>
                  <a:schemeClr val="tx1"/>
                </a:solidFill>
                <a:effectLst/>
                <a:latin typeface="+mn-lt"/>
                <a:ea typeface="+mn-ea"/>
                <a:cs typeface="+mn-cs"/>
              </a:rPr>
              <a:t>In order to reduce these risks, you have some choices in the type of contract.</a:t>
            </a:r>
            <a:endParaRPr lang="en-US" dirty="0"/>
          </a:p>
          <a:p>
            <a:r>
              <a:rPr lang="en-US" dirty="0"/>
              <a:t>In a fixed price contracts the risk is on the contractor. Contractor commits to a contract price if the project ends up spending more than the agreed upon price, the contractor bears that added cost. So risk is essentially transferred to the contractor. The contractor assumes most of the risk of cost overrun.</a:t>
            </a:r>
          </a:p>
          <a:p>
            <a:r>
              <a:rPr lang="en-US" dirty="0"/>
              <a:t>Versus cost plus which </a:t>
            </a:r>
            <a:r>
              <a:rPr lang="en-US" sz="1200" b="0" i="0" u="none" strike="noStrike" kern="1200" dirty="0">
                <a:solidFill>
                  <a:schemeClr val="tx1"/>
                </a:solidFill>
                <a:effectLst/>
                <a:latin typeface="+mn-lt"/>
                <a:ea typeface="+mn-ea"/>
                <a:cs typeface="+mn-cs"/>
              </a:rPr>
              <a:t>guarantees profit for the contractor, stated in the contract that the contractor will be reimbursed for all costs and still generate a profit. The risk in terms of cost stays with the buyer or customer. (this is done when statement of work is now well defined or the potential for change is great).</a:t>
            </a:r>
          </a:p>
          <a:p>
            <a:r>
              <a:rPr lang="en-US" sz="1200" b="0" i="0" u="none" strike="noStrike" kern="1200" dirty="0">
                <a:solidFill>
                  <a:schemeClr val="tx1"/>
                </a:solidFill>
                <a:effectLst/>
                <a:latin typeface="+mn-lt"/>
                <a:ea typeface="+mn-ea"/>
                <a:cs typeface="+mn-cs"/>
              </a:rPr>
              <a:t>You can also add incentives and/ or penalties for contractors finishing early and finishing late respectively.</a:t>
            </a:r>
          </a:p>
          <a:p>
            <a:r>
              <a:rPr lang="en-US" sz="1200" b="0" i="0" u="none" strike="noStrike" kern="1200" dirty="0">
                <a:solidFill>
                  <a:schemeClr val="tx1"/>
                </a:solidFill>
                <a:effectLst/>
                <a:latin typeface="+mn-lt"/>
                <a:ea typeface="+mn-ea"/>
                <a:cs typeface="+mn-cs"/>
              </a:rPr>
              <a:t>But whatever contract you do, the customer will still incur damages and hardship should the project fall behind schedule due to the subcontract or worse, the contractor declare bankruptcy. (To avoid losses, a contractor may feel pressure to cut corners which increases the customer’s risk of receiving subpar quality end results).</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Warranty or guarantee in contracts specifies the time or place at which the risk is transferred from one party to another. For instance, when an item is procured and shipped from abroad, the risk of damage usually remains with the seller while the item is being shipped, but as soon as it is hoisted over the rail of the ship, risk is transferred to the buyer.</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Incentive/disincentive for early completion – this is a contract provision which compensates the contractor a certain amount of money for each day identified critical work is completed ahead of schedule and assesses a deduction for each day the contractor overruns the I/D time.</a:t>
            </a:r>
          </a:p>
          <a:p>
            <a:r>
              <a:rPr lang="en-US" sz="1200" b="0" i="0" u="none" strike="noStrike" kern="1200" dirty="0">
                <a:solidFill>
                  <a:schemeClr val="tx1"/>
                </a:solidFill>
                <a:effectLst/>
                <a:latin typeface="+mn-lt"/>
                <a:ea typeface="+mn-ea"/>
                <a:cs typeface="+mn-cs"/>
              </a:rPr>
              <a:t>To be effective and accomplish the objectives of I/D provisions, the dollar amount must be of sufficient benefit to the contractor to encourage his/her interest, </a:t>
            </a:r>
            <a:r>
              <a:rPr lang="en-US" sz="1200" b="0" i="0" u="none" strike="noStrike" kern="1200" dirty="0" err="1">
                <a:solidFill>
                  <a:schemeClr val="tx1"/>
                </a:solidFill>
                <a:effectLst/>
                <a:latin typeface="+mn-lt"/>
                <a:ea typeface="+mn-ea"/>
                <a:cs typeface="+mn-cs"/>
              </a:rPr>
              <a:t>stimulateinnovative</a:t>
            </a:r>
            <a:r>
              <a:rPr lang="en-US" sz="1200" b="0" i="0" u="none" strike="noStrike" kern="1200" dirty="0">
                <a:solidFill>
                  <a:schemeClr val="tx1"/>
                </a:solidFill>
                <a:effectLst/>
                <a:latin typeface="+mn-lt"/>
                <a:ea typeface="+mn-ea"/>
                <a:cs typeface="+mn-cs"/>
              </a:rPr>
              <a:t> ideas, and increase the profitability of meeting tight schedules. If the incentive payment is not sufficient to cover the contractor's cost for the extra work, then there is little incentive to accelerate production, and the I/D provisions will not produce the intended results.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simplest approach to incentivize the contractor is a basic </a:t>
            </a:r>
            <a:r>
              <a:rPr lang="en-US" sz="1200" b="0" i="1" u="none" strike="noStrike" kern="1200" dirty="0">
                <a:solidFill>
                  <a:schemeClr val="tx1"/>
                </a:solidFill>
                <a:effectLst/>
                <a:latin typeface="+mn-lt"/>
                <a:ea typeface="+mn-ea"/>
                <a:cs typeface="+mn-cs"/>
              </a:rPr>
              <a:t>bonus</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clause</a:t>
            </a:r>
            <a:r>
              <a:rPr lang="en-US" sz="1200" b="0" i="0" u="none" strike="noStrike" kern="1200" dirty="0">
                <a:solidFill>
                  <a:schemeClr val="tx1"/>
                </a:solidFill>
                <a:effectLst/>
                <a:latin typeface="+mn-lt"/>
                <a:ea typeface="+mn-ea"/>
                <a:cs typeface="+mn-cs"/>
              </a:rPr>
              <a:t>, typically set forth in the owner-contractor agreement. Construction contract bonuses are perhaps most common as a means of encouraging the contractor to complete the work earlier than the contract time for substantial completion. This may be accomplished as either a stipulated lump sum bonus for completing by a specified early completion date, or a stipulated amount-per-day that the work is completed early.</a:t>
            </a:r>
          </a:p>
          <a:p>
            <a:r>
              <a:rPr lang="en-US" sz="1200" b="0" i="0" u="none" strike="noStrike" kern="1200" dirty="0">
                <a:solidFill>
                  <a:schemeClr val="tx1"/>
                </a:solidFill>
                <a:effectLst/>
                <a:latin typeface="+mn-lt"/>
                <a:ea typeface="+mn-ea"/>
                <a:cs typeface="+mn-cs"/>
              </a:rPr>
              <a:t>So risk transfer delegates risk to another party that may be better equipped at dealing with the risk or responding to it. </a:t>
            </a:r>
          </a:p>
          <a:p>
            <a:r>
              <a:rPr lang="en-US" sz="1200" b="0" i="0" u="none" strike="noStrike" kern="1200" dirty="0">
                <a:solidFill>
                  <a:schemeClr val="tx1"/>
                </a:solidFill>
                <a:effectLst/>
                <a:latin typeface="+mn-lt"/>
                <a:ea typeface="+mn-ea"/>
                <a:cs typeface="+mn-cs"/>
              </a:rPr>
              <a:t>Often times, this is done with risks that cannot be avoided or that are rare but have a high impact. </a:t>
            </a:r>
          </a:p>
          <a:p>
            <a:r>
              <a:rPr lang="en-US" sz="1200" b="0" i="0" u="none" strike="noStrike" kern="1200" dirty="0">
                <a:solidFill>
                  <a:schemeClr val="tx1"/>
                </a:solidFill>
                <a:effectLst/>
                <a:latin typeface="+mn-lt"/>
                <a:ea typeface="+mn-ea"/>
                <a:cs typeface="+mn-cs"/>
              </a:rPr>
              <a:t>Often times too, buying insurance seems to be a catch all strategy for risk treatment. But note here that buying insurance is a reactive measure. It dos not actually modify the risk, meaning you do not change the probability of the risk or necessarily reduce its effect by buying insurance. So it might have to be combined with a other treatments.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A45143A-296F-4DDC-92A5-2C8AD4E72A49}" type="slidenum">
              <a:rPr lang="en-US" smtClean="0"/>
              <a:t>50</a:t>
            </a:fld>
            <a:endParaRPr lang="en-US"/>
          </a:p>
        </p:txBody>
      </p:sp>
    </p:spTree>
    <p:extLst>
      <p:ext uri="{BB962C8B-B14F-4D97-AF65-F5344CB8AC3E}">
        <p14:creationId xmlns:p14="http://schemas.microsoft.com/office/powerpoint/2010/main" val="37618346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cs typeface="Arial" charset="0"/>
              </a:defRPr>
            </a:lvl1pPr>
            <a:lvl2pPr marL="742950" indent="-285750">
              <a:defRPr sz="1200">
                <a:solidFill>
                  <a:schemeClr val="tx1"/>
                </a:solidFill>
                <a:latin typeface="Times New Roman" pitchFamily="18" charset="0"/>
                <a:cs typeface="Arial" charset="0"/>
              </a:defRPr>
            </a:lvl2pPr>
            <a:lvl3pPr marL="1143000" indent="-228600">
              <a:defRPr sz="1200">
                <a:solidFill>
                  <a:schemeClr val="tx1"/>
                </a:solidFill>
                <a:latin typeface="Times New Roman" pitchFamily="18" charset="0"/>
                <a:cs typeface="Arial" charset="0"/>
              </a:defRPr>
            </a:lvl3pPr>
            <a:lvl4pPr marL="1600200" indent="-228600">
              <a:defRPr sz="1200">
                <a:solidFill>
                  <a:schemeClr val="tx1"/>
                </a:solidFill>
                <a:latin typeface="Times New Roman" pitchFamily="18" charset="0"/>
                <a:cs typeface="Arial" charset="0"/>
              </a:defRPr>
            </a:lvl4pPr>
            <a:lvl5pPr marL="2057400" indent="-228600">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fld id="{3175C993-D159-451B-94F7-C8F43730D1D5}" type="slidenum">
              <a:rPr lang="en-US" altLang="en-US"/>
              <a:pPr/>
              <a:t>51</a:t>
            </a:fld>
            <a:endParaRPr lang="en-US" altLang="en-US" dirty="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r>
              <a:rPr lang="en-US" dirty="0"/>
              <a:t>Risk can by avoided by such measures as increasing supervision, eliminating risky activities, minimizing system complexity, altering quality requirements, changing contractors or bringing work inhouse and incorporating redundancies. The answer typically for project means MORE CONTROL in the attempt to avoid risk which means innumerable management controls, monitoring systems, paperwork and red tap. It increases system complexity and perversely introduces even new sources of risk.</a:t>
            </a:r>
          </a:p>
          <a:p>
            <a:pPr eaLnBrk="1" hangingPunct="1"/>
            <a:endParaRPr lang="en-US" altLang="en-US" dirty="0"/>
          </a:p>
          <a:p>
            <a:pPr eaLnBrk="1" hangingPunct="1"/>
            <a:r>
              <a:rPr lang="en-US" altLang="en-US" dirty="0"/>
              <a:t>But avoidance does not mean paranoia so here’s a quote to keep us in check that in the end, we must keep our objectives in mind. </a:t>
            </a:r>
          </a:p>
          <a:p>
            <a:pPr eaLnBrk="1" hangingPunct="1"/>
            <a:r>
              <a:rPr lang="en-US" altLang="en-US" dirty="0"/>
              <a:t>And a better definition of risk is looking at risk as effects of uncertainty on objectives.</a:t>
            </a:r>
          </a:p>
          <a:p>
            <a:r>
              <a:rPr lang="en-US" dirty="0"/>
              <a:t>So these risks and responses to risk must be evaluated against the project objectives.</a:t>
            </a:r>
          </a:p>
          <a:p>
            <a:r>
              <a:rPr lang="en-US" dirty="0"/>
              <a:t>Like for any system or for any project, we must not lose sight of the goal.</a:t>
            </a:r>
          </a:p>
          <a:p>
            <a:pPr eaLnBrk="1" hangingPunct="1"/>
            <a:endParaRPr lang="en-US" altLang="en-US" dirty="0"/>
          </a:p>
          <a:p>
            <a:pPr eaLnBrk="1" hangingPunct="1"/>
            <a:r>
              <a:rPr lang="en-US" altLang="en-US" dirty="0"/>
              <a:t>Be careful of micromanaging</a:t>
            </a:r>
          </a:p>
          <a:p>
            <a:endParaRPr lang="en-US" dirty="0"/>
          </a:p>
          <a:p>
            <a:r>
              <a:rPr lang="en-US" dirty="0"/>
              <a:t>==========================</a:t>
            </a:r>
          </a:p>
          <a:p>
            <a:r>
              <a:rPr lang="en-US" dirty="0"/>
              <a:t>In general risk avoidance is to ELIMINATE the possibility of a particular risk by never undertaking the activity, or stopping an activity if there is too much risk attached to the activity. </a:t>
            </a:r>
            <a:r>
              <a:rPr lang="en-US" sz="1200" b="0" i="0" kern="1200" dirty="0">
                <a:solidFill>
                  <a:schemeClr val="tx1"/>
                </a:solidFill>
                <a:effectLst/>
                <a:latin typeface="+mn-lt"/>
                <a:ea typeface="+mn-ea"/>
                <a:cs typeface="+mn-cs"/>
              </a:rPr>
              <a:t>For example some businesses have avoided supply chain risk by bringing operations back from China, avoiding supply chain risks from offshoring.</a:t>
            </a:r>
          </a:p>
          <a:p>
            <a:r>
              <a:rPr lang="en-US" sz="1200" b="0" i="0" kern="1200" dirty="0">
                <a:solidFill>
                  <a:schemeClr val="tx1"/>
                </a:solidFill>
                <a:effectLst/>
                <a:latin typeface="+mn-lt"/>
                <a:ea typeface="+mn-ea"/>
                <a:cs typeface="+mn-cs"/>
              </a:rPr>
              <a:t>So avoidance is not performing the activity that may carry risk.</a:t>
            </a:r>
          </a:p>
          <a:p>
            <a:pPr eaLnBrk="1" hangingPunct="1"/>
            <a:endParaRPr lang="en-US" altLang="en-US" dirty="0"/>
          </a:p>
        </p:txBody>
      </p:sp>
    </p:spTree>
    <p:extLst>
      <p:ext uri="{BB962C8B-B14F-4D97-AF65-F5344CB8AC3E}">
        <p14:creationId xmlns:p14="http://schemas.microsoft.com/office/powerpoint/2010/main" val="6807528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cs typeface="Arial" charset="0"/>
              </a:defRPr>
            </a:lvl1pPr>
            <a:lvl2pPr marL="742950" indent="-285750">
              <a:defRPr sz="1200">
                <a:solidFill>
                  <a:schemeClr val="tx1"/>
                </a:solidFill>
                <a:latin typeface="Times New Roman" pitchFamily="18" charset="0"/>
                <a:cs typeface="Arial" charset="0"/>
              </a:defRPr>
            </a:lvl2pPr>
            <a:lvl3pPr marL="1143000" indent="-228600">
              <a:defRPr sz="1200">
                <a:solidFill>
                  <a:schemeClr val="tx1"/>
                </a:solidFill>
                <a:latin typeface="Times New Roman" pitchFamily="18" charset="0"/>
                <a:cs typeface="Arial" charset="0"/>
              </a:defRPr>
            </a:lvl3pPr>
            <a:lvl4pPr marL="1600200" indent="-228600">
              <a:defRPr sz="1200">
                <a:solidFill>
                  <a:schemeClr val="tx1"/>
                </a:solidFill>
                <a:latin typeface="Times New Roman" pitchFamily="18" charset="0"/>
                <a:cs typeface="Arial" charset="0"/>
              </a:defRPr>
            </a:lvl4pPr>
            <a:lvl5pPr marL="2057400" indent="-228600">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fld id="{8C1EEC28-66AD-46ED-8C3B-9FD56EA6BD8F}" type="slidenum">
              <a:rPr lang="en-US" altLang="en-US"/>
              <a:pPr/>
              <a:t>52</a:t>
            </a:fld>
            <a:endParaRPr lang="en-US" altLang="en-US"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times in project the size of the risk is proportional to the potential payoff, so rather than avoiding the risk, it is better to focus on reducing risk.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&lt;read slide&gt;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latter two points deserve further explanation. In general, risk and uncertainty increase with system complexity, the more elements in a system and the more they are interconnected, the more likely an element or an interconnection will go wrong and impact other elements (lots of moving parts have to be synchronized). Thus minimizing complexity through reorganizing and modifying element in product design or project tasks reduces the risk. For example, decoupling of activities and subsystems, making them independent of one another prevents a failure in one activity or subsystem from spreading to others.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Incorporating design margins into design goals is another way to reduce risk associated with meeting technical requirements. A design margin is a quantified value that serves as a safety buffer held in reserve. In general a design margin is incorporated into a requirement by setting the target design value to be stiffer/ stricter than the design requirement. By striving to meet this stricter requirement, the risk of not meeting the requirement is reduced.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if the max weight for a ship is 90 </a:t>
            </a:r>
            <a:r>
              <a:rPr lang="en-US" dirty="0" err="1"/>
              <a:t>lbs</a:t>
            </a:r>
            <a:r>
              <a:rPr lang="en-US" dirty="0"/>
              <a:t>, the design margin can be set at 10% or 9 lbs. Thus the target weight is 81 lbs.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design margins help reduce the risk of not meeting requirements, they encourage designers to exceed requirements. For example, to design systems that weigh less than required but cost more. So the margins must be carefully set so as to reduce the risk while not increase the costs.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would you schedule most risky tasks early? In order to allow time for failure recovery if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Risk Reduction is to modify the risk from occurring by reducing the likelihood that the risk can occur or reducing the effects or consequences of the risk. </a:t>
            </a:r>
          </a:p>
          <a:p>
            <a:r>
              <a:rPr lang="en-US" sz="1200" b="0" i="0" u="none" strike="noStrike" kern="1200" dirty="0">
                <a:solidFill>
                  <a:schemeClr val="tx1"/>
                </a:solidFill>
                <a:effectLst/>
                <a:latin typeface="+mn-lt"/>
                <a:ea typeface="+mn-ea"/>
                <a:cs typeface="+mn-cs"/>
              </a:rPr>
              <a:t>For Risk reduction, unlike risk avoidance, we still undertake the activity that pose the risk, the risk source is not entirely eliminated.</a:t>
            </a:r>
          </a:p>
          <a:p>
            <a:r>
              <a:rPr lang="en-US" sz="1200" b="0" i="0" u="none" strike="noStrike" kern="1200" dirty="0">
                <a:solidFill>
                  <a:schemeClr val="tx1"/>
                </a:solidFill>
                <a:effectLst/>
                <a:latin typeface="+mn-lt"/>
                <a:ea typeface="+mn-ea"/>
                <a:cs typeface="+mn-cs"/>
              </a:rPr>
              <a:t>This means that one develops mechanisms or procedures to ensure that the risk level goes down. </a:t>
            </a:r>
          </a:p>
          <a:p>
            <a:r>
              <a:rPr lang="en-US" sz="1200" b="0" i="0" u="none" strike="noStrike" kern="1200" dirty="0">
                <a:solidFill>
                  <a:schemeClr val="tx1"/>
                </a:solidFill>
                <a:effectLst/>
                <a:latin typeface="+mn-lt"/>
                <a:ea typeface="+mn-ea"/>
                <a:cs typeface="+mn-cs"/>
              </a:rPr>
              <a:t>In construction, for instance, one makes sure that all employees wear protective gear to reduce the likelihood of bodily harm.</a:t>
            </a:r>
          </a:p>
          <a:p>
            <a:r>
              <a:rPr lang="en-US" sz="1200" b="0" i="0" u="none" strike="noStrike" kern="1200" dirty="0">
                <a:solidFill>
                  <a:schemeClr val="tx1"/>
                </a:solidFill>
                <a:effectLst/>
                <a:latin typeface="+mn-lt"/>
                <a:ea typeface="+mn-ea"/>
                <a:cs typeface="+mn-cs"/>
              </a:rPr>
              <a:t>Preventive maintenance and training are also some of the most common risk reduction treatment.</a:t>
            </a:r>
          </a:p>
          <a:p>
            <a:pPr eaLnBrk="1" hangingPunct="1"/>
            <a:endParaRPr lang="en-US" altLang="en-US" dirty="0"/>
          </a:p>
          <a:p>
            <a:pPr eaLnBrk="1" hangingPunct="1"/>
            <a:r>
              <a:rPr lang="en-US" altLang="en-US" dirty="0"/>
              <a:t>Here are some other examples of how to reduce risk</a:t>
            </a:r>
          </a:p>
          <a:p>
            <a:pPr eaLnBrk="1" hangingPunct="1"/>
            <a:endParaRPr lang="en-US" altLang="en-US" dirty="0"/>
          </a:p>
          <a:p>
            <a:pPr eaLnBrk="1" hangingPunct="1"/>
            <a:r>
              <a:rPr lang="en-US" altLang="en-US" dirty="0"/>
              <a:t>=============</a:t>
            </a:r>
          </a:p>
          <a:p>
            <a:pPr lvl="2"/>
            <a:r>
              <a:rPr lang="en-US" dirty="0"/>
              <a:t>Modify the risk</a:t>
            </a:r>
          </a:p>
          <a:p>
            <a:pPr lvl="2"/>
            <a:r>
              <a:rPr lang="en-US" dirty="0"/>
              <a:t>Separation</a:t>
            </a:r>
          </a:p>
          <a:p>
            <a:pPr lvl="2"/>
            <a:r>
              <a:rPr lang="en-US" dirty="0"/>
              <a:t>Duplication</a:t>
            </a:r>
          </a:p>
          <a:p>
            <a:pPr lvl="2"/>
            <a:r>
              <a:rPr lang="en-US" dirty="0"/>
              <a:t>Recovery</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4316572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cs typeface="Arial" charset="0"/>
              </a:defRPr>
            </a:lvl1pPr>
            <a:lvl2pPr marL="742950" indent="-285750">
              <a:defRPr sz="1200">
                <a:solidFill>
                  <a:schemeClr val="tx1"/>
                </a:solidFill>
                <a:latin typeface="Times New Roman" pitchFamily="18" charset="0"/>
                <a:cs typeface="Arial" charset="0"/>
              </a:defRPr>
            </a:lvl2pPr>
            <a:lvl3pPr marL="1143000" indent="-228600">
              <a:defRPr sz="1200">
                <a:solidFill>
                  <a:schemeClr val="tx1"/>
                </a:solidFill>
                <a:latin typeface="Times New Roman" pitchFamily="18" charset="0"/>
                <a:cs typeface="Arial" charset="0"/>
              </a:defRPr>
            </a:lvl3pPr>
            <a:lvl4pPr marL="1600200" indent="-228600">
              <a:defRPr sz="1200">
                <a:solidFill>
                  <a:schemeClr val="tx1"/>
                </a:solidFill>
                <a:latin typeface="Times New Roman" pitchFamily="18" charset="0"/>
                <a:cs typeface="Arial" charset="0"/>
              </a:defRPr>
            </a:lvl4pPr>
            <a:lvl5pPr marL="2057400" indent="-228600">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fld id="{8C1EEC28-66AD-46ED-8C3B-9FD56EA6BD8F}" type="slidenum">
              <a:rPr lang="en-US" altLang="en-US"/>
              <a:pPr/>
              <a:t>53</a:t>
            </a:fld>
            <a:endParaRPr lang="en-US" altLang="en-US" dirty="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r>
              <a:rPr lang="en-US" sz="1200" b="0" i="0" u="none" strike="noStrike" kern="1200" dirty="0">
                <a:solidFill>
                  <a:schemeClr val="tx1"/>
                </a:solidFill>
                <a:effectLst/>
                <a:latin typeface="+mn-lt"/>
                <a:ea typeface="+mn-ea"/>
                <a:cs typeface="+mn-cs"/>
              </a:rPr>
              <a:t>This last bullet is especially powerful. Breadboards and prototypes that is test mockups and models, enable ideas to be tested experimentally so designs can be corrected early in the project. This greatly reduces the need for later design changes, which can be costly</a:t>
            </a:r>
          </a:p>
          <a:p>
            <a:pPr eaLnBrk="1" hangingPunct="1"/>
            <a:r>
              <a:rPr lang="en-US" sz="1200" b="0" i="0" u="none" strike="noStrike" kern="1200" dirty="0">
                <a:solidFill>
                  <a:schemeClr val="tx1"/>
                </a:solidFill>
                <a:effectLst/>
                <a:latin typeface="+mn-lt"/>
                <a:ea typeface="+mn-ea"/>
                <a:cs typeface="+mn-cs"/>
              </a:rPr>
              <a:t>A breadboard, or protoboard, is a construction base for prototyping of electronics.</a:t>
            </a:r>
            <a:endParaRPr lang="en-US" altLang="en-US" dirty="0"/>
          </a:p>
        </p:txBody>
      </p:sp>
    </p:spTree>
    <p:extLst>
      <p:ext uri="{BB962C8B-B14F-4D97-AF65-F5344CB8AC3E}">
        <p14:creationId xmlns:p14="http://schemas.microsoft.com/office/powerpoint/2010/main" val="9488000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We round out the Risk register with a last column here that shows preventive actions to reduce risk.</a:t>
            </a:r>
          </a:p>
          <a:p>
            <a:endParaRPr lang="en-US" dirty="0"/>
          </a:p>
        </p:txBody>
      </p:sp>
      <p:sp>
        <p:nvSpPr>
          <p:cNvPr id="4" name="Slide Number Placeholder 3"/>
          <p:cNvSpPr>
            <a:spLocks noGrp="1"/>
          </p:cNvSpPr>
          <p:nvPr>
            <p:ph type="sldNum" sz="quarter" idx="5"/>
          </p:nvPr>
        </p:nvSpPr>
        <p:spPr/>
        <p:txBody>
          <a:bodyPr/>
          <a:lstStyle/>
          <a:p>
            <a:fld id="{0A45143A-296F-4DDC-92A5-2C8AD4E72A49}" type="slidenum">
              <a:rPr lang="en-US" smtClean="0"/>
              <a:t>54</a:t>
            </a:fld>
            <a:endParaRPr lang="en-US"/>
          </a:p>
        </p:txBody>
      </p:sp>
    </p:spTree>
    <p:extLst>
      <p:ext uri="{BB962C8B-B14F-4D97-AF65-F5344CB8AC3E}">
        <p14:creationId xmlns:p14="http://schemas.microsoft.com/office/powerpoint/2010/main" val="4463494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extLst>
      <p:ext uri="{BB962C8B-B14F-4D97-AF65-F5344CB8AC3E}">
        <p14:creationId xmlns:p14="http://schemas.microsoft.com/office/powerpoint/2010/main" val="29686709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Last step is track and control list</a:t>
            </a:r>
          </a:p>
          <a:p>
            <a:pPr eaLnBrk="1" hangingPunct="1"/>
            <a:endParaRPr lang="en-US" altLang="en-US" dirty="0"/>
          </a:p>
          <a:p>
            <a:endParaRPr lang="en-US" dirty="0"/>
          </a:p>
        </p:txBody>
      </p:sp>
      <p:sp>
        <p:nvSpPr>
          <p:cNvPr id="4" name="Slide Number Placeholder 3"/>
          <p:cNvSpPr>
            <a:spLocks noGrp="1"/>
          </p:cNvSpPr>
          <p:nvPr>
            <p:ph type="sldNum" sz="quarter" idx="5"/>
          </p:nvPr>
        </p:nvSpPr>
        <p:spPr/>
        <p:txBody>
          <a:bodyPr/>
          <a:lstStyle/>
          <a:p>
            <a:fld id="{0A45143A-296F-4DDC-92A5-2C8AD4E72A49}" type="slidenum">
              <a:rPr lang="en-US" smtClean="0"/>
              <a:t>56</a:t>
            </a:fld>
            <a:endParaRPr lang="en-US"/>
          </a:p>
        </p:txBody>
      </p:sp>
    </p:spTree>
    <p:extLst>
      <p:ext uri="{BB962C8B-B14F-4D97-AF65-F5344CB8AC3E}">
        <p14:creationId xmlns:p14="http://schemas.microsoft.com/office/powerpoint/2010/main" val="22593693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cs typeface="Arial" charset="0"/>
              </a:defRPr>
            </a:lvl1pPr>
            <a:lvl2pPr marL="742950" indent="-285750">
              <a:defRPr sz="1200">
                <a:solidFill>
                  <a:schemeClr val="tx1"/>
                </a:solidFill>
                <a:latin typeface="Times New Roman" pitchFamily="18" charset="0"/>
                <a:cs typeface="Arial" charset="0"/>
              </a:defRPr>
            </a:lvl2pPr>
            <a:lvl3pPr marL="1143000" indent="-228600">
              <a:defRPr sz="1200">
                <a:solidFill>
                  <a:schemeClr val="tx1"/>
                </a:solidFill>
                <a:latin typeface="Times New Roman" pitchFamily="18" charset="0"/>
                <a:cs typeface="Arial" charset="0"/>
              </a:defRPr>
            </a:lvl3pPr>
            <a:lvl4pPr marL="1600200" indent="-228600">
              <a:defRPr sz="1200">
                <a:solidFill>
                  <a:schemeClr val="tx1"/>
                </a:solidFill>
                <a:latin typeface="Times New Roman" pitchFamily="18" charset="0"/>
                <a:cs typeface="Arial" charset="0"/>
              </a:defRPr>
            </a:lvl4pPr>
            <a:lvl5pPr marL="2057400" indent="-228600">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fld id="{56936F64-F058-4A69-A387-2BA8CDCB88FC}" type="slidenum">
              <a:rPr lang="en-US" altLang="en-US"/>
              <a:pPr/>
              <a:t>57</a:t>
            </a:fld>
            <a:endParaRPr lang="en-US" altLang="en-US" dirty="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altLang="en-US" dirty="0"/>
              <a:t>Everything that we talked about, the risk management process and descriptions of inputs and outputs, and tools to use in the risk management process has to be put together in a Risk Management plan</a:t>
            </a:r>
          </a:p>
          <a:p>
            <a:pPr eaLnBrk="1" hangingPunct="1"/>
            <a:endParaRPr lang="en-US" altLang="en-US" dirty="0"/>
          </a:p>
          <a:p>
            <a:pPr eaLnBrk="1" hangingPunct="1"/>
            <a:r>
              <a:rPr lang="en-US" altLang="en-US" dirty="0"/>
              <a:t>Usually we have a risk management group or risk officer that is in charge of that</a:t>
            </a:r>
          </a:p>
          <a:p>
            <a:pPr eaLnBrk="1" hangingPunct="1"/>
            <a:r>
              <a:rPr lang="en-US" altLang="en-US" dirty="0"/>
              <a:t>For projects, the risk management plan includes budget and schedule reserves.</a:t>
            </a:r>
          </a:p>
          <a:p>
            <a:pPr eaLnBrk="1" hangingPunct="1"/>
            <a:r>
              <a:rPr lang="en-US" altLang="en-US" dirty="0"/>
              <a:t>When they have to get money to perform a risk response, it usually comes out of the reserve. And here you may need to send a request to the project manager</a:t>
            </a:r>
          </a:p>
          <a:p>
            <a:pPr eaLnBrk="1" hangingPunct="1"/>
            <a:endParaRPr lang="en-US" altLang="en-US" dirty="0"/>
          </a:p>
          <a:p>
            <a:pPr eaLnBrk="1" hangingPunct="1"/>
            <a:r>
              <a:rPr lang="en-US" altLang="en-US" dirty="0"/>
              <a:t>Risk Profile is the more detailed record of each identified risk. It includes information on risk identification and assessment and how the risk is being managed, monitoring and updates on implementation, status, etc.</a:t>
            </a:r>
          </a:p>
        </p:txBody>
      </p:sp>
    </p:spTree>
    <p:extLst>
      <p:ext uri="{BB962C8B-B14F-4D97-AF65-F5344CB8AC3E}">
        <p14:creationId xmlns:p14="http://schemas.microsoft.com/office/powerpoint/2010/main" val="7022355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cs typeface="Arial" charset="0"/>
              </a:defRPr>
            </a:lvl1pPr>
            <a:lvl2pPr marL="742950" indent="-285750">
              <a:defRPr sz="1200">
                <a:solidFill>
                  <a:schemeClr val="tx1"/>
                </a:solidFill>
                <a:latin typeface="Times New Roman" pitchFamily="18" charset="0"/>
                <a:cs typeface="Arial" charset="0"/>
              </a:defRPr>
            </a:lvl2pPr>
            <a:lvl3pPr marL="1143000" indent="-228600">
              <a:defRPr sz="1200">
                <a:solidFill>
                  <a:schemeClr val="tx1"/>
                </a:solidFill>
                <a:latin typeface="Times New Roman" pitchFamily="18" charset="0"/>
                <a:cs typeface="Arial" charset="0"/>
              </a:defRPr>
            </a:lvl3pPr>
            <a:lvl4pPr marL="1600200" indent="-228600">
              <a:defRPr sz="1200">
                <a:solidFill>
                  <a:schemeClr val="tx1"/>
                </a:solidFill>
                <a:latin typeface="Times New Roman" pitchFamily="18" charset="0"/>
                <a:cs typeface="Arial" charset="0"/>
              </a:defRPr>
            </a:lvl4pPr>
            <a:lvl5pPr marL="2057400" indent="-228600">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fld id="{D7CA7BFB-C06D-4F4C-ACC1-C21E873C08F1}" type="slidenum">
              <a:rPr lang="en-US" altLang="en-US"/>
              <a:pPr/>
              <a:t>58</a:t>
            </a:fld>
            <a:endParaRPr lang="en-US" altLang="en-US" dirty="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r>
              <a:rPr lang="en-US" altLang="en-US" dirty="0"/>
              <a:t>Here is an example of a form that shows the risk profile of an identified risk</a:t>
            </a:r>
          </a:p>
          <a:p>
            <a:pPr eaLnBrk="1" hangingPunct="1"/>
            <a:r>
              <a:rPr lang="en-US" altLang="en-US" dirty="0"/>
              <a:t>It is very detailed</a:t>
            </a:r>
          </a:p>
          <a:p>
            <a:pPr eaLnBrk="1" hangingPunct="1"/>
            <a:r>
              <a:rPr lang="en-US" altLang="en-US" dirty="0"/>
              <a:t>You see here that the risk was identified from the WBS</a:t>
            </a:r>
          </a:p>
          <a:p>
            <a:pPr eaLnBrk="1" hangingPunct="1"/>
            <a:r>
              <a:rPr lang="en-US" altLang="en-US" dirty="0"/>
              <a:t>Assessed</a:t>
            </a:r>
          </a:p>
          <a:p>
            <a:pPr eaLnBrk="1" hangingPunct="1"/>
            <a:r>
              <a:rPr lang="en-US" altLang="en-US" dirty="0"/>
              <a:t>Response</a:t>
            </a:r>
          </a:p>
          <a:p>
            <a:pPr eaLnBrk="1" hangingPunct="1"/>
            <a:r>
              <a:rPr lang="en-US" altLang="en-US" dirty="0"/>
              <a:t>Action Plan- decrease the likelihood of schedule slip</a:t>
            </a:r>
          </a:p>
          <a:p>
            <a:pPr eaLnBrk="1" hangingPunct="1"/>
            <a:r>
              <a:rPr lang="en-US" altLang="en-US" dirty="0"/>
              <a:t>Evaluate later if risk was averted/ resolved</a:t>
            </a:r>
          </a:p>
          <a:p>
            <a:pPr eaLnBrk="1" hangingPunct="1"/>
            <a:endParaRPr lang="en-US" altLang="en-US" dirty="0"/>
          </a:p>
        </p:txBody>
      </p:sp>
    </p:spTree>
    <p:extLst>
      <p:ext uri="{BB962C8B-B14F-4D97-AF65-F5344CB8AC3E}">
        <p14:creationId xmlns:p14="http://schemas.microsoft.com/office/powerpoint/2010/main" val="19523802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cs typeface="Arial" charset="0"/>
              </a:defRPr>
            </a:lvl1pPr>
            <a:lvl2pPr marL="742950" indent="-285750">
              <a:defRPr sz="1200">
                <a:solidFill>
                  <a:schemeClr val="tx1"/>
                </a:solidFill>
                <a:latin typeface="Times New Roman" pitchFamily="18" charset="0"/>
                <a:cs typeface="Arial" charset="0"/>
              </a:defRPr>
            </a:lvl2pPr>
            <a:lvl3pPr marL="1143000" indent="-228600">
              <a:defRPr sz="1200">
                <a:solidFill>
                  <a:schemeClr val="tx1"/>
                </a:solidFill>
                <a:latin typeface="Times New Roman" pitchFamily="18" charset="0"/>
                <a:cs typeface="Arial" charset="0"/>
              </a:defRPr>
            </a:lvl3pPr>
            <a:lvl4pPr marL="1600200" indent="-228600">
              <a:defRPr sz="1200">
                <a:solidFill>
                  <a:schemeClr val="tx1"/>
                </a:solidFill>
                <a:latin typeface="Times New Roman" pitchFamily="18" charset="0"/>
                <a:cs typeface="Arial" charset="0"/>
              </a:defRPr>
            </a:lvl4pPr>
            <a:lvl5pPr marL="2057400" indent="-228600">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fld id="{ACD241CB-D31B-4A25-B02A-2F593601235F}" type="slidenum">
              <a:rPr lang="en-US" altLang="en-US"/>
              <a:pPr/>
              <a:t>59</a:t>
            </a:fld>
            <a:endParaRPr lang="en-US" altLang="en-US" dirty="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r>
              <a:rPr lang="en-US" sz="1200" b="0" i="0" u="none" strike="noStrike" kern="1200" dirty="0">
                <a:solidFill>
                  <a:schemeClr val="tx1"/>
                </a:solidFill>
                <a:effectLst/>
                <a:latin typeface="+mn-lt"/>
                <a:ea typeface="+mn-ea"/>
                <a:cs typeface="+mn-cs"/>
              </a:rPr>
              <a:t>Every group has a contrarian, someone who likes to poke holes in any idea or argument. These people would be great candidates for the risk officer who oversees the identification, assessment, monitoring and handling of project risk.</a:t>
            </a:r>
          </a:p>
          <a:p>
            <a:pPr eaLnBrk="1" hangingPunct="1"/>
            <a:endParaRPr lang="en-US" sz="1200" b="0" i="0" u="none" strike="noStrike" kern="1200" dirty="0">
              <a:solidFill>
                <a:schemeClr val="tx1"/>
              </a:solidFill>
              <a:effectLst/>
              <a:latin typeface="+mn-lt"/>
              <a:ea typeface="+mn-ea"/>
              <a:cs typeface="+mn-cs"/>
            </a:endParaRPr>
          </a:p>
          <a:p>
            <a:pPr eaLnBrk="1" hangingPunct="1"/>
            <a:r>
              <a:rPr lang="en-US" sz="1200" b="0" i="0" u="none" strike="noStrike" kern="1200" dirty="0">
                <a:solidFill>
                  <a:schemeClr val="tx1"/>
                </a:solidFill>
                <a:effectLst/>
                <a:latin typeface="+mn-lt"/>
                <a:ea typeface="+mn-ea"/>
                <a:cs typeface="+mn-cs"/>
              </a:rPr>
              <a:t>The project risk officer is not usually the project manager.</a:t>
            </a:r>
          </a:p>
          <a:p>
            <a:pPr eaLnBrk="1" hangingPunct="1"/>
            <a:r>
              <a:rPr lang="en-US" sz="1200" b="0" i="0" u="none" strike="noStrike" kern="1200" dirty="0">
                <a:solidFill>
                  <a:schemeClr val="tx1"/>
                </a:solidFill>
                <a:effectLst/>
                <a:latin typeface="+mn-lt"/>
                <a:ea typeface="+mn-ea"/>
                <a:cs typeface="+mn-cs"/>
              </a:rPr>
              <a:t>It allows the project manager to take on the role of cheerleader and have someone else be the devil’s advocate. </a:t>
            </a:r>
          </a:p>
          <a:p>
            <a:pPr eaLnBrk="1" hangingPunct="1"/>
            <a:endParaRPr lang="en-US" altLang="en-US" sz="1200" b="0" i="0" u="none" strike="noStrike" kern="1200" dirty="0">
              <a:solidFill>
                <a:schemeClr val="tx1"/>
              </a:solidFill>
              <a:effectLst/>
              <a:latin typeface="+mn-lt"/>
              <a:ea typeface="+mn-ea"/>
              <a:cs typeface="+mn-cs"/>
            </a:endParaRPr>
          </a:p>
          <a:p>
            <a:pPr eaLnBrk="1" hangingPunct="1"/>
            <a:r>
              <a:rPr lang="en-US" altLang="en-US" sz="1200" b="0" i="0" u="none" strike="noStrike" kern="1200" dirty="0">
                <a:solidFill>
                  <a:schemeClr val="tx1"/>
                </a:solidFill>
                <a:effectLst/>
                <a:latin typeface="+mn-lt"/>
                <a:ea typeface="+mn-ea"/>
                <a:cs typeface="+mn-cs"/>
              </a:rPr>
              <a:t>Risk officers help develop a risk schedule and budget reserve. So reserves are created to handle risks through cost or time buffers.</a:t>
            </a:r>
          </a:p>
          <a:p>
            <a:pPr eaLnBrk="1" hangingPunct="1"/>
            <a:r>
              <a:rPr lang="en-US" altLang="en-US" sz="1200" b="0" i="0" u="none" strike="noStrike" kern="1200" dirty="0">
                <a:solidFill>
                  <a:schemeClr val="tx1"/>
                </a:solidFill>
                <a:effectLst/>
                <a:latin typeface="+mn-lt"/>
                <a:ea typeface="+mn-ea"/>
                <a:cs typeface="+mn-cs"/>
              </a:rPr>
              <a:t>But </a:t>
            </a:r>
            <a:r>
              <a:rPr lang="en-US" sz="1200" b="0" i="0" u="none" strike="noStrike" kern="1200" dirty="0">
                <a:solidFill>
                  <a:schemeClr val="tx1"/>
                </a:solidFill>
                <a:effectLst/>
                <a:latin typeface="+mn-lt"/>
                <a:ea typeface="+mn-ea"/>
                <a:cs typeface="+mn-cs"/>
              </a:rPr>
              <a:t>Project managers control this reserve; they have full authority to use it whenever an identified risk occurs. They can also delegate this authority to a risk owner or the person responsible for managing the risk.</a:t>
            </a:r>
          </a:p>
          <a:p>
            <a:pPr eaLnBrk="1" hangingPunct="1"/>
            <a:endParaRPr lang="en-US" sz="1200" b="0" i="0" u="none" strike="noStrike" kern="1200" dirty="0">
              <a:solidFill>
                <a:schemeClr val="tx1"/>
              </a:solidFill>
              <a:effectLst/>
              <a:latin typeface="+mn-lt"/>
              <a:ea typeface="+mn-ea"/>
              <a:cs typeface="+mn-cs"/>
            </a:endParaRPr>
          </a:p>
          <a:p>
            <a:pPr eaLnBrk="1" hangingPunct="1"/>
            <a:r>
              <a:rPr lang="en-US" sz="1200" b="0" i="0" u="none" strike="noStrike" kern="1200" dirty="0">
                <a:solidFill>
                  <a:schemeClr val="tx1"/>
                </a:solidFill>
                <a:effectLst/>
                <a:latin typeface="+mn-lt"/>
                <a:ea typeface="+mn-ea"/>
                <a:cs typeface="+mn-cs"/>
              </a:rPr>
              <a:t>There is also the management reserve. It is the amount of the project budget reserved for unforeseen or unidentified risk (unknown unknowns) ( that is within the scope of the project.) This is on top of the project contingency reserve but it is separated and higher management, not the project manager has authority to release it. </a:t>
            </a:r>
          </a:p>
          <a:p>
            <a:pPr eaLnBrk="1" hangingPunct="1"/>
            <a:endParaRPr lang="en-US" sz="1200" b="0" i="0" u="none" strike="noStrike" kern="1200" dirty="0">
              <a:solidFill>
                <a:schemeClr val="tx1"/>
              </a:solidFill>
              <a:effectLst/>
              <a:latin typeface="+mn-lt"/>
              <a:ea typeface="+mn-ea"/>
              <a:cs typeface="+mn-cs"/>
            </a:endParaRPr>
          </a:p>
          <a:p>
            <a:pPr eaLnBrk="1" hangingPunct="1"/>
            <a:r>
              <a:rPr lang="en-US" sz="1200" b="0" i="0" u="none" strike="noStrike" kern="1200" dirty="0">
                <a:solidFill>
                  <a:schemeClr val="tx1"/>
                </a:solidFill>
                <a:effectLst/>
                <a:latin typeface="+mn-lt"/>
                <a:ea typeface="+mn-ea"/>
                <a:cs typeface="+mn-cs"/>
              </a:rPr>
              <a:t>===================</a:t>
            </a:r>
          </a:p>
          <a:p>
            <a:pPr eaLnBrk="1" hangingPunct="1"/>
            <a:r>
              <a:rPr lang="en-US" sz="1200" b="0" i="0" u="none" strike="noStrike" kern="1200" dirty="0">
                <a:solidFill>
                  <a:schemeClr val="tx1"/>
                </a:solidFill>
                <a:effectLst/>
                <a:latin typeface="+mn-lt"/>
                <a:ea typeface="+mn-ea"/>
                <a:cs typeface="+mn-cs"/>
              </a:rPr>
              <a:t>The project manager adds the management reserve to the cost baseline resulting in the total project budget.</a:t>
            </a:r>
          </a:p>
        </p:txBody>
      </p:sp>
    </p:spTree>
    <p:extLst>
      <p:ext uri="{BB962C8B-B14F-4D97-AF65-F5344CB8AC3E}">
        <p14:creationId xmlns:p14="http://schemas.microsoft.com/office/powerpoint/2010/main" val="1501426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35703015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cs typeface="Arial" charset="0"/>
              </a:defRPr>
            </a:lvl1pPr>
            <a:lvl2pPr marL="742950" indent="-285750">
              <a:defRPr sz="1200">
                <a:solidFill>
                  <a:schemeClr val="tx1"/>
                </a:solidFill>
                <a:latin typeface="Times New Roman" pitchFamily="18" charset="0"/>
                <a:cs typeface="Arial" charset="0"/>
              </a:defRPr>
            </a:lvl2pPr>
            <a:lvl3pPr marL="1143000" indent="-228600">
              <a:defRPr sz="1200">
                <a:solidFill>
                  <a:schemeClr val="tx1"/>
                </a:solidFill>
                <a:latin typeface="Times New Roman" pitchFamily="18" charset="0"/>
                <a:cs typeface="Arial" charset="0"/>
              </a:defRPr>
            </a:lvl3pPr>
            <a:lvl4pPr marL="1600200" indent="-228600">
              <a:defRPr sz="1200">
                <a:solidFill>
                  <a:schemeClr val="tx1"/>
                </a:solidFill>
                <a:latin typeface="Times New Roman" pitchFamily="18" charset="0"/>
                <a:cs typeface="Arial" charset="0"/>
              </a:defRPr>
            </a:lvl4pPr>
            <a:lvl5pPr marL="2057400" indent="-228600">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fld id="{50CED758-9879-48F7-8148-0DC55023CB36}" type="slidenum">
              <a:rPr lang="en-US" altLang="en-US"/>
              <a:pPr/>
              <a:t>60</a:t>
            </a:fld>
            <a:endParaRPr lang="en-US" altLang="en-US" dirty="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altLang="en-US" dirty="0"/>
              <a:t>Communicating risk does not stop with policies, procedures and manuals.</a:t>
            </a:r>
          </a:p>
          <a:p>
            <a:pPr eaLnBrk="1" hangingPunct="1"/>
            <a:r>
              <a:rPr lang="en-US" altLang="en-US" dirty="0"/>
              <a:t>It is important that management foster a culture open to risk!</a:t>
            </a:r>
          </a:p>
          <a:p>
            <a:pPr eaLnBrk="1" hangingPunct="1"/>
            <a:r>
              <a:rPr lang="en-US" altLang="en-US" dirty="0"/>
              <a:t>And it is not easy, nobody wants to be the bearer of bad news or be the Debbie downer.</a:t>
            </a:r>
          </a:p>
          <a:p>
            <a:pPr eaLnBrk="1" hangingPunct="1"/>
            <a:r>
              <a:rPr lang="en-US" altLang="en-US" dirty="0"/>
              <a:t>But we all know that if there is a serious problem, the quicker/ earlier we know about it the better!</a:t>
            </a:r>
          </a:p>
          <a:p>
            <a:pPr eaLnBrk="1" hangingPunct="1"/>
            <a:endParaRPr lang="en-US" altLang="en-US" dirty="0"/>
          </a:p>
          <a:p>
            <a:pPr eaLnBrk="1" hangingPunct="1"/>
            <a:r>
              <a:rPr lang="en-US" altLang="en-US" dirty="0"/>
              <a:t>There’s also another thing that needs to be said about culture, that is knowing a company’s risk appetite.</a:t>
            </a:r>
          </a:p>
          <a:p>
            <a:r>
              <a:rPr lang="en-US" sz="1200" b="0" i="0" u="none" strike="noStrike" kern="1200" dirty="0">
                <a:solidFill>
                  <a:schemeClr val="tx1"/>
                </a:solidFill>
                <a:effectLst/>
                <a:latin typeface="+mn-lt"/>
                <a:ea typeface="+mn-ea"/>
                <a:cs typeface="+mn-cs"/>
              </a:rPr>
              <a:t>Risk appetite is a broad-based description of the desired level of risk is for a company, it’s like defining the risk taking culture of an organization.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Innovation-based/ technology companies will have a higher risk appetite than let’s say a company that produces salt or commodities. High fashion versus retail fashion. For organizations where Time to Market is competitive, they’d be more likely to have a high-risk appetite</a:t>
            </a:r>
          </a:p>
          <a:p>
            <a:r>
              <a:rPr lang="en-US" sz="1200" b="0" i="0" u="none" strike="noStrike" kern="1200" dirty="0">
                <a:solidFill>
                  <a:schemeClr val="tx1"/>
                </a:solidFill>
                <a:effectLst/>
                <a:latin typeface="+mn-lt"/>
                <a:ea typeface="+mn-ea"/>
                <a:cs typeface="+mn-cs"/>
              </a:rPr>
              <a:t>Risk appetites will vary with industry, it will also vary depending on competition. A competitive environment spurs risk taking, you want to be the first to sell self-driving cars like Tesla bears a HUGE amount of risk for being the first BUT also garners HUGE benefit/ windfall in return.</a:t>
            </a:r>
          </a:p>
          <a:p>
            <a:r>
              <a:rPr lang="en-US" sz="1200" b="0" i="0" u="none" strike="noStrike" kern="1200" dirty="0">
                <a:solidFill>
                  <a:schemeClr val="tx1"/>
                </a:solidFill>
                <a:effectLst/>
                <a:latin typeface="+mn-lt"/>
                <a:ea typeface="+mn-ea"/>
                <a:cs typeface="+mn-cs"/>
              </a:rPr>
              <a:t>So It is important that a company with higher risk appetite link its decisions, how it assesses and evaluate risks to its risk appetite. Of course the same is true if risk appetite is low.</a:t>
            </a:r>
          </a:p>
          <a:p>
            <a:pPr eaLnBrk="1" hangingPunct="1"/>
            <a:endParaRPr lang="en-US" altLang="en-US" dirty="0"/>
          </a:p>
          <a:p>
            <a:r>
              <a:rPr lang="en-US" sz="1200" b="0" i="0" u="none" strike="noStrike" kern="1200" dirty="0">
                <a:solidFill>
                  <a:schemeClr val="tx1"/>
                </a:solidFill>
                <a:effectLst/>
                <a:latin typeface="+mn-lt"/>
                <a:ea typeface="+mn-ea"/>
                <a:cs typeface="+mn-cs"/>
              </a:rPr>
              <a:t>Let’s take two types of contracts in construction, for example</a:t>
            </a:r>
          </a:p>
          <a:p>
            <a:r>
              <a:rPr lang="en-US" sz="1200" b="0" i="0" u="none" strike="noStrike" kern="1200" dirty="0">
                <a:solidFill>
                  <a:schemeClr val="tx1"/>
                </a:solidFill>
                <a:effectLst/>
                <a:latin typeface="+mn-lt"/>
                <a:ea typeface="+mn-ea"/>
                <a:cs typeface="+mn-cs"/>
              </a:rPr>
              <a:t>A company with low risk appetite may prefer reimbursable cost plus contracts – we will do this job as much as it is required, for reimbursable, how much effort I put, I get reimbursed for it. So it is less risky.</a:t>
            </a:r>
          </a:p>
          <a:p>
            <a:r>
              <a:rPr lang="en-US" sz="1200" b="0" i="0" u="none" strike="noStrike" kern="1200" dirty="0">
                <a:solidFill>
                  <a:schemeClr val="tx1"/>
                </a:solidFill>
                <a:effectLst/>
                <a:latin typeface="+mn-lt"/>
                <a:ea typeface="+mn-ea"/>
                <a:cs typeface="+mn-cs"/>
              </a:rPr>
              <a:t>Versus a company with high risk appetite may prefer fixed cost contract – doesn’t matter how much effort, you get paid the same (you can make a lot of money here too) – risky but could be rewarding as well. If you are able to control cost and work smart, you CAN MAKE more in a fixed cost contract.</a:t>
            </a:r>
          </a:p>
          <a:p>
            <a:pPr eaLnBrk="1" hangingPunct="1"/>
            <a:endParaRPr lang="en-US" altLang="en-US" dirty="0"/>
          </a:p>
          <a:p>
            <a:pPr eaLnBrk="1" hangingPunct="1"/>
            <a:r>
              <a:rPr lang="en-US" altLang="en-US" dirty="0"/>
              <a:t>Last bullet here is about documentation- GOOD standards and documentation are an important part of the risk management practice.</a:t>
            </a:r>
          </a:p>
          <a:p>
            <a:pPr eaLnBrk="1" hangingPunct="1"/>
            <a:r>
              <a:rPr lang="en-US" altLang="en-US" dirty="0"/>
              <a:t>We always talk about losing critical knowledge especially when experts and experienced managers retire. Having the knowledge management system that captures these experiences as we go through projects develop a treasure trove of information to learn from and improve for future projects.</a:t>
            </a:r>
          </a:p>
          <a:p>
            <a:pPr eaLnBrk="1" hangingPunct="1"/>
            <a:r>
              <a:rPr lang="en-US" altLang="en-US" dirty="0"/>
              <a:t>So assessing and documenting old risks and new risks, retiring obsolete risks, looking at the validity of risk assessments, identifying risks that came about and how risk controls and mitigation worked or not worked should be part of any project close out.</a:t>
            </a:r>
          </a:p>
          <a:p>
            <a:pPr eaLnBrk="1" hangingPunct="1"/>
            <a:endParaRPr lang="en-US" altLang="en-US" dirty="0"/>
          </a:p>
        </p:txBody>
      </p:sp>
    </p:spTree>
    <p:extLst>
      <p:ext uri="{BB962C8B-B14F-4D97-AF65-F5344CB8AC3E}">
        <p14:creationId xmlns:p14="http://schemas.microsoft.com/office/powerpoint/2010/main" val="4797360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extLst>
      <p:ext uri="{BB962C8B-B14F-4D97-AF65-F5344CB8AC3E}">
        <p14:creationId xmlns:p14="http://schemas.microsoft.com/office/powerpoint/2010/main" val="34889610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cs typeface="Arial" charset="0"/>
              </a:defRPr>
            </a:lvl1pPr>
            <a:lvl2pPr marL="742950" indent="-285750">
              <a:defRPr sz="1200">
                <a:solidFill>
                  <a:schemeClr val="tx1"/>
                </a:solidFill>
                <a:latin typeface="Times New Roman" pitchFamily="18" charset="0"/>
                <a:cs typeface="Arial" charset="0"/>
              </a:defRPr>
            </a:lvl2pPr>
            <a:lvl3pPr marL="1143000" indent="-228600">
              <a:defRPr sz="1200">
                <a:solidFill>
                  <a:schemeClr val="tx1"/>
                </a:solidFill>
                <a:latin typeface="Times New Roman" pitchFamily="18" charset="0"/>
                <a:cs typeface="Arial" charset="0"/>
              </a:defRPr>
            </a:lvl3pPr>
            <a:lvl4pPr marL="1600200" indent="-228600">
              <a:defRPr sz="1200">
                <a:solidFill>
                  <a:schemeClr val="tx1"/>
                </a:solidFill>
                <a:latin typeface="Times New Roman" pitchFamily="18" charset="0"/>
                <a:cs typeface="Arial" charset="0"/>
              </a:defRPr>
            </a:lvl4pPr>
            <a:lvl5pPr marL="2057400" indent="-228600">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fld id="{9317D5FD-9BAB-44FA-AB58-6C69C868C1A0}" type="slidenum">
              <a:rPr lang="en-US" altLang="en-US"/>
              <a:pPr/>
              <a:t>62</a:t>
            </a:fld>
            <a:endParaRPr lang="en-US" altLang="en-US"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r>
              <a:rPr lang="en-US" altLang="en-US" dirty="0"/>
              <a:t>Calculation of risk outcome or consequence is based on expected value</a:t>
            </a:r>
          </a:p>
          <a:p>
            <a:pPr eaLnBrk="1" hangingPunct="1"/>
            <a:r>
              <a:rPr lang="en-US" altLang="en-US" dirty="0"/>
              <a:t>Expected value is the </a:t>
            </a:r>
            <a:r>
              <a:rPr lang="en-US" dirty="0"/>
              <a:t>weighted average of all the possible outcomes, where the weights are the likelihoods of the possible outcomes</a:t>
            </a:r>
            <a:endParaRPr lang="en-US" altLang="en-US" dirty="0"/>
          </a:p>
        </p:txBody>
      </p:sp>
    </p:spTree>
    <p:extLst>
      <p:ext uri="{BB962C8B-B14F-4D97-AF65-F5344CB8AC3E}">
        <p14:creationId xmlns:p14="http://schemas.microsoft.com/office/powerpoint/2010/main" val="5705264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cs typeface="Arial" charset="0"/>
              </a:defRPr>
            </a:lvl1pPr>
            <a:lvl2pPr marL="742950" indent="-285750">
              <a:defRPr sz="1200">
                <a:solidFill>
                  <a:schemeClr val="tx1"/>
                </a:solidFill>
                <a:latin typeface="Times New Roman" pitchFamily="18" charset="0"/>
                <a:cs typeface="Arial" charset="0"/>
              </a:defRPr>
            </a:lvl2pPr>
            <a:lvl3pPr marL="1143000" indent="-228600">
              <a:defRPr sz="1200">
                <a:solidFill>
                  <a:schemeClr val="tx1"/>
                </a:solidFill>
                <a:latin typeface="Times New Roman" pitchFamily="18" charset="0"/>
                <a:cs typeface="Arial" charset="0"/>
              </a:defRPr>
            </a:lvl3pPr>
            <a:lvl4pPr marL="1600200" indent="-228600">
              <a:defRPr sz="1200">
                <a:solidFill>
                  <a:schemeClr val="tx1"/>
                </a:solidFill>
                <a:latin typeface="Times New Roman" pitchFamily="18" charset="0"/>
                <a:cs typeface="Arial" charset="0"/>
              </a:defRPr>
            </a:lvl4pPr>
            <a:lvl5pPr marL="2057400" indent="-228600">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fld id="{0DF4ADE3-697B-41C7-B023-4BE874434CD9}" type="slidenum">
              <a:rPr lang="en-US" altLang="en-US"/>
              <a:pPr/>
              <a:t>63</a:t>
            </a:fld>
            <a:endParaRPr lang="en-US" altLang="en-US" dirty="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r>
              <a:rPr lang="en-US" altLang="en-US" dirty="0"/>
              <a:t>To calculate the impact of a risk on project duration, we calculated RT which is the expected value of the estimated time to correct the risk multiplied by likelihood of the risk</a:t>
            </a:r>
          </a:p>
          <a:p>
            <a:pPr eaLnBrk="1" hangingPunct="1"/>
            <a:r>
              <a:rPr lang="en-US" altLang="en-US" dirty="0"/>
              <a:t>For cost, the impact of a risk on project cos is calculated as the expected value of the cost to correct the risk multiplied by the likelihood of the risk</a:t>
            </a:r>
          </a:p>
          <a:p>
            <a:pPr eaLnBrk="1" hangingPunct="1"/>
            <a:endParaRPr lang="en-US" altLang="en-US" dirty="0"/>
          </a:p>
          <a:p>
            <a:pPr eaLnBrk="1" hangingPunct="1"/>
            <a:r>
              <a:rPr lang="en-US" altLang="en-US" dirty="0"/>
              <a:t>We use these calculation to determine schedule reserve or project time buffer and project contingency or budget reserve</a:t>
            </a:r>
          </a:p>
          <a:p>
            <a:pPr eaLnBrk="1" hangingPunct="1"/>
            <a:endParaRPr lang="en-US" altLang="en-US" dirty="0"/>
          </a:p>
        </p:txBody>
      </p:sp>
    </p:spTree>
    <p:extLst>
      <p:ext uri="{BB962C8B-B14F-4D97-AF65-F5344CB8AC3E}">
        <p14:creationId xmlns:p14="http://schemas.microsoft.com/office/powerpoint/2010/main" val="4831065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a:t>
            </a:r>
          </a:p>
          <a:p>
            <a:endParaRPr lang="en-US" dirty="0"/>
          </a:p>
          <a:p>
            <a:r>
              <a:rPr lang="en-US" sz="1200" kern="1200" dirty="0">
                <a:solidFill>
                  <a:schemeClr val="tx1"/>
                </a:solidFill>
                <a:effectLst/>
                <a:latin typeface="+mn-lt"/>
                <a:ea typeface="+mn-ea"/>
                <a:cs typeface="+mn-cs"/>
              </a:rPr>
              <a:t>In practice EV is used to quantify the impact of each significant risk, </a:t>
            </a:r>
          </a:p>
          <a:p>
            <a:r>
              <a:rPr lang="en-US" sz="1200" kern="1200" dirty="0">
                <a:solidFill>
                  <a:schemeClr val="tx1"/>
                </a:solidFill>
                <a:effectLst/>
                <a:latin typeface="+mn-lt"/>
                <a:ea typeface="+mn-ea"/>
                <a:cs typeface="+mn-cs"/>
              </a:rPr>
              <a:t>Once the risks are listed, the likelihood of each risk and the cost and time impacts, if risk happens, are calculated like the example for each one of the risks.</a:t>
            </a:r>
          </a:p>
          <a:p>
            <a:r>
              <a:rPr lang="en-US" sz="1200" kern="1200" dirty="0">
                <a:solidFill>
                  <a:schemeClr val="tx1"/>
                </a:solidFill>
                <a:effectLst/>
                <a:latin typeface="+mn-lt"/>
                <a:ea typeface="+mn-ea"/>
                <a:cs typeface="+mn-cs"/>
              </a:rPr>
              <a:t>And so the contingencies are the sum total of the RTs and RCs of all significant risks.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way to do this, instead of using a single point cost impact estimate, a range of impact costs may be assessed. In this case, the probability and cost estimates are</a:t>
            </a:r>
          </a:p>
          <a:p>
            <a:r>
              <a:rPr lang="en-US" sz="1200" kern="1200" dirty="0">
                <a:solidFill>
                  <a:schemeClr val="tx1"/>
                </a:solidFill>
                <a:effectLst/>
                <a:latin typeface="+mn-lt"/>
                <a:ea typeface="+mn-ea"/>
                <a:cs typeface="+mn-cs"/>
              </a:rPr>
              <a:t>replaced by distributions that are assigned. Also, meaningful correlations amongst risks and cost can also be incorporated into the analysis. Then a Monte Carlo or similar simulation program is run that uses these probability and cost distributions as its input. The</a:t>
            </a:r>
          </a:p>
          <a:p>
            <a:r>
              <a:rPr lang="en-US" sz="1200" kern="1200" dirty="0">
                <a:solidFill>
                  <a:schemeClr val="tx1"/>
                </a:solidFill>
                <a:effectLst/>
                <a:latin typeface="+mn-lt"/>
                <a:ea typeface="+mn-ea"/>
                <a:cs typeface="+mn-cs"/>
              </a:rPr>
              <a:t>simulation’s output is a total cost distribution (along with other data designed to support the decision-making process.) </a:t>
            </a:r>
          </a:p>
          <a:p>
            <a:r>
              <a:rPr lang="en-US" sz="1200" kern="1200" dirty="0">
                <a:solidFill>
                  <a:schemeClr val="tx1"/>
                </a:solidFill>
                <a:effectLst/>
                <a:latin typeface="+mn-lt"/>
                <a:ea typeface="+mn-ea"/>
                <a:cs typeface="+mn-cs"/>
              </a:rPr>
              <a:t>The contingency budget is then determined according to the desired level of confidence that the manager would like to have on the project.</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A45143A-296F-4DDC-92A5-2C8AD4E72A49}" type="slidenum">
              <a:rPr lang="en-US" smtClean="0"/>
              <a:t>64</a:t>
            </a:fld>
            <a:endParaRPr lang="en-US"/>
          </a:p>
        </p:txBody>
      </p:sp>
    </p:spTree>
    <p:extLst>
      <p:ext uri="{BB962C8B-B14F-4D97-AF65-F5344CB8AC3E}">
        <p14:creationId xmlns:p14="http://schemas.microsoft.com/office/powerpoint/2010/main" val="36440212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a:t>
            </a:r>
          </a:p>
          <a:p>
            <a:endParaRPr lang="en-US" dirty="0"/>
          </a:p>
          <a:p>
            <a:r>
              <a:rPr lang="en-US" sz="1200" kern="1200" dirty="0">
                <a:solidFill>
                  <a:schemeClr val="tx1"/>
                </a:solidFill>
                <a:effectLst/>
                <a:latin typeface="+mn-lt"/>
                <a:ea typeface="+mn-ea"/>
                <a:cs typeface="+mn-cs"/>
              </a:rPr>
              <a:t>In practice EV is used to quantify the impact of each significant risk, </a:t>
            </a:r>
          </a:p>
          <a:p>
            <a:r>
              <a:rPr lang="en-US" sz="1200" kern="1200" dirty="0">
                <a:solidFill>
                  <a:schemeClr val="tx1"/>
                </a:solidFill>
                <a:effectLst/>
                <a:latin typeface="+mn-lt"/>
                <a:ea typeface="+mn-ea"/>
                <a:cs typeface="+mn-cs"/>
              </a:rPr>
              <a:t>Once the risks are listed, the likelihood of each risk and the cost and time impacts, if risk happens, are calculated like the example for each one of the risks.</a:t>
            </a:r>
          </a:p>
          <a:p>
            <a:r>
              <a:rPr lang="en-US" sz="1200" kern="1200" dirty="0">
                <a:solidFill>
                  <a:schemeClr val="tx1"/>
                </a:solidFill>
                <a:effectLst/>
                <a:latin typeface="+mn-lt"/>
                <a:ea typeface="+mn-ea"/>
                <a:cs typeface="+mn-cs"/>
              </a:rPr>
              <a:t>And so the contingencies are the sum total of the RTs and RCs of all significant risks.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way to do this, instead of using a single point cost impact estimate, a range of impact costs may be assessed. In this case, the probability and cost estimates are</a:t>
            </a:r>
          </a:p>
          <a:p>
            <a:r>
              <a:rPr lang="en-US" sz="1200" kern="1200" dirty="0">
                <a:solidFill>
                  <a:schemeClr val="tx1"/>
                </a:solidFill>
                <a:effectLst/>
                <a:latin typeface="+mn-lt"/>
                <a:ea typeface="+mn-ea"/>
                <a:cs typeface="+mn-cs"/>
              </a:rPr>
              <a:t>replaced by distributions that are assigned. Also, meaningful correlations amongst risks and cost can also be incorporated into the analysis. Then a Monte Carlo or similar simulation program is run that uses these probability and cost distributions as its input. The</a:t>
            </a:r>
          </a:p>
          <a:p>
            <a:r>
              <a:rPr lang="en-US" sz="1200" kern="1200" dirty="0">
                <a:solidFill>
                  <a:schemeClr val="tx1"/>
                </a:solidFill>
                <a:effectLst/>
                <a:latin typeface="+mn-lt"/>
                <a:ea typeface="+mn-ea"/>
                <a:cs typeface="+mn-cs"/>
              </a:rPr>
              <a:t>simulation’s output is a total cost distribution (along with other data designed to support the decision-making process.) </a:t>
            </a:r>
          </a:p>
          <a:p>
            <a:r>
              <a:rPr lang="en-US" sz="1200" kern="1200" dirty="0">
                <a:solidFill>
                  <a:schemeClr val="tx1"/>
                </a:solidFill>
                <a:effectLst/>
                <a:latin typeface="+mn-lt"/>
                <a:ea typeface="+mn-ea"/>
                <a:cs typeface="+mn-cs"/>
              </a:rPr>
              <a:t>The contingency budget is then determined according to the desired level of confidence that the manager would like to have on the project.</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A45143A-296F-4DDC-92A5-2C8AD4E72A49}" type="slidenum">
              <a:rPr lang="en-US" smtClean="0"/>
              <a:t>65</a:t>
            </a:fld>
            <a:endParaRPr lang="en-US"/>
          </a:p>
        </p:txBody>
      </p:sp>
    </p:spTree>
    <p:extLst>
      <p:ext uri="{BB962C8B-B14F-4D97-AF65-F5344CB8AC3E}">
        <p14:creationId xmlns:p14="http://schemas.microsoft.com/office/powerpoint/2010/main" val="6700520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a:t>
            </a:r>
          </a:p>
          <a:p>
            <a:endParaRPr lang="en-US" dirty="0"/>
          </a:p>
          <a:p>
            <a:r>
              <a:rPr lang="en-US" sz="1200" kern="1200" dirty="0">
                <a:solidFill>
                  <a:schemeClr val="tx1"/>
                </a:solidFill>
                <a:effectLst/>
                <a:latin typeface="+mn-lt"/>
                <a:ea typeface="+mn-ea"/>
                <a:cs typeface="+mn-cs"/>
              </a:rPr>
              <a:t>In practice EV is used to quantify the impact of each significant risk, </a:t>
            </a:r>
          </a:p>
          <a:p>
            <a:r>
              <a:rPr lang="en-US" sz="1200" kern="1200" dirty="0">
                <a:solidFill>
                  <a:schemeClr val="tx1"/>
                </a:solidFill>
                <a:effectLst/>
                <a:latin typeface="+mn-lt"/>
                <a:ea typeface="+mn-ea"/>
                <a:cs typeface="+mn-cs"/>
              </a:rPr>
              <a:t>Once the risks are listed, the likelihood of each risk and the cost and time impacts, if risk happens, are calculated like the example for each one of the risks.</a:t>
            </a:r>
          </a:p>
          <a:p>
            <a:r>
              <a:rPr lang="en-US" sz="1200" kern="1200" dirty="0">
                <a:solidFill>
                  <a:schemeClr val="tx1"/>
                </a:solidFill>
                <a:effectLst/>
                <a:latin typeface="+mn-lt"/>
                <a:ea typeface="+mn-ea"/>
                <a:cs typeface="+mn-cs"/>
              </a:rPr>
              <a:t>And so the contingencies are the sum total of the RTs and RCs of all significant risks.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way to do this, instead of using a single point cost impact estimate, a range of impact costs may be assessed. In this case, the probability and cost estimates are</a:t>
            </a:r>
          </a:p>
          <a:p>
            <a:r>
              <a:rPr lang="en-US" sz="1200" kern="1200" dirty="0">
                <a:solidFill>
                  <a:schemeClr val="tx1"/>
                </a:solidFill>
                <a:effectLst/>
                <a:latin typeface="+mn-lt"/>
                <a:ea typeface="+mn-ea"/>
                <a:cs typeface="+mn-cs"/>
              </a:rPr>
              <a:t>replaced by distributions that are assigned. Also, meaningful correlations amongst risks and cost can also be incorporated into the analysis. Then a Monte Carlo or similar simulation program is run that uses these probability and cost distributions as its input. The</a:t>
            </a:r>
          </a:p>
          <a:p>
            <a:r>
              <a:rPr lang="en-US" sz="1200" kern="1200" dirty="0">
                <a:solidFill>
                  <a:schemeClr val="tx1"/>
                </a:solidFill>
                <a:effectLst/>
                <a:latin typeface="+mn-lt"/>
                <a:ea typeface="+mn-ea"/>
                <a:cs typeface="+mn-cs"/>
              </a:rPr>
              <a:t>simulation’s output is a total cost distribution (along with other data designed to support the decision-making process.) </a:t>
            </a:r>
          </a:p>
          <a:p>
            <a:r>
              <a:rPr lang="en-US" sz="1200" kern="1200" dirty="0">
                <a:solidFill>
                  <a:schemeClr val="tx1"/>
                </a:solidFill>
                <a:effectLst/>
                <a:latin typeface="+mn-lt"/>
                <a:ea typeface="+mn-ea"/>
                <a:cs typeface="+mn-cs"/>
              </a:rPr>
              <a:t>The contingency budget is then determined according to the desired level of confidence that the manager would like to have on the project.</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A45143A-296F-4DDC-92A5-2C8AD4E72A49}" type="slidenum">
              <a:rPr lang="en-US" smtClean="0"/>
              <a:t>66</a:t>
            </a:fld>
            <a:endParaRPr lang="en-US"/>
          </a:p>
        </p:txBody>
      </p:sp>
    </p:spTree>
    <p:extLst>
      <p:ext uri="{BB962C8B-B14F-4D97-AF65-F5344CB8AC3E}">
        <p14:creationId xmlns:p14="http://schemas.microsoft.com/office/powerpoint/2010/main" val="25863617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sz="1200">
                <a:solidFill>
                  <a:schemeClr val="tx1"/>
                </a:solidFill>
                <a:latin typeface="Times New Roman" pitchFamily="18" charset="0"/>
                <a:cs typeface="Arial" charset="0"/>
              </a:defRPr>
            </a:lvl1pPr>
            <a:lvl2pPr marL="742950" indent="-285750">
              <a:defRPr sz="1200">
                <a:solidFill>
                  <a:schemeClr val="tx1"/>
                </a:solidFill>
                <a:latin typeface="Times New Roman" pitchFamily="18" charset="0"/>
                <a:cs typeface="Arial" charset="0"/>
              </a:defRPr>
            </a:lvl2pPr>
            <a:lvl3pPr marL="1143000" indent="-228600">
              <a:defRPr sz="1200">
                <a:solidFill>
                  <a:schemeClr val="tx1"/>
                </a:solidFill>
                <a:latin typeface="Times New Roman" pitchFamily="18" charset="0"/>
                <a:cs typeface="Arial" charset="0"/>
              </a:defRPr>
            </a:lvl3pPr>
            <a:lvl4pPr marL="1600200" indent="-228600">
              <a:defRPr sz="1200">
                <a:solidFill>
                  <a:schemeClr val="tx1"/>
                </a:solidFill>
                <a:latin typeface="Times New Roman" pitchFamily="18" charset="0"/>
                <a:cs typeface="Arial" charset="0"/>
              </a:defRPr>
            </a:lvl4pPr>
            <a:lvl5pPr marL="2057400" indent="-228600">
              <a:defRPr sz="1200">
                <a:solidFill>
                  <a:schemeClr val="tx1"/>
                </a:solidFill>
                <a:latin typeface="Times New Roman" pitchFamily="18" charset="0"/>
                <a:cs typeface="Arial"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Arial"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Arial"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Arial"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Arial" charset="0"/>
              </a:defRPr>
            </a:lvl9pPr>
          </a:lstStyle>
          <a:p>
            <a:fld id="{3B4579E3-4349-4322-9EAF-C2BEDFABEC80}" type="slidenum">
              <a:rPr lang="en-US" altLang="en-US"/>
              <a:pPr/>
              <a:t>67</a:t>
            </a:fld>
            <a:endParaRPr lang="en-US" altLang="en-US" dirty="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r>
              <a:rPr lang="en-US" altLang="en-US" dirty="0"/>
              <a:t>Here is an example of how decision trees can be applied to projects-</a:t>
            </a:r>
          </a:p>
          <a:p>
            <a:pPr eaLnBrk="1" hangingPunct="1"/>
            <a:endParaRPr lang="en-US" altLang="en-US" dirty="0"/>
          </a:p>
          <a:p>
            <a:pPr eaLnBrk="1" hangingPunct="1"/>
            <a:r>
              <a:rPr lang="en-US" altLang="en-US" dirty="0"/>
              <a:t>=====================</a:t>
            </a:r>
          </a:p>
          <a:p>
            <a:pPr eaLnBrk="1" hangingPunct="1"/>
            <a:r>
              <a:rPr lang="en-US" altLang="en-US" dirty="0"/>
              <a:t>Decision Trees are used in risk management too. This tool is also based on the concept of expected value to calculate expected outcomes of various alternatives.</a:t>
            </a:r>
          </a:p>
          <a:p>
            <a:pPr eaLnBrk="1" hangingPunct="1"/>
            <a:r>
              <a:rPr lang="en-US" altLang="en-US" dirty="0"/>
              <a:t>The alternative with the best calculated expected outcome is selected.</a:t>
            </a:r>
          </a:p>
          <a:p>
            <a:pPr eaLnBrk="1" hangingPunct="1"/>
            <a:r>
              <a:rPr lang="en-US" dirty="0">
                <a:ea typeface="ＭＳ Ｐゴシック" pitchFamily="-110" charset="-128"/>
              </a:rPr>
              <a:t>A </a:t>
            </a:r>
            <a:r>
              <a:rPr lang="en-US" b="1" dirty="0">
                <a:ea typeface="ＭＳ Ｐゴシック" pitchFamily="-110" charset="-128"/>
              </a:rPr>
              <a:t>decision tree</a:t>
            </a:r>
            <a:r>
              <a:rPr lang="en-US" dirty="0">
                <a:ea typeface="ＭＳ Ｐゴシック" pitchFamily="-110" charset="-128"/>
              </a:rPr>
              <a:t> displays and analyzes the problem graphically.</a:t>
            </a:r>
          </a:p>
          <a:p>
            <a:pPr eaLnBrk="1" hangingPunct="1"/>
            <a:r>
              <a:rPr lang="en-US" dirty="0">
                <a:ea typeface="ＭＳ Ｐゴシック" pitchFamily="-110" charset="-128"/>
              </a:rPr>
              <a:t>The decision tree consists of </a:t>
            </a:r>
            <a:r>
              <a:rPr lang="en-US" b="1" dirty="0">
                <a:ea typeface="ＭＳ Ｐゴシック" pitchFamily="-110" charset="-128"/>
              </a:rPr>
              <a:t>nodes</a:t>
            </a:r>
            <a:r>
              <a:rPr lang="en-US" dirty="0">
                <a:ea typeface="ＭＳ Ｐゴシック" pitchFamily="-110" charset="-128"/>
              </a:rPr>
              <a:t> and </a:t>
            </a:r>
            <a:r>
              <a:rPr lang="en-US" b="1" dirty="0">
                <a:ea typeface="ＭＳ Ｐゴシック" pitchFamily="-110" charset="-128"/>
              </a:rPr>
              <a:t>branches.</a:t>
            </a:r>
          </a:p>
          <a:p>
            <a:pPr lvl="1" eaLnBrk="1" hangingPunct="1"/>
            <a:r>
              <a:rPr lang="en-US" dirty="0">
                <a:ea typeface="ＭＳ Ｐゴシック" pitchFamily="-110" charset="-128"/>
              </a:rPr>
              <a:t>A </a:t>
            </a:r>
            <a:r>
              <a:rPr lang="en-US" b="1" dirty="0">
                <a:ea typeface="ＭＳ Ｐゴシック" pitchFamily="-110" charset="-128"/>
              </a:rPr>
              <a:t>decision node</a:t>
            </a:r>
            <a:r>
              <a:rPr lang="en-US" dirty="0">
                <a:ea typeface="ＭＳ Ｐゴシック" pitchFamily="-110" charset="-128"/>
              </a:rPr>
              <a:t>, represented by a </a:t>
            </a:r>
            <a:r>
              <a:rPr lang="en-US" i="1" dirty="0">
                <a:ea typeface="ＭＳ Ｐゴシック" pitchFamily="-110" charset="-128"/>
              </a:rPr>
              <a:t>square </a:t>
            </a:r>
            <a:r>
              <a:rPr lang="en-US" dirty="0">
                <a:ea typeface="ＭＳ Ｐゴシック" pitchFamily="-110" charset="-128"/>
                <a:cs typeface="Times New Roman" pitchFamily="-110" charset="0"/>
              </a:rPr>
              <a:t>□</a:t>
            </a:r>
            <a:r>
              <a:rPr lang="en-US" dirty="0">
                <a:ea typeface="ＭＳ Ｐゴシック" pitchFamily="-110" charset="-128"/>
              </a:rPr>
              <a:t>, indicates a decision to be made. The branches represent the possible decisions.</a:t>
            </a:r>
          </a:p>
          <a:p>
            <a:pPr lvl="1" eaLnBrk="1" hangingPunct="1"/>
            <a:r>
              <a:rPr lang="en-US" dirty="0">
                <a:ea typeface="ＭＳ Ｐゴシック" pitchFamily="-110" charset="-128"/>
              </a:rPr>
              <a:t>An </a:t>
            </a:r>
            <a:r>
              <a:rPr lang="en-US" b="1" dirty="0">
                <a:ea typeface="ＭＳ Ｐゴシック" pitchFamily="-110" charset="-128"/>
              </a:rPr>
              <a:t>event node</a:t>
            </a:r>
            <a:r>
              <a:rPr lang="en-US" dirty="0">
                <a:ea typeface="ＭＳ Ｐゴシック" pitchFamily="-110" charset="-128"/>
              </a:rPr>
              <a:t>, represented by a </a:t>
            </a:r>
            <a:r>
              <a:rPr lang="en-US" i="1" dirty="0">
                <a:ea typeface="ＭＳ Ｐゴシック" pitchFamily="-110" charset="-128"/>
              </a:rPr>
              <a:t>circle </a:t>
            </a:r>
            <a:r>
              <a:rPr lang="en-US" dirty="0">
                <a:ea typeface="ＭＳ Ｐゴシック" pitchFamily="-110" charset="-128"/>
                <a:cs typeface="Times New Roman" pitchFamily="-110" charset="0"/>
              </a:rPr>
              <a:t>○</a:t>
            </a:r>
            <a:r>
              <a:rPr lang="en-US" dirty="0">
                <a:ea typeface="ＭＳ Ｐゴシック" pitchFamily="-110" charset="-128"/>
              </a:rPr>
              <a:t>, indicates a random event. The branches represent the possible outcomes of the random event.</a:t>
            </a:r>
          </a:p>
          <a:p>
            <a:pPr lvl="1" eaLnBrk="1" hangingPunct="1"/>
            <a:r>
              <a:rPr lang="en-US" b="1" dirty="0">
                <a:ea typeface="ＭＳ Ｐゴシック" pitchFamily="-110" charset="-128"/>
                <a:cs typeface="Times New Roman" pitchFamily="-110" charset="0"/>
              </a:rPr>
              <a:t>Consequences</a:t>
            </a:r>
            <a:r>
              <a:rPr lang="en-US" dirty="0">
                <a:ea typeface="ＭＳ Ｐゴシック" pitchFamily="-110" charset="-128"/>
                <a:cs typeface="Times New Roman" pitchFamily="-110" charset="0"/>
              </a:rPr>
              <a:t>: The value of the consequences (outcomes) (e.g., payoff) is written at the end of each branch.</a:t>
            </a:r>
            <a:endParaRPr lang="en-US" altLang="en-US" dirty="0">
              <a:ea typeface="ＭＳ Ｐゴシック" pitchFamily="-110" charset="-128"/>
            </a:endParaRPr>
          </a:p>
          <a:p>
            <a:pPr eaLnBrk="1" hangingPunct="1"/>
            <a:r>
              <a:rPr lang="en-US" altLang="en-US" dirty="0">
                <a:ea typeface="ＭＳ Ｐゴシック" pitchFamily="-110" charset="-128"/>
              </a:rPr>
              <a:t>The tree is then solved from right to left, folding back. By calculating the expected value at a chance  node and then selecting an alternative at an event node.</a:t>
            </a:r>
          </a:p>
          <a:p>
            <a:pPr eaLnBrk="1" hangingPunct="1"/>
            <a:r>
              <a:rPr lang="en-US" altLang="en-US" dirty="0">
                <a:ea typeface="ＭＳ Ｐゴシック" pitchFamily="-110" charset="-128"/>
              </a:rPr>
              <a:t>In the example we a project with 3 alternatives for risk responses</a:t>
            </a:r>
          </a:p>
          <a:p>
            <a:pPr eaLnBrk="1" hangingPunct="1"/>
            <a:r>
              <a:rPr lang="en-US" altLang="en-US" dirty="0">
                <a:ea typeface="ＭＳ Ｐゴシック" pitchFamily="-110" charset="-128"/>
              </a:rPr>
              <a:t>The likelihood of the risk is shown when you do nothing, reduced for strategy 2, and reduced for strategy 3. Note that the sum of the probabilities for branches have to equal to 1.</a:t>
            </a:r>
          </a:p>
          <a:p>
            <a:pPr eaLnBrk="1" hangingPunct="1"/>
            <a:r>
              <a:rPr lang="en-US" altLang="en-US" dirty="0">
                <a:ea typeface="ＭＳ Ｐゴシック" pitchFamily="-110" charset="-128"/>
              </a:rPr>
              <a:t>The consequences are shown here at the end of the branch., it shows risk impact and the resulting project cost if the risk impact happens and when it does not.</a:t>
            </a:r>
          </a:p>
          <a:p>
            <a:pPr eaLnBrk="1" hangingPunct="1"/>
            <a:endParaRPr lang="en-US" altLang="en-US" dirty="0">
              <a:ea typeface="ＭＳ Ｐゴシック" pitchFamily="-110" charset="-128"/>
            </a:endParaRPr>
          </a:p>
          <a:p>
            <a:pPr eaLnBrk="1" hangingPunct="1"/>
            <a:r>
              <a:rPr lang="en-US" altLang="en-US" dirty="0">
                <a:ea typeface="ＭＳ Ｐゴシック" pitchFamily="-110" charset="-128"/>
              </a:rPr>
              <a:t>We solve from right to left, here is a chance node</a:t>
            </a:r>
          </a:p>
          <a:p>
            <a:pPr eaLnBrk="1" hangingPunct="1"/>
            <a:r>
              <a:rPr lang="en-US" altLang="en-US" dirty="0"/>
              <a:t>Since the outcome here is cost, then the lowest expected value alternative is the best solution.</a:t>
            </a:r>
          </a:p>
          <a:p>
            <a:pPr eaLnBrk="1" hangingPunct="1"/>
            <a:r>
              <a:rPr lang="en-US" altLang="en-US" dirty="0"/>
              <a:t>Note that sometimes outcomes may be expressed in profit so the highest alternative in that case is selected.</a:t>
            </a:r>
          </a:p>
          <a:p>
            <a:pPr eaLnBrk="1" hangingPunct="1"/>
            <a:endParaRPr lang="en-US" altLang="en-US" dirty="0"/>
          </a:p>
        </p:txBody>
      </p:sp>
    </p:spTree>
    <p:extLst>
      <p:ext uri="{BB962C8B-B14F-4D97-AF65-F5344CB8AC3E}">
        <p14:creationId xmlns:p14="http://schemas.microsoft.com/office/powerpoint/2010/main" val="8635026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extLst>
      <p:ext uri="{BB962C8B-B14F-4D97-AF65-F5344CB8AC3E}">
        <p14:creationId xmlns:p14="http://schemas.microsoft.com/office/powerpoint/2010/main" val="4306783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effectLst/>
                <a:latin typeface="+mn-lt"/>
                <a:ea typeface="+mn-ea"/>
                <a:cs typeface="+mn-cs"/>
              </a:rPr>
              <a:t>Of the three objectives, let’s now focus on time to show how the Tornado diagram works.</a:t>
            </a:r>
          </a:p>
          <a:p>
            <a:r>
              <a:rPr lang="en-US" sz="1200" b="0" i="0" u="none" strike="noStrike" kern="1200" dirty="0">
                <a:solidFill>
                  <a:schemeClr val="tx1"/>
                </a:solidFill>
                <a:effectLst/>
                <a:latin typeface="+mn-lt"/>
                <a:ea typeface="+mn-ea"/>
                <a:cs typeface="+mn-cs"/>
              </a:rPr>
              <a:t>We know that there is going to be variability with respect to our project schedule, to the duration of our project.</a:t>
            </a:r>
          </a:p>
          <a:p>
            <a:r>
              <a:rPr lang="en-US" sz="1200" b="0" i="0" u="none" strike="noStrike" kern="1200" dirty="0">
                <a:solidFill>
                  <a:schemeClr val="tx1"/>
                </a:solidFill>
                <a:effectLst/>
                <a:latin typeface="+mn-lt"/>
                <a:ea typeface="+mn-ea"/>
                <a:cs typeface="+mn-cs"/>
              </a:rPr>
              <a:t>VERY difficult to predict with any certainty exactly when our project will end because of the variability of the different tasks that feed into the project.</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One main source of risk is task variability!</a:t>
            </a:r>
          </a:p>
          <a:p>
            <a:r>
              <a:rPr lang="en-US" sz="1200" b="0" i="0" u="none" strike="noStrike" kern="1200" dirty="0">
                <a:solidFill>
                  <a:schemeClr val="tx1"/>
                </a:solidFill>
                <a:effectLst/>
                <a:latin typeface="+mn-lt"/>
                <a:ea typeface="+mn-ea"/>
                <a:cs typeface="+mn-cs"/>
              </a:rPr>
              <a:t>So let’s look at how these task variability affect our project duration.</a:t>
            </a:r>
          </a:p>
        </p:txBody>
      </p:sp>
      <p:sp>
        <p:nvSpPr>
          <p:cNvPr id="4" name="Slide Number Placeholder 3"/>
          <p:cNvSpPr>
            <a:spLocks noGrp="1"/>
          </p:cNvSpPr>
          <p:nvPr>
            <p:ph type="sldNum" sz="quarter" idx="5"/>
          </p:nvPr>
        </p:nvSpPr>
        <p:spPr/>
        <p:txBody>
          <a:bodyPr/>
          <a:lstStyle/>
          <a:p>
            <a:fld id="{482698AA-472A-494F-8B84-304C607EA903}" type="slidenum">
              <a:rPr lang="en-US" smtClean="0"/>
              <a:pPr/>
              <a:t>69</a:t>
            </a:fld>
            <a:endParaRPr lang="en-US"/>
          </a:p>
        </p:txBody>
      </p:sp>
    </p:spTree>
    <p:extLst>
      <p:ext uri="{BB962C8B-B14F-4D97-AF65-F5344CB8AC3E}">
        <p14:creationId xmlns:p14="http://schemas.microsoft.com/office/powerpoint/2010/main" val="2600336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project?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Here are a few examples. </a:t>
            </a:r>
          </a:p>
          <a:p>
            <a:r>
              <a:rPr lang="en-US" sz="1200" b="0" i="0" u="none" strike="noStrike" kern="1200" dirty="0">
                <a:solidFill>
                  <a:schemeClr val="tx1"/>
                </a:solidFill>
                <a:effectLst/>
                <a:latin typeface="+mn-lt"/>
                <a:ea typeface="+mn-ea"/>
                <a:cs typeface="+mn-cs"/>
              </a:rPr>
              <a:t>……the development of the new car like the Tesla</a:t>
            </a:r>
          </a:p>
          <a:p>
            <a:r>
              <a:rPr lang="en-US" sz="1200" b="0" i="0" u="none" strike="noStrike" kern="1200" dirty="0">
                <a:solidFill>
                  <a:schemeClr val="tx1"/>
                </a:solidFill>
                <a:effectLst/>
                <a:latin typeface="+mn-lt"/>
                <a:ea typeface="+mn-ea"/>
                <a:cs typeface="+mn-cs"/>
              </a:rPr>
              <a:t>Drug development is a project like the </a:t>
            </a:r>
            <a:r>
              <a:rPr lang="en-US" sz="1200" b="0" i="0" u="none" strike="noStrike" kern="1200" dirty="0" err="1">
                <a:solidFill>
                  <a:schemeClr val="tx1"/>
                </a:solidFill>
                <a:effectLst/>
                <a:latin typeface="+mn-lt"/>
                <a:ea typeface="+mn-ea"/>
                <a:cs typeface="+mn-cs"/>
              </a:rPr>
              <a:t>Covid</a:t>
            </a:r>
            <a:r>
              <a:rPr lang="en-US" sz="1200" b="0" i="0" u="none" strike="noStrike" kern="1200" dirty="0">
                <a:solidFill>
                  <a:schemeClr val="tx1"/>
                </a:solidFill>
                <a:effectLst/>
                <a:latin typeface="+mn-lt"/>
                <a:ea typeface="+mn-ea"/>
                <a:cs typeface="+mn-cs"/>
              </a:rPr>
              <a:t> vaccines from mRNA to shelf. </a:t>
            </a:r>
          </a:p>
          <a:p>
            <a:r>
              <a:rPr lang="en-US" sz="1200" b="0" i="0" u="none" strike="noStrike" kern="1200" dirty="0">
                <a:solidFill>
                  <a:schemeClr val="tx1"/>
                </a:solidFill>
                <a:effectLst/>
                <a:latin typeface="+mn-lt"/>
                <a:ea typeface="+mn-ea"/>
                <a:cs typeface="+mn-cs"/>
              </a:rPr>
              <a:t>We might also think about a project that has to do with putting together a website, or a service online, like </a:t>
            </a:r>
            <a:r>
              <a:rPr lang="en-US" sz="1200" b="0" i="0" u="none" strike="noStrike" kern="1200" dirty="0" err="1">
                <a:solidFill>
                  <a:schemeClr val="tx1"/>
                </a:solidFill>
                <a:effectLst/>
                <a:latin typeface="+mn-lt"/>
                <a:ea typeface="+mn-ea"/>
                <a:cs typeface="+mn-cs"/>
              </a:rPr>
              <a:t>healthcare.gov</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A construction of a home or just a bathroom remodel</a:t>
            </a:r>
          </a:p>
          <a:p>
            <a:r>
              <a:rPr lang="en-US" sz="1200" b="0" i="0" u="none" strike="noStrike" kern="1200" dirty="0">
                <a:solidFill>
                  <a:schemeClr val="tx1"/>
                </a:solidFill>
                <a:effectLst/>
                <a:latin typeface="+mn-lt"/>
                <a:ea typeface="+mn-ea"/>
                <a:cs typeface="+mn-cs"/>
              </a:rPr>
              <a:t>Some of us might also be thinking about mega projects, construction projects like the Sydney Opera House, or maybe the pyramids in Egypt.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How about events or festivals? </a:t>
            </a:r>
          </a:p>
          <a:p>
            <a:r>
              <a:rPr lang="en-US" sz="1200" b="0" i="0" u="none" strike="noStrike" kern="1200" dirty="0">
                <a:solidFill>
                  <a:schemeClr val="tx1"/>
                </a:solidFill>
                <a:effectLst/>
                <a:latin typeface="+mn-lt"/>
                <a:ea typeface="+mn-ea"/>
                <a:cs typeface="+mn-cs"/>
              </a:rPr>
              <a:t>Like organizing something as complicated as the FIFA World Cup, or  maybe, shooting a film, from script to cinema.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production of a Broadway show or organizing a festival something like the Cannes Film Festival. </a:t>
            </a:r>
          </a:p>
          <a:p>
            <a:r>
              <a:rPr lang="en-US" sz="1200" b="0" i="0" u="none" strike="noStrike" kern="1200" dirty="0">
                <a:solidFill>
                  <a:schemeClr val="tx1"/>
                </a:solidFill>
                <a:effectLst/>
                <a:latin typeface="+mn-lt"/>
                <a:ea typeface="+mn-ea"/>
                <a:cs typeface="+mn-cs"/>
              </a:rPr>
              <a:t>That's a project.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From personal projects, to new product development projects, to construction projects, or events and performances. </a:t>
            </a:r>
          </a:p>
          <a:p>
            <a:r>
              <a:rPr lang="en-US" sz="1200" b="0" i="0" u="none" strike="noStrike" kern="1200" dirty="0">
                <a:solidFill>
                  <a:schemeClr val="tx1"/>
                </a:solidFill>
                <a:effectLst/>
                <a:latin typeface="+mn-lt"/>
                <a:ea typeface="+mn-ea"/>
                <a:cs typeface="+mn-cs"/>
              </a:rPr>
              <a:t>These are all projects!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So what do they all have in common? What features do they have in common</a:t>
            </a:r>
          </a:p>
          <a:p>
            <a:r>
              <a:rPr lang="en-US" sz="1200" b="0" i="0" u="none" strike="noStrike" kern="1200" dirty="0">
                <a:solidFill>
                  <a:schemeClr val="tx1"/>
                </a:solidFill>
                <a:effectLst/>
                <a:latin typeface="+mn-lt"/>
                <a:ea typeface="+mn-ea"/>
                <a:cs typeface="+mn-cs"/>
              </a:rPr>
              <a:t>Why are they all considered to be projects? </a:t>
            </a:r>
          </a:p>
        </p:txBody>
      </p:sp>
      <p:sp>
        <p:nvSpPr>
          <p:cNvPr id="4" name="Slide Number Placeholder 3"/>
          <p:cNvSpPr>
            <a:spLocks noGrp="1"/>
          </p:cNvSpPr>
          <p:nvPr>
            <p:ph type="sldNum" sz="quarter" idx="5"/>
          </p:nvPr>
        </p:nvSpPr>
        <p:spPr/>
        <p:txBody>
          <a:bodyPr/>
          <a:lstStyle/>
          <a:p>
            <a:fld id="{482698AA-472A-494F-8B84-304C607EA903}" type="slidenum">
              <a:rPr lang="en-US" smtClean="0"/>
              <a:pPr/>
              <a:t>7</a:t>
            </a:fld>
            <a:endParaRPr lang="en-US"/>
          </a:p>
        </p:txBody>
      </p:sp>
    </p:spTree>
    <p:extLst>
      <p:ext uri="{BB962C8B-B14F-4D97-AF65-F5344CB8AC3E}">
        <p14:creationId xmlns:p14="http://schemas.microsoft.com/office/powerpoint/2010/main" val="32943213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6400800"/>
          </a:xfrm>
        </p:spPr>
        <p:txBody>
          <a:bodyPr>
            <a:normAutofit/>
          </a:bodyPr>
          <a:lstStyle/>
          <a:p>
            <a:r>
              <a:rPr lang="en-US" sz="900" b="0" i="0" u="none" strike="noStrike" kern="1200" dirty="0">
                <a:solidFill>
                  <a:schemeClr val="tx1"/>
                </a:solidFill>
                <a:effectLst/>
                <a:latin typeface="+mn-lt"/>
                <a:ea typeface="+mn-ea"/>
                <a:cs typeface="+mn-cs"/>
              </a:rPr>
              <a:t>In order to do this let's look at an example</a:t>
            </a:r>
          </a:p>
          <a:p>
            <a:r>
              <a:rPr lang="en-US" sz="900" b="0" i="0" u="none" strike="noStrike" kern="1200" dirty="0">
                <a:solidFill>
                  <a:schemeClr val="tx1"/>
                </a:solidFill>
                <a:effectLst/>
                <a:latin typeface="+mn-lt"/>
                <a:ea typeface="+mn-ea"/>
                <a:cs typeface="+mn-cs"/>
              </a:rPr>
              <a:t>Here is a project example of a start up.</a:t>
            </a:r>
          </a:p>
          <a:p>
            <a:r>
              <a:rPr lang="en-US" sz="900" b="0" i="0" u="none" strike="noStrike" kern="1200" dirty="0">
                <a:solidFill>
                  <a:schemeClr val="tx1"/>
                </a:solidFill>
                <a:effectLst/>
                <a:latin typeface="+mn-lt"/>
                <a:ea typeface="+mn-ea"/>
                <a:cs typeface="+mn-cs"/>
              </a:rPr>
              <a:t>Let’s say, our work breakdown structure identified the eight tasks that are part of our project. </a:t>
            </a:r>
          </a:p>
          <a:p>
            <a:r>
              <a:rPr lang="en-US" sz="900" b="0" i="0" u="none" strike="noStrike" kern="1200" dirty="0">
                <a:solidFill>
                  <a:schemeClr val="tx1"/>
                </a:solidFill>
                <a:effectLst/>
                <a:latin typeface="+mn-lt"/>
                <a:ea typeface="+mn-ea"/>
                <a:cs typeface="+mn-cs"/>
              </a:rPr>
              <a:t>More than that we've come up with some initial estimations. We know which tasks precede which and we know an initial estimate for the duration for each task. </a:t>
            </a:r>
          </a:p>
          <a:p>
            <a:r>
              <a:rPr lang="en-US" sz="900" b="0" i="0" u="none" strike="noStrike" kern="1200" dirty="0">
                <a:solidFill>
                  <a:schemeClr val="tx1"/>
                </a:solidFill>
                <a:effectLst/>
                <a:latin typeface="+mn-lt"/>
                <a:ea typeface="+mn-ea"/>
                <a:cs typeface="+mn-cs"/>
              </a:rPr>
              <a:t>When we did this we are able to identify using our network diagram and perform a critical path analysis, we identified the overall expected project duration. </a:t>
            </a:r>
          </a:p>
          <a:p>
            <a:r>
              <a:rPr lang="en-US" sz="900" b="0" i="0" u="none" strike="noStrike" kern="1200" dirty="0">
                <a:solidFill>
                  <a:schemeClr val="tx1"/>
                </a:solidFill>
                <a:effectLst/>
                <a:latin typeface="+mn-lt"/>
                <a:ea typeface="+mn-ea"/>
                <a:cs typeface="+mn-cs"/>
              </a:rPr>
              <a:t>What is the most likely time that we think our project will be completed by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dirty="0">
                <a:solidFill>
                  <a:schemeClr val="tx1"/>
                </a:solidFill>
                <a:effectLst/>
                <a:latin typeface="+mn-lt"/>
                <a:ea typeface="+mn-ea"/>
                <a:cs typeface="+mn-cs"/>
              </a:rPr>
              <a:t>AND the critical path analysis tells us 12 weeks.</a:t>
            </a:r>
          </a:p>
          <a:p>
            <a:r>
              <a:rPr lang="en-US" sz="900" b="0" i="0" u="none" strike="noStrike" kern="1200" dirty="0">
                <a:solidFill>
                  <a:schemeClr val="tx1"/>
                </a:solidFill>
                <a:effectLst/>
                <a:latin typeface="+mn-lt"/>
                <a:ea typeface="+mn-ea"/>
                <a:cs typeface="+mn-cs"/>
              </a:rPr>
              <a:t>The critical path is </a:t>
            </a:r>
            <a:r>
              <a:rPr lang="en-US" sz="900" b="1" i="0" u="none" strike="noStrike" kern="1200" dirty="0">
                <a:solidFill>
                  <a:schemeClr val="tx1"/>
                </a:solidFill>
                <a:effectLst/>
                <a:latin typeface="+mn-lt"/>
                <a:ea typeface="+mn-ea"/>
                <a:cs typeface="+mn-cs"/>
              </a:rPr>
              <a:t>the longest sequence of tasks that must be completed to complete a project</a:t>
            </a:r>
            <a:r>
              <a:rPr lang="en-US" sz="900" b="0" i="0" u="none" strike="noStrike" kern="1200" dirty="0">
                <a:solidFill>
                  <a:schemeClr val="tx1"/>
                </a:solidFill>
                <a:effectLst/>
                <a:latin typeface="+mn-lt"/>
                <a:ea typeface="+mn-ea"/>
                <a:cs typeface="+mn-cs"/>
              </a:rPr>
              <a:t>. The tasks on the critical path are called critical activities because if they're delayed, the whole project completion will be delayed.</a:t>
            </a:r>
          </a:p>
          <a:p>
            <a:r>
              <a:rPr lang="en-US" sz="900" b="0" i="0" u="none" strike="noStrike" kern="1200" dirty="0">
                <a:solidFill>
                  <a:schemeClr val="tx1"/>
                </a:solidFill>
                <a:effectLst/>
                <a:latin typeface="+mn-lt"/>
                <a:ea typeface="+mn-ea"/>
                <a:cs typeface="+mn-cs"/>
              </a:rPr>
              <a:t>With the critical path as</a:t>
            </a:r>
          </a:p>
          <a:p>
            <a:r>
              <a:rPr lang="en-US" sz="900" b="0" i="0" u="none" strike="noStrike" kern="1200" dirty="0">
                <a:solidFill>
                  <a:schemeClr val="tx1"/>
                </a:solidFill>
                <a:effectLst/>
                <a:latin typeface="+mn-lt"/>
                <a:ea typeface="+mn-ea"/>
                <a:cs typeface="+mn-cs"/>
              </a:rPr>
              <a:t>START-&gt; Creative -&gt; Sales -&gt; Finance-&gt; End</a:t>
            </a:r>
          </a:p>
          <a:p>
            <a:endParaRPr lang="en-US" sz="900" b="0" i="0" u="none" strike="noStrike" kern="1200" dirty="0">
              <a:solidFill>
                <a:schemeClr val="tx1"/>
              </a:solidFill>
              <a:effectLst/>
              <a:latin typeface="+mn-lt"/>
              <a:ea typeface="+mn-ea"/>
              <a:cs typeface="+mn-cs"/>
            </a:endParaRPr>
          </a:p>
          <a:p>
            <a:r>
              <a:rPr lang="en-US" sz="900" b="0" i="0" u="none" strike="noStrike" kern="1200" dirty="0">
                <a:solidFill>
                  <a:schemeClr val="tx1"/>
                </a:solidFill>
                <a:effectLst/>
                <a:latin typeface="+mn-lt"/>
                <a:ea typeface="+mn-ea"/>
                <a:cs typeface="+mn-cs"/>
              </a:rPr>
              <a:t>But let’s look a little deeper….</a:t>
            </a:r>
          </a:p>
          <a:p>
            <a:r>
              <a:rPr lang="en-US" sz="900" b="0" i="0" u="none" strike="noStrike" kern="1200" dirty="0">
                <a:solidFill>
                  <a:schemeClr val="tx1"/>
                </a:solidFill>
                <a:effectLst/>
                <a:latin typeface="+mn-lt"/>
                <a:ea typeface="+mn-ea"/>
                <a:cs typeface="+mn-cs"/>
              </a:rPr>
              <a:t>what happens if my creative task, which is critical, takes longer? Say for instance seven weeks? </a:t>
            </a:r>
          </a:p>
          <a:p>
            <a:r>
              <a:rPr lang="en-US" sz="900" b="0" i="0" u="none" strike="noStrike" kern="1200" dirty="0">
                <a:solidFill>
                  <a:schemeClr val="tx1"/>
                </a:solidFill>
                <a:effectLst/>
                <a:latin typeface="+mn-lt"/>
                <a:ea typeface="+mn-ea"/>
                <a:cs typeface="+mn-cs"/>
              </a:rPr>
              <a:t>What if it finishes sooner, in three weeks? </a:t>
            </a:r>
          </a:p>
          <a:p>
            <a:r>
              <a:rPr lang="en-US" sz="900" b="0" i="0" u="none" strike="noStrike" kern="1200" dirty="0">
                <a:solidFill>
                  <a:schemeClr val="tx1"/>
                </a:solidFill>
                <a:effectLst/>
                <a:latin typeface="+mn-lt"/>
                <a:ea typeface="+mn-ea"/>
                <a:cs typeface="+mn-cs"/>
              </a:rPr>
              <a:t>What is the actual impact to my overall project duration? </a:t>
            </a:r>
          </a:p>
          <a:p>
            <a:endParaRPr lang="en-US" sz="900" b="0" i="0" u="none" strike="noStrike" kern="1200" dirty="0">
              <a:solidFill>
                <a:schemeClr val="tx1"/>
              </a:solidFill>
              <a:effectLst/>
              <a:latin typeface="+mn-lt"/>
              <a:ea typeface="+mn-ea"/>
              <a:cs typeface="+mn-cs"/>
            </a:endParaRPr>
          </a:p>
          <a:p>
            <a:r>
              <a:rPr lang="en-US" sz="900" b="0" i="0" u="none" strike="noStrike" kern="1200" dirty="0">
                <a:solidFill>
                  <a:schemeClr val="tx1"/>
                </a:solidFill>
                <a:effectLst/>
                <a:latin typeface="+mn-lt"/>
                <a:ea typeface="+mn-ea"/>
                <a:cs typeface="+mn-cs"/>
              </a:rPr>
              <a:t>And more than just the creative task, what about variability in the other tasks that I have in my project? </a:t>
            </a:r>
          </a:p>
          <a:p>
            <a:r>
              <a:rPr lang="en-US" sz="900" b="0" i="0" u="none" strike="noStrike" kern="1200" dirty="0">
                <a:solidFill>
                  <a:schemeClr val="tx1"/>
                </a:solidFill>
                <a:effectLst/>
                <a:latin typeface="+mn-lt"/>
                <a:ea typeface="+mn-ea"/>
                <a:cs typeface="+mn-cs"/>
              </a:rPr>
              <a:t>Each one might not be exact, they are my best guess, or my likely scenario. </a:t>
            </a:r>
          </a:p>
          <a:p>
            <a:r>
              <a:rPr lang="en-US" sz="900" b="0" i="0" u="none" strike="noStrike" kern="1200" dirty="0">
                <a:solidFill>
                  <a:schemeClr val="tx1"/>
                </a:solidFill>
                <a:effectLst/>
                <a:latin typeface="+mn-lt"/>
                <a:ea typeface="+mn-ea"/>
                <a:cs typeface="+mn-cs"/>
              </a:rPr>
              <a:t>It could be that it could go sooner, or it might take longer. </a:t>
            </a:r>
          </a:p>
          <a:p>
            <a:r>
              <a:rPr lang="en-US" sz="900" b="0" i="0" u="none" strike="noStrike" kern="1200" dirty="0">
                <a:solidFill>
                  <a:schemeClr val="tx1"/>
                </a:solidFill>
                <a:effectLst/>
                <a:latin typeface="+mn-lt"/>
                <a:ea typeface="+mn-ea"/>
                <a:cs typeface="+mn-cs"/>
              </a:rPr>
              <a:t>What impact does it have on the overall project duration?</a:t>
            </a:r>
          </a:p>
          <a:p>
            <a:endParaRPr lang="en-US" sz="900" b="0" i="0" u="none" strike="noStrike" kern="1200" dirty="0">
              <a:solidFill>
                <a:schemeClr val="tx1"/>
              </a:solidFill>
              <a:effectLst/>
              <a:latin typeface="+mn-lt"/>
              <a:ea typeface="+mn-ea"/>
              <a:cs typeface="+mn-cs"/>
            </a:endParaRPr>
          </a:p>
          <a:p>
            <a:r>
              <a:rPr lang="en-US" sz="900" b="0" i="0" u="none" strike="noStrike" kern="1200" dirty="0">
                <a:solidFill>
                  <a:schemeClr val="tx1"/>
                </a:solidFill>
                <a:effectLst/>
                <a:latin typeface="+mn-lt"/>
                <a:ea typeface="+mn-ea"/>
                <a:cs typeface="+mn-cs"/>
              </a:rPr>
              <a:t>Well, we can actually model this. </a:t>
            </a:r>
          </a:p>
          <a:p>
            <a:r>
              <a:rPr lang="en-US" sz="900" b="0" i="0" u="none" strike="noStrike" kern="1200" dirty="0">
                <a:solidFill>
                  <a:schemeClr val="tx1"/>
                </a:solidFill>
                <a:effectLst/>
                <a:latin typeface="+mn-lt"/>
                <a:ea typeface="+mn-ea"/>
                <a:cs typeface="+mn-cs"/>
              </a:rPr>
              <a:t>We can actually think about the ranges and try and </a:t>
            </a:r>
          </a:p>
          <a:p>
            <a:r>
              <a:rPr lang="en-US" sz="900" b="0" i="0" u="none" strike="noStrike" kern="1200" dirty="0">
                <a:solidFill>
                  <a:schemeClr val="tx1"/>
                </a:solidFill>
                <a:effectLst/>
                <a:latin typeface="+mn-lt"/>
                <a:ea typeface="+mn-ea"/>
                <a:cs typeface="+mn-cs"/>
              </a:rPr>
              <a:t>see what impact each one of the tasks have, </a:t>
            </a:r>
          </a:p>
          <a:p>
            <a:r>
              <a:rPr lang="en-US" sz="900" b="0" i="0" u="none" strike="noStrike" kern="1200" dirty="0">
                <a:solidFill>
                  <a:schemeClr val="tx1"/>
                </a:solidFill>
                <a:effectLst/>
                <a:latin typeface="+mn-lt"/>
                <a:ea typeface="+mn-ea"/>
                <a:cs typeface="+mn-cs"/>
              </a:rPr>
              <a:t>you know, optimistic scenario versus the pessimistic scenario. </a:t>
            </a:r>
          </a:p>
          <a:p>
            <a:r>
              <a:rPr lang="en-US" sz="900" b="0" i="0" u="none" strike="noStrike" kern="1200" dirty="0">
                <a:solidFill>
                  <a:schemeClr val="tx1"/>
                </a:solidFill>
                <a:effectLst/>
                <a:latin typeface="+mn-lt"/>
                <a:ea typeface="+mn-ea"/>
                <a:cs typeface="+mn-cs"/>
              </a:rPr>
              <a:t>What swing or what is the impact on the overall project duration? </a:t>
            </a:r>
          </a:p>
          <a:p>
            <a:endParaRPr lang="en-US" sz="900" b="0" i="0" u="none" strike="noStrike" kern="1200" dirty="0">
              <a:solidFill>
                <a:schemeClr val="tx1"/>
              </a:solidFill>
              <a:effectLst/>
              <a:latin typeface="+mn-lt"/>
              <a:ea typeface="+mn-ea"/>
              <a:cs typeface="+mn-cs"/>
            </a:endParaRPr>
          </a:p>
          <a:p>
            <a:r>
              <a:rPr lang="en-US" sz="900" b="0" i="0" u="none" strike="noStrike" kern="1200" dirty="0">
                <a:solidFill>
                  <a:schemeClr val="tx1"/>
                </a:solidFill>
                <a:effectLst/>
                <a:latin typeface="+mn-lt"/>
                <a:ea typeface="+mn-ea"/>
                <a:cs typeface="+mn-cs"/>
              </a:rPr>
              <a:t>So let’s take it further, in order to start, </a:t>
            </a:r>
          </a:p>
          <a:p>
            <a:r>
              <a:rPr lang="en-US" sz="900" b="0" i="0" u="none" strike="noStrike" kern="1200" dirty="0">
                <a:solidFill>
                  <a:schemeClr val="tx1"/>
                </a:solidFill>
                <a:effectLst/>
                <a:latin typeface="+mn-lt"/>
                <a:ea typeface="+mn-ea"/>
                <a:cs typeface="+mn-cs"/>
              </a:rPr>
              <a:t>we're going to come up, we're going to develop a list of minimum durations and </a:t>
            </a:r>
          </a:p>
          <a:p>
            <a:r>
              <a:rPr lang="en-US" sz="900" b="0" i="0" u="none" strike="noStrike" kern="1200" dirty="0">
                <a:solidFill>
                  <a:schemeClr val="tx1"/>
                </a:solidFill>
                <a:effectLst/>
                <a:latin typeface="+mn-lt"/>
                <a:ea typeface="+mn-ea"/>
                <a:cs typeface="+mn-cs"/>
              </a:rPr>
              <a:t>maximum durations for each one of our tasks.</a:t>
            </a:r>
          </a:p>
          <a:p>
            <a:endParaRPr lang="en-US" sz="900" b="0" i="0" u="none" strike="noStrike" kern="1200" dirty="0">
              <a:solidFill>
                <a:schemeClr val="tx1"/>
              </a:solidFill>
              <a:effectLst/>
              <a:latin typeface="+mn-lt"/>
              <a:ea typeface="+mn-ea"/>
              <a:cs typeface="+mn-cs"/>
            </a:endParaRPr>
          </a:p>
          <a:p>
            <a:br>
              <a:rPr lang="en-US" sz="900" dirty="0"/>
            </a:br>
            <a:endParaRPr lang="en-US" sz="9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82698AA-472A-494F-8B84-304C607EA903}" type="slidenum">
              <a:rPr lang="en-US" smtClean="0"/>
              <a:pPr/>
              <a:t>70</a:t>
            </a:fld>
            <a:endParaRPr lang="en-US"/>
          </a:p>
        </p:txBody>
      </p:sp>
    </p:spTree>
    <p:extLst>
      <p:ext uri="{BB962C8B-B14F-4D97-AF65-F5344CB8AC3E}">
        <p14:creationId xmlns:p14="http://schemas.microsoft.com/office/powerpoint/2010/main" val="20728325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0" i="0" u="none" strike="noStrike" kern="1200" dirty="0">
                <a:solidFill>
                  <a:schemeClr val="tx1"/>
                </a:solidFill>
                <a:effectLst/>
                <a:latin typeface="+mn-lt"/>
                <a:ea typeface="+mn-ea"/>
                <a:cs typeface="+mn-cs"/>
              </a:rPr>
              <a:t>So now we can have three estimates for the creative, might range from three all the way to seven weeks. </a:t>
            </a:r>
          </a:p>
          <a:p>
            <a:r>
              <a:rPr lang="en-US" sz="1200" b="0" i="0" u="none" strike="noStrike" kern="1200" dirty="0">
                <a:solidFill>
                  <a:schemeClr val="tx1"/>
                </a:solidFill>
                <a:effectLst/>
                <a:latin typeface="+mn-lt"/>
                <a:ea typeface="+mn-ea"/>
                <a:cs typeface="+mn-cs"/>
              </a:rPr>
              <a:t>We think that perhaps our strategy is not going to be exactly two weeks , But we think that it might vary between one, all the way up to the pessimistic </a:t>
            </a:r>
          </a:p>
          <a:p>
            <a:r>
              <a:rPr lang="en-US" sz="1200" b="0" i="0" u="none" strike="noStrike" kern="1200" dirty="0">
                <a:solidFill>
                  <a:schemeClr val="tx1"/>
                </a:solidFill>
                <a:effectLst/>
                <a:latin typeface="+mn-lt"/>
                <a:ea typeface="+mn-ea"/>
                <a:cs typeface="+mn-cs"/>
              </a:rPr>
              <a:t>case where it might take six weeks and so on and so forth.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can identify for each one of our tasks what is the possible variability? </a:t>
            </a:r>
          </a:p>
          <a:p>
            <a:r>
              <a:rPr lang="en-US" sz="1200" b="0" i="0" u="none" strike="noStrike" kern="1200" dirty="0">
                <a:solidFill>
                  <a:schemeClr val="tx1"/>
                </a:solidFill>
                <a:effectLst/>
                <a:latin typeface="+mn-lt"/>
                <a:ea typeface="+mn-ea"/>
                <a:cs typeface="+mn-cs"/>
              </a:rPr>
              <a:t>What is the possible variation in terms of the length of time it will take us to execute? </a:t>
            </a:r>
          </a:p>
          <a:p>
            <a:r>
              <a:rPr lang="en-US" sz="1200" b="0" i="0" u="none" strike="noStrike" kern="1200" dirty="0">
                <a:solidFill>
                  <a:schemeClr val="tx1"/>
                </a:solidFill>
                <a:effectLst/>
                <a:latin typeface="+mn-lt"/>
                <a:ea typeface="+mn-ea"/>
                <a:cs typeface="+mn-cs"/>
              </a:rPr>
              <a:t>In some cases, for instance, in the case of the HR task, we might also believe that there is no variability whatsoever. </a:t>
            </a:r>
          </a:p>
          <a:p>
            <a:r>
              <a:rPr lang="en-US" sz="1200" b="0" i="0" u="none" strike="noStrike" kern="1200" dirty="0">
                <a:solidFill>
                  <a:schemeClr val="tx1"/>
                </a:solidFill>
                <a:effectLst/>
                <a:latin typeface="+mn-lt"/>
                <a:ea typeface="+mn-ea"/>
                <a:cs typeface="+mn-cs"/>
              </a:rPr>
              <a:t>If this is a task that we are outsourcing for example, or if we are contracting a company to </a:t>
            </a:r>
          </a:p>
          <a:p>
            <a:r>
              <a:rPr lang="en-US" sz="1200" b="0" i="0" u="none" strike="noStrike" kern="1200" dirty="0">
                <a:solidFill>
                  <a:schemeClr val="tx1"/>
                </a:solidFill>
                <a:effectLst/>
                <a:latin typeface="+mn-lt"/>
                <a:ea typeface="+mn-ea"/>
                <a:cs typeface="+mn-cs"/>
              </a:rPr>
              <a:t>deliver a specific piece of work for us, it might be that there is no variability in that task, and we know for certain that it's going to take one week to deliver.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Once we've come up with these estimates we can then explore, for each one of these tasks while holding the other at their most likely case. </a:t>
            </a:r>
          </a:p>
          <a:p>
            <a:r>
              <a:rPr lang="en-US" sz="1200" b="0" i="0" u="none" strike="noStrike" kern="1200" dirty="0">
                <a:solidFill>
                  <a:schemeClr val="tx1"/>
                </a:solidFill>
                <a:effectLst/>
                <a:latin typeface="+mn-lt"/>
                <a:ea typeface="+mn-ea"/>
                <a:cs typeface="+mn-cs"/>
              </a:rPr>
              <a:t>What is the swing on our project duration? AAHHHH- sensitivity </a:t>
            </a:r>
            <a:r>
              <a:rPr lang="en-US" sz="1200" b="0" i="0" u="none" strike="noStrike" kern="1200" dirty="0" err="1">
                <a:solidFill>
                  <a:schemeClr val="tx1"/>
                </a:solidFill>
                <a:effectLst/>
                <a:latin typeface="+mn-lt"/>
                <a:ea typeface="+mn-ea"/>
                <a:cs typeface="+mn-cs"/>
              </a:rPr>
              <a:t>analysiis</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And the best way to view it, and the best way to gain insight as to that impact, </a:t>
            </a:r>
          </a:p>
          <a:p>
            <a:r>
              <a:rPr lang="en-US" sz="1200" b="0" i="0" u="none" strike="noStrike" kern="1200" dirty="0">
                <a:solidFill>
                  <a:schemeClr val="tx1"/>
                </a:solidFill>
                <a:effectLst/>
                <a:latin typeface="+mn-lt"/>
                <a:ea typeface="+mn-ea"/>
                <a:cs typeface="+mn-cs"/>
              </a:rPr>
              <a:t>Is to look at what is called a tornado diagram, or a tornado chart. </a:t>
            </a:r>
          </a:p>
          <a:p>
            <a:endParaRPr lang="en-US" dirty="0"/>
          </a:p>
        </p:txBody>
      </p:sp>
      <p:sp>
        <p:nvSpPr>
          <p:cNvPr id="4" name="Slide Number Placeholder 3"/>
          <p:cNvSpPr>
            <a:spLocks noGrp="1"/>
          </p:cNvSpPr>
          <p:nvPr>
            <p:ph type="sldNum" sz="quarter" idx="5"/>
          </p:nvPr>
        </p:nvSpPr>
        <p:spPr/>
        <p:txBody>
          <a:bodyPr/>
          <a:lstStyle/>
          <a:p>
            <a:fld id="{482698AA-472A-494F-8B84-304C607EA903}" type="slidenum">
              <a:rPr lang="en-US" smtClean="0"/>
              <a:pPr/>
              <a:t>71</a:t>
            </a:fld>
            <a:endParaRPr lang="en-US"/>
          </a:p>
        </p:txBody>
      </p:sp>
    </p:spTree>
    <p:extLst>
      <p:ext uri="{BB962C8B-B14F-4D97-AF65-F5344CB8AC3E}">
        <p14:creationId xmlns:p14="http://schemas.microsoft.com/office/powerpoint/2010/main" val="33410701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72000"/>
          </a:xfrm>
        </p:spPr>
        <p:txBody>
          <a:bodyPr>
            <a:normAutofit fontScale="77500" lnSpcReduction="20000"/>
          </a:bodyPr>
          <a:lstStyle/>
          <a:p>
            <a:r>
              <a:rPr lang="en-US" dirty="0"/>
              <a:t>A tool for sensitivity analysis is the tornado diagram.</a:t>
            </a:r>
          </a:p>
          <a:p>
            <a:r>
              <a:rPr lang="en-US" sz="1200" b="0" i="0" u="none" strike="noStrike" kern="1200" dirty="0">
                <a:solidFill>
                  <a:schemeClr val="tx1"/>
                </a:solidFill>
                <a:effectLst/>
                <a:latin typeface="+mn-lt"/>
                <a:ea typeface="+mn-ea"/>
                <a:cs typeface="+mn-cs"/>
              </a:rPr>
              <a:t>The tornado diagram is a visual representation of the variability in the overall project duration when I change each one of my tasks from its minimum to its maximum duration. </a:t>
            </a:r>
          </a:p>
          <a:p>
            <a:r>
              <a:rPr lang="en-US" sz="1200" b="0" i="0" u="none" strike="noStrike" kern="1200" dirty="0">
                <a:solidFill>
                  <a:schemeClr val="tx1"/>
                </a:solidFill>
                <a:effectLst/>
                <a:latin typeface="+mn-lt"/>
                <a:ea typeface="+mn-ea"/>
                <a:cs typeface="+mn-cs"/>
              </a:rPr>
              <a:t>Let’s take finance task which shows the swing with the blue side going down from my line in the middle which is on 12. If you recall, 12 is our initial estimate of the project duration, it is the most likely.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So for finance, it goes all the way down to 11. and it goes all the way up, in red, the most pessimistic or the, the worst case scenario, all the way up to 17. </a:t>
            </a:r>
          </a:p>
          <a:p>
            <a:r>
              <a:rPr lang="en-US" sz="1200" b="0" i="0" u="none" strike="noStrike" kern="1200" dirty="0">
                <a:solidFill>
                  <a:schemeClr val="tx1"/>
                </a:solidFill>
                <a:effectLst/>
                <a:latin typeface="+mn-lt"/>
                <a:ea typeface="+mn-ea"/>
                <a:cs typeface="+mn-cs"/>
              </a:rPr>
              <a:t>This implies that when my finance task swings from its earliest completion time. </a:t>
            </a:r>
          </a:p>
          <a:p>
            <a:r>
              <a:rPr lang="en-US" sz="1200" b="0" i="0" u="none" strike="noStrike" kern="1200" dirty="0">
                <a:solidFill>
                  <a:schemeClr val="tx1"/>
                </a:solidFill>
                <a:effectLst/>
                <a:latin typeface="+mn-lt"/>
                <a:ea typeface="+mn-ea"/>
                <a:cs typeface="+mn-cs"/>
              </a:rPr>
              <a:t>To its maximum completion time the impact on my project duration is, that total project duration can vary from 11 weeks to 17 weeks. There is a variability of six weeks </a:t>
            </a:r>
          </a:p>
          <a:p>
            <a:r>
              <a:rPr lang="en-US" sz="1200" b="0" i="0" u="none" strike="noStrike" kern="1200" dirty="0">
                <a:solidFill>
                  <a:schemeClr val="tx1"/>
                </a:solidFill>
                <a:effectLst/>
                <a:latin typeface="+mn-lt"/>
                <a:ea typeface="+mn-ea"/>
                <a:cs typeface="+mn-cs"/>
              </a:rPr>
              <a:t>that is caused by the variability in the finance task itself.</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chart is called the tornado because typically it is ordered from largest all the way down to the smallest and that gives us an indication as to the biggest ring versus the smallest ring. We see our critical path up on top here- finance, sales, and creative! Which is not surprising, we will see the critical path tasks here as well as, we may also see tasks that have high variability.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As we can also see, the HR and  the IT tasks do not have an impact on the overall product duration. </a:t>
            </a:r>
          </a:p>
          <a:p>
            <a:r>
              <a:rPr lang="en-US" sz="1200" b="0" i="0" u="none" strike="noStrike" kern="1200" dirty="0">
                <a:solidFill>
                  <a:schemeClr val="tx1"/>
                </a:solidFill>
                <a:effectLst/>
                <a:latin typeface="+mn-lt"/>
                <a:ea typeface="+mn-ea"/>
                <a:cs typeface="+mn-cs"/>
              </a:rPr>
              <a:t>And so if we're trying to focus our attention on which tasks give us the most source of uncertainty, in terms of our overall project duration, </a:t>
            </a:r>
          </a:p>
          <a:p>
            <a:r>
              <a:rPr lang="en-US" sz="1200" b="0" i="0" u="none" strike="noStrike" kern="1200" dirty="0">
                <a:solidFill>
                  <a:schemeClr val="tx1"/>
                </a:solidFill>
                <a:effectLst/>
                <a:latin typeface="+mn-lt"/>
                <a:ea typeface="+mn-ea"/>
                <a:cs typeface="+mn-cs"/>
              </a:rPr>
              <a:t>we can focus our attention at the top of the chart, or those tasks that are closer to the top, as supposed to those closer to the bottom. </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Of course at this point, we can focus our risk identification on the critical path, on those with at the top of the tornado. Make sure that these tasks go as smoothly and as fast as possible. Target addressing the variability and eliminate their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Another way, if we want to accept the variability is build it into your estimate.</a:t>
            </a:r>
          </a:p>
          <a:p>
            <a:r>
              <a:rPr lang="en-US" sz="1200" b="0" i="0" u="none" strike="noStrike" kern="1200" dirty="0">
                <a:solidFill>
                  <a:schemeClr val="tx1"/>
                </a:solidFill>
                <a:effectLst/>
                <a:latin typeface="+mn-lt"/>
                <a:ea typeface="+mn-ea"/>
                <a:cs typeface="+mn-cs"/>
              </a:rPr>
              <a:t>So in the context of managing our project duration we can feel more comfortable with the deadline that we set to our project. So the first step associated with conducting a risk analysis, an in-depth risk analysis for our project schedule is to first ask and collect three estimates for each duration of each task. Ask for the minimum duration, ask for the maximum duration and try and identify the most likely. Then either reduce the variability or build it into your project estimate.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2698AA-472A-494F-8B84-304C607EA903}" type="slidenum">
              <a:rPr lang="en-US" smtClean="0"/>
              <a:pPr/>
              <a:t>72</a:t>
            </a:fld>
            <a:endParaRPr lang="en-US"/>
          </a:p>
        </p:txBody>
      </p:sp>
    </p:spTree>
    <p:extLst>
      <p:ext uri="{BB962C8B-B14F-4D97-AF65-F5344CB8AC3E}">
        <p14:creationId xmlns:p14="http://schemas.microsoft.com/office/powerpoint/2010/main" val="10567103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If you recall, we talked about scenario identification in risk ID.</a:t>
            </a:r>
          </a:p>
          <a:p>
            <a:r>
              <a:rPr lang="en-US" dirty="0"/>
              <a:t>So for projects, we now try to move away from one point estimates, but instead get at least a range!</a:t>
            </a:r>
          </a:p>
          <a:p>
            <a:r>
              <a:rPr lang="en-US" dirty="0"/>
              <a:t>Most common are 3-point estimates, a most likely, pessimistic and optimistic.</a:t>
            </a:r>
          </a:p>
          <a:p>
            <a:r>
              <a:rPr lang="en-US" dirty="0"/>
              <a:t>If you have a lot of data to work with, you can look at other distributions like the Beta, Normal, etc. You can perform a goodness of fit test.</a:t>
            </a:r>
          </a:p>
          <a:p>
            <a:r>
              <a:rPr lang="en-US" dirty="0"/>
              <a:t>BUT give caveat with all these estimations is that you are ASSUMING that the future project will perform like the past projects.</a:t>
            </a:r>
          </a:p>
          <a:p>
            <a:r>
              <a:rPr lang="en-US" dirty="0"/>
              <a:t>SO maybe your estimates may need to be adjusted, ask multiple opinions, get feedback, make adjustments when necessary!</a:t>
            </a:r>
          </a:p>
          <a:p>
            <a:endParaRPr lang="en-US" dirty="0"/>
          </a:p>
          <a:p>
            <a:r>
              <a:rPr lang="en-US" sz="1200" b="0" i="0" u="none" strike="noStrike" kern="1200" dirty="0">
                <a:solidFill>
                  <a:schemeClr val="tx1"/>
                </a:solidFill>
                <a:effectLst/>
                <a:latin typeface="+mn-lt"/>
                <a:ea typeface="+mn-ea"/>
                <a:cs typeface="+mn-cs"/>
              </a:rPr>
              <a:t>And over all we want to start thinking about our project completion as a range and not as a specific point. </a:t>
            </a:r>
          </a:p>
          <a:p>
            <a:r>
              <a:rPr lang="en-US" sz="1200" b="0" i="0" u="none" strike="noStrike" kern="1200" dirty="0">
                <a:solidFill>
                  <a:schemeClr val="tx1"/>
                </a:solidFill>
                <a:effectLst/>
                <a:latin typeface="+mn-lt"/>
                <a:ea typeface="+mn-ea"/>
                <a:cs typeface="+mn-cs"/>
              </a:rPr>
              <a:t>We know that our project is not likely to complete exactly in the 12 weeks was identified up front. </a:t>
            </a:r>
          </a:p>
          <a:p>
            <a:r>
              <a:rPr lang="en-US" sz="1200" b="0" i="0" u="none" strike="noStrike" kern="1200" dirty="0">
                <a:solidFill>
                  <a:schemeClr val="tx1"/>
                </a:solidFill>
                <a:effectLst/>
                <a:latin typeface="+mn-lt"/>
                <a:ea typeface="+mn-ea"/>
                <a:cs typeface="+mn-cs"/>
              </a:rPr>
              <a:t>We know there's going to be a swing, it's going to be anywhere from maybe 11 to 17 weeks.</a:t>
            </a:r>
          </a:p>
          <a:p>
            <a:endParaRPr lang="en-US" dirty="0"/>
          </a:p>
          <a:p>
            <a:r>
              <a:rPr lang="en-US" dirty="0"/>
              <a:t>========</a:t>
            </a:r>
          </a:p>
          <a:p>
            <a:endParaRPr lang="en-US" dirty="0"/>
          </a:p>
          <a:p>
            <a:r>
              <a:rPr lang="en-US" sz="1200" b="0" i="0" u="none" strike="noStrike" kern="1200" dirty="0">
                <a:solidFill>
                  <a:schemeClr val="tx1"/>
                </a:solidFill>
                <a:effectLst/>
                <a:latin typeface="+mn-lt"/>
                <a:ea typeface="+mn-ea"/>
                <a:cs typeface="+mn-cs"/>
              </a:rPr>
              <a:t>Sometimes it's useful to look at historical data to come up with that </a:t>
            </a:r>
          </a:p>
          <a:p>
            <a:r>
              <a:rPr lang="en-US" sz="1200" b="0" i="0" u="none" strike="noStrike" kern="1200" dirty="0">
                <a:solidFill>
                  <a:schemeClr val="tx1"/>
                </a:solidFill>
                <a:effectLst/>
                <a:latin typeface="+mn-lt"/>
                <a:ea typeface="+mn-ea"/>
                <a:cs typeface="+mn-cs"/>
              </a:rPr>
              <a:t>information. </a:t>
            </a:r>
          </a:p>
          <a:p>
            <a:r>
              <a:rPr lang="en-US" sz="1200" b="0" i="0" u="none" strike="noStrike" kern="1200" dirty="0">
                <a:solidFill>
                  <a:schemeClr val="tx1"/>
                </a:solidFill>
                <a:effectLst/>
                <a:latin typeface="+mn-lt"/>
                <a:ea typeface="+mn-ea"/>
                <a:cs typeface="+mn-cs"/>
              </a:rPr>
              <a:t>How quickly were tasks completed in the past when we've done something similar? </a:t>
            </a:r>
          </a:p>
          <a:p>
            <a:r>
              <a:rPr lang="en-US" sz="1200" b="0" i="0" u="none" strike="noStrike" kern="1200" dirty="0">
                <a:solidFill>
                  <a:schemeClr val="tx1"/>
                </a:solidFill>
                <a:effectLst/>
                <a:latin typeface="+mn-lt"/>
                <a:ea typeface="+mn-ea"/>
                <a:cs typeface="+mn-cs"/>
              </a:rPr>
              <a:t>Or what was the maximum it ever took us to get some sense of the maximum </a:t>
            </a:r>
          </a:p>
          <a:p>
            <a:r>
              <a:rPr lang="en-US" sz="1200" b="0" i="0" u="none" strike="noStrike" kern="1200" dirty="0">
                <a:solidFill>
                  <a:schemeClr val="tx1"/>
                </a:solidFill>
                <a:effectLst/>
                <a:latin typeface="+mn-lt"/>
                <a:ea typeface="+mn-ea"/>
                <a:cs typeface="+mn-cs"/>
              </a:rPr>
              <a:t>possible duration? </a:t>
            </a:r>
          </a:p>
          <a:p>
            <a:r>
              <a:rPr lang="en-US" sz="1200" b="0" i="0" u="none" strike="noStrike" kern="1200" dirty="0">
                <a:solidFill>
                  <a:schemeClr val="tx1"/>
                </a:solidFill>
                <a:effectLst/>
                <a:latin typeface="+mn-lt"/>
                <a:ea typeface="+mn-ea"/>
                <a:cs typeface="+mn-cs"/>
              </a:rPr>
              <a:t>You could ask multiple individuals who have experience in that area, </a:t>
            </a:r>
          </a:p>
          <a:p>
            <a:r>
              <a:rPr lang="en-US" sz="1200" b="0" i="0" u="none" strike="noStrike" kern="1200" dirty="0">
                <a:solidFill>
                  <a:schemeClr val="tx1"/>
                </a:solidFill>
                <a:effectLst/>
                <a:latin typeface="+mn-lt"/>
                <a:ea typeface="+mn-ea"/>
                <a:cs typeface="+mn-cs"/>
              </a:rPr>
              <a:t>how long did it take you in the past? </a:t>
            </a:r>
          </a:p>
          <a:p>
            <a:r>
              <a:rPr lang="en-US" sz="1200" b="0" i="0" u="none" strike="noStrike" kern="1200" dirty="0">
                <a:solidFill>
                  <a:schemeClr val="tx1"/>
                </a:solidFill>
                <a:effectLst/>
                <a:latin typeface="+mn-lt"/>
                <a:ea typeface="+mn-ea"/>
                <a:cs typeface="+mn-cs"/>
              </a:rPr>
              <a:t>What was the quickest you were able to achieve a certain task? </a:t>
            </a:r>
          </a:p>
          <a:p>
            <a:r>
              <a:rPr lang="en-US" sz="1200" b="0" i="0" u="none" strike="noStrike" kern="1200" dirty="0">
                <a:solidFill>
                  <a:schemeClr val="tx1"/>
                </a:solidFill>
                <a:effectLst/>
                <a:latin typeface="+mn-lt"/>
                <a:ea typeface="+mn-ea"/>
                <a:cs typeface="+mn-cs"/>
              </a:rPr>
              <a:t>Or how, what was the worst that ever happened to you? </a:t>
            </a:r>
          </a:p>
          <a:p>
            <a:r>
              <a:rPr lang="en-US" sz="1200" b="0" i="0" u="none" strike="noStrike" kern="1200" dirty="0">
                <a:solidFill>
                  <a:schemeClr val="tx1"/>
                </a:solidFill>
                <a:effectLst/>
                <a:latin typeface="+mn-lt"/>
                <a:ea typeface="+mn-ea"/>
                <a:cs typeface="+mn-cs"/>
              </a:rPr>
              <a:t>Or, we could ask individuals from different departments, </a:t>
            </a:r>
          </a:p>
          <a:p>
            <a:r>
              <a:rPr lang="en-US" sz="1200" b="0" i="0" u="none" strike="noStrike" kern="1200" dirty="0">
                <a:solidFill>
                  <a:schemeClr val="tx1"/>
                </a:solidFill>
                <a:effectLst/>
                <a:latin typeface="+mn-lt"/>
                <a:ea typeface="+mn-ea"/>
                <a:cs typeface="+mn-cs"/>
              </a:rPr>
              <a:t>with different expertise, to give us different perspectives and </a:t>
            </a:r>
          </a:p>
          <a:p>
            <a:r>
              <a:rPr lang="en-US" sz="1200" b="0" i="0" u="none" strike="noStrike" kern="1200" dirty="0">
                <a:solidFill>
                  <a:schemeClr val="tx1"/>
                </a:solidFill>
                <a:effectLst/>
                <a:latin typeface="+mn-lt"/>
                <a:ea typeface="+mn-ea"/>
                <a:cs typeface="+mn-cs"/>
              </a:rPr>
              <a:t>put that information together and </a:t>
            </a:r>
          </a:p>
          <a:p>
            <a:r>
              <a:rPr lang="en-US" sz="1200" b="0" i="0" u="none" strike="noStrike" kern="1200" dirty="0">
                <a:solidFill>
                  <a:schemeClr val="tx1"/>
                </a:solidFill>
                <a:effectLst/>
                <a:latin typeface="+mn-lt"/>
                <a:ea typeface="+mn-ea"/>
                <a:cs typeface="+mn-cs"/>
              </a:rPr>
              <a:t>combine it to come up with three points or three numbers to estimate a range.</a:t>
            </a:r>
          </a:p>
          <a:p>
            <a:endParaRPr lang="en-US" dirty="0"/>
          </a:p>
        </p:txBody>
      </p:sp>
      <p:sp>
        <p:nvSpPr>
          <p:cNvPr id="4" name="Slide Number Placeholder 3"/>
          <p:cNvSpPr>
            <a:spLocks noGrp="1"/>
          </p:cNvSpPr>
          <p:nvPr>
            <p:ph type="sldNum" sz="quarter" idx="10"/>
          </p:nvPr>
        </p:nvSpPr>
        <p:spPr/>
        <p:txBody>
          <a:bodyPr/>
          <a:lstStyle/>
          <a:p>
            <a:fld id="{482698AA-472A-494F-8B84-304C607EA903}" type="slidenum">
              <a:rPr lang="en-US" smtClean="0"/>
              <a:pPr/>
              <a:t>73</a:t>
            </a:fld>
            <a:endParaRPr lang="en-US"/>
          </a:p>
        </p:txBody>
      </p:sp>
    </p:spTree>
    <p:extLst>
      <p:ext uri="{BB962C8B-B14F-4D97-AF65-F5344CB8AC3E}">
        <p14:creationId xmlns:p14="http://schemas.microsoft.com/office/powerpoint/2010/main" val="9887664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extLst>
      <p:ext uri="{BB962C8B-B14F-4D97-AF65-F5344CB8AC3E}">
        <p14:creationId xmlns:p14="http://schemas.microsoft.com/office/powerpoint/2010/main" val="5396780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0" i="0" u="none" strike="noStrike" kern="1200" dirty="0">
                <a:solidFill>
                  <a:schemeClr val="tx1"/>
                </a:solidFill>
                <a:effectLst/>
                <a:latin typeface="+mn-lt"/>
                <a:ea typeface="+mn-ea"/>
                <a:cs typeface="+mn-cs"/>
              </a:rPr>
              <a:t>So we have our list of tasks. We have our eight tasks, and we have our three points, or our three data points of each task's estimate a duration. </a:t>
            </a:r>
          </a:p>
          <a:p>
            <a:r>
              <a:rPr lang="en-US" sz="1200" b="0" i="0" u="none" strike="noStrike" kern="1200" dirty="0">
                <a:solidFill>
                  <a:schemeClr val="tx1"/>
                </a:solidFill>
                <a:effectLst/>
                <a:latin typeface="+mn-lt"/>
                <a:ea typeface="+mn-ea"/>
                <a:cs typeface="+mn-cs"/>
              </a:rPr>
              <a:t>We have the minimum duration it could be, the maximum duration it could be, and an estimate of the most likely duration as well.</a:t>
            </a:r>
          </a:p>
          <a:p>
            <a:endParaRPr lang="en-US" dirty="0"/>
          </a:p>
          <a:p>
            <a:r>
              <a:rPr lang="en-US" sz="1200" b="0" i="0" u="none" strike="noStrike" kern="1200" dirty="0">
                <a:solidFill>
                  <a:schemeClr val="tx1"/>
                </a:solidFill>
                <a:effectLst/>
                <a:latin typeface="+mn-lt"/>
                <a:ea typeface="+mn-ea"/>
                <a:cs typeface="+mn-cs"/>
              </a:rPr>
              <a:t>Now we're going to allow our tasks to not only obtain their extreme durations, for instance, three or seven weeks for our Creative. </a:t>
            </a:r>
          </a:p>
          <a:p>
            <a:r>
              <a:rPr lang="en-US" sz="1200" b="0" i="0" u="none" strike="noStrike" kern="1200" dirty="0">
                <a:solidFill>
                  <a:schemeClr val="tx1"/>
                </a:solidFill>
                <a:effectLst/>
                <a:latin typeface="+mn-lt"/>
                <a:ea typeface="+mn-ea"/>
                <a:cs typeface="+mn-cs"/>
              </a:rPr>
              <a:t>But we're going to allow for Creative to move anywhere between three and seven. </a:t>
            </a:r>
          </a:p>
          <a:p>
            <a:r>
              <a:rPr lang="en-US" sz="1200" b="0" i="0" u="none" strike="noStrike" kern="1200" dirty="0">
                <a:solidFill>
                  <a:schemeClr val="tx1"/>
                </a:solidFill>
                <a:effectLst/>
                <a:latin typeface="+mn-lt"/>
                <a:ea typeface="+mn-ea"/>
                <a:cs typeface="+mn-cs"/>
              </a:rPr>
              <a:t>And we're also going to articulate something around how likely we believe it is that Creative will take a certain length of time.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We're going to do this for all our tasks. </a:t>
            </a:r>
          </a:p>
          <a:p>
            <a:r>
              <a:rPr lang="en-US" sz="1200" b="0" i="0" u="none" strike="noStrike" kern="1200" dirty="0">
                <a:solidFill>
                  <a:schemeClr val="tx1"/>
                </a:solidFill>
                <a:effectLst/>
                <a:latin typeface="+mn-lt"/>
                <a:ea typeface="+mn-ea"/>
                <a:cs typeface="+mn-cs"/>
              </a:rPr>
              <a:t>And assign a probability distribution for each one of our task durations. </a:t>
            </a:r>
          </a:p>
          <a:p>
            <a:r>
              <a:rPr lang="en-US" sz="1200" b="0" i="0" u="none" strike="noStrike" kern="1200" dirty="0">
                <a:solidFill>
                  <a:schemeClr val="tx1"/>
                </a:solidFill>
                <a:effectLst/>
                <a:latin typeface="+mn-lt"/>
                <a:ea typeface="+mn-ea"/>
                <a:cs typeface="+mn-cs"/>
              </a:rPr>
              <a:t>Allowing them all to vary simultaneously and preserving our precedence relationship will tell us something about the distribution of the overall project duration.</a:t>
            </a:r>
          </a:p>
          <a:p>
            <a:endParaRPr lang="en-US" dirty="0"/>
          </a:p>
          <a:p>
            <a:r>
              <a:rPr lang="en-US" dirty="0"/>
              <a:t>Because we have a 3 point estimate, so we can use the triangular distribution. There are many you can choose from. The triangular distribution is simple and intuitive. This is the probability distribution for creative. Which means that the duration for the creative task can vary between 3 and 7. The likelihood increases as you come closer to the most likely duration which is 5. You can see that it peaks at 5. This distribution gives a higher likelihood to the values in the middle, right around 5 and lower probabilities, less likely that it is farther away from 5, towards the tails here at 3 and 7. The probability of a task duration less than 3 and greater than 7 is ZERO!</a:t>
            </a:r>
          </a:p>
          <a:p>
            <a:endParaRPr lang="en-US" dirty="0"/>
          </a:p>
          <a:p>
            <a:r>
              <a:rPr lang="en-US" sz="1200" b="0" i="0" u="none" strike="noStrike" kern="1200" dirty="0">
                <a:solidFill>
                  <a:schemeClr val="tx1"/>
                </a:solidFill>
                <a:effectLst/>
                <a:latin typeface="+mn-lt"/>
                <a:ea typeface="+mn-ea"/>
                <a:cs typeface="+mn-cs"/>
              </a:rPr>
              <a:t>I could assign this distribution to each one of my tasks separately. </a:t>
            </a:r>
          </a:p>
          <a:p>
            <a:endParaRPr lang="en-US" dirty="0"/>
          </a:p>
        </p:txBody>
      </p:sp>
      <p:sp>
        <p:nvSpPr>
          <p:cNvPr id="4" name="Slide Number Placeholder 3"/>
          <p:cNvSpPr>
            <a:spLocks noGrp="1"/>
          </p:cNvSpPr>
          <p:nvPr>
            <p:ph type="sldNum" sz="quarter" idx="5"/>
          </p:nvPr>
        </p:nvSpPr>
        <p:spPr/>
        <p:txBody>
          <a:bodyPr/>
          <a:lstStyle/>
          <a:p>
            <a:fld id="{482698AA-472A-494F-8B84-304C607EA903}" type="slidenum">
              <a:rPr lang="en-US" smtClean="0"/>
              <a:pPr/>
              <a:t>75</a:t>
            </a:fld>
            <a:endParaRPr lang="en-US"/>
          </a:p>
        </p:txBody>
      </p:sp>
    </p:spTree>
    <p:extLst>
      <p:ext uri="{BB962C8B-B14F-4D97-AF65-F5344CB8AC3E}">
        <p14:creationId xmlns:p14="http://schemas.microsoft.com/office/powerpoint/2010/main" val="36329696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effectLst/>
                <a:latin typeface="+mn-lt"/>
                <a:ea typeface="+mn-ea"/>
                <a:cs typeface="+mn-cs"/>
              </a:rPr>
              <a:t>And when using @risk or crystal ball…. Whatever simulation software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When I press a button, I will see a different possible outcomes for my future project. </a:t>
            </a:r>
          </a:p>
          <a:p>
            <a:r>
              <a:rPr lang="en-US" sz="1200" b="0" i="0" u="none" strike="noStrike" kern="1200" dirty="0">
                <a:solidFill>
                  <a:schemeClr val="tx1"/>
                </a:solidFill>
                <a:effectLst/>
                <a:latin typeface="+mn-lt"/>
                <a:ea typeface="+mn-ea"/>
                <a:cs typeface="+mn-cs"/>
              </a:rPr>
              <a:t>One outcome could be a simulated duration of 14 weeks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t>
            </a:r>
          </a:p>
          <a:p>
            <a:r>
              <a:rPr lang="en-US" sz="1200" b="0" i="0" u="none" strike="noStrike" kern="1200" dirty="0">
                <a:solidFill>
                  <a:schemeClr val="tx1"/>
                </a:solidFill>
                <a:effectLst/>
                <a:latin typeface="+mn-lt"/>
                <a:ea typeface="+mn-ea"/>
                <a:cs typeface="+mn-cs"/>
              </a:rPr>
              <a:t>Doing this 10,000, 100,000, even a million times, </a:t>
            </a:r>
          </a:p>
          <a:p>
            <a:r>
              <a:rPr lang="en-US" sz="1200" b="0" i="0" u="none" strike="noStrike" kern="1200" dirty="0">
                <a:solidFill>
                  <a:schemeClr val="tx1"/>
                </a:solidFill>
                <a:effectLst/>
                <a:latin typeface="+mn-lt"/>
                <a:ea typeface="+mn-ea"/>
                <a:cs typeface="+mn-cs"/>
              </a:rPr>
              <a:t>will simulate a million possible realities that my project might face, </a:t>
            </a:r>
          </a:p>
          <a:p>
            <a:r>
              <a:rPr lang="en-US" sz="1200" b="0" i="0" u="none" strike="noStrike" kern="1200" dirty="0">
                <a:solidFill>
                  <a:schemeClr val="tx1"/>
                </a:solidFill>
                <a:effectLst/>
                <a:latin typeface="+mn-lt"/>
                <a:ea typeface="+mn-ea"/>
                <a:cs typeface="+mn-cs"/>
              </a:rPr>
              <a:t>a million instances of my future project. </a:t>
            </a:r>
          </a:p>
          <a:p>
            <a:r>
              <a:rPr lang="en-US" sz="1200" b="0" i="0" u="none" strike="noStrike" kern="1200" dirty="0">
                <a:solidFill>
                  <a:schemeClr val="tx1"/>
                </a:solidFill>
                <a:effectLst/>
                <a:latin typeface="+mn-lt"/>
                <a:ea typeface="+mn-ea"/>
                <a:cs typeface="+mn-cs"/>
              </a:rPr>
              <a:t>And if I look at the patterns that emerge, </a:t>
            </a:r>
          </a:p>
          <a:p>
            <a:r>
              <a:rPr lang="en-US" sz="1200" b="0" i="0" u="none" strike="noStrike" kern="1200" dirty="0">
                <a:solidFill>
                  <a:schemeClr val="tx1"/>
                </a:solidFill>
                <a:effectLst/>
                <a:latin typeface="+mn-lt"/>
                <a:ea typeface="+mn-ea"/>
                <a:cs typeface="+mn-cs"/>
              </a:rPr>
              <a:t>I will be able to conclude what my average, or my expected duration would be. </a:t>
            </a:r>
          </a:p>
          <a:p>
            <a:r>
              <a:rPr lang="en-US" sz="1200" b="0" i="0" u="none" strike="noStrike" kern="1200" dirty="0">
                <a:solidFill>
                  <a:schemeClr val="tx1"/>
                </a:solidFill>
                <a:effectLst/>
                <a:latin typeface="+mn-lt"/>
                <a:ea typeface="+mn-ea"/>
                <a:cs typeface="+mn-cs"/>
              </a:rPr>
              <a:t>And also, </a:t>
            </a:r>
          </a:p>
          <a:p>
            <a:r>
              <a:rPr lang="en-US" sz="1200" b="0" i="0" u="none" strike="noStrike" kern="1200" dirty="0">
                <a:solidFill>
                  <a:schemeClr val="tx1"/>
                </a:solidFill>
                <a:effectLst/>
                <a:latin typeface="+mn-lt"/>
                <a:ea typeface="+mn-ea"/>
                <a:cs typeface="+mn-cs"/>
              </a:rPr>
              <a:t>I might be able to learn something about the likelihood of different values.</a:t>
            </a:r>
          </a:p>
          <a:p>
            <a:endParaRPr lang="en-US" dirty="0"/>
          </a:p>
          <a:p>
            <a:endParaRPr lang="en-US" dirty="0"/>
          </a:p>
        </p:txBody>
      </p:sp>
      <p:sp>
        <p:nvSpPr>
          <p:cNvPr id="4" name="Slide Number Placeholder 3"/>
          <p:cNvSpPr>
            <a:spLocks noGrp="1"/>
          </p:cNvSpPr>
          <p:nvPr>
            <p:ph type="sldNum" sz="quarter" idx="5"/>
          </p:nvPr>
        </p:nvSpPr>
        <p:spPr/>
        <p:txBody>
          <a:bodyPr/>
          <a:lstStyle/>
          <a:p>
            <a:fld id="{482698AA-472A-494F-8B84-304C607EA903}" type="slidenum">
              <a:rPr lang="en-US" smtClean="0"/>
              <a:pPr/>
              <a:t>76</a:t>
            </a:fld>
            <a:endParaRPr lang="en-US"/>
          </a:p>
        </p:txBody>
      </p:sp>
    </p:spTree>
    <p:extLst>
      <p:ext uri="{BB962C8B-B14F-4D97-AF65-F5344CB8AC3E}">
        <p14:creationId xmlns:p14="http://schemas.microsoft.com/office/powerpoint/2010/main" val="35490176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effectLst/>
                <a:latin typeface="+mn-lt"/>
                <a:ea typeface="+mn-ea"/>
                <a:cs typeface="+mn-cs"/>
              </a:rPr>
              <a:t>And when using @risk or crystal ball…. Whatever simulation software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When I press a button, I will see a different possible outcomes for my future project. </a:t>
            </a:r>
          </a:p>
          <a:p>
            <a:r>
              <a:rPr lang="en-US" sz="1200" b="0" i="0" u="none" strike="noStrike" kern="1200" dirty="0">
                <a:solidFill>
                  <a:schemeClr val="tx1"/>
                </a:solidFill>
                <a:effectLst/>
                <a:latin typeface="+mn-lt"/>
                <a:ea typeface="+mn-ea"/>
                <a:cs typeface="+mn-cs"/>
              </a:rPr>
              <a:t>One outcome could be a simulated duration of 9 weeks</a:t>
            </a:r>
            <a:endParaRPr lang="en-US" dirty="0"/>
          </a:p>
          <a:p>
            <a:endParaRPr lang="en-US" dirty="0"/>
          </a:p>
        </p:txBody>
      </p:sp>
      <p:sp>
        <p:nvSpPr>
          <p:cNvPr id="4" name="Slide Number Placeholder 3"/>
          <p:cNvSpPr>
            <a:spLocks noGrp="1"/>
          </p:cNvSpPr>
          <p:nvPr>
            <p:ph type="sldNum" sz="quarter" idx="5"/>
          </p:nvPr>
        </p:nvSpPr>
        <p:spPr/>
        <p:txBody>
          <a:bodyPr/>
          <a:lstStyle/>
          <a:p>
            <a:fld id="{482698AA-472A-494F-8B84-304C607EA903}" type="slidenum">
              <a:rPr lang="en-US" smtClean="0"/>
              <a:pPr/>
              <a:t>77</a:t>
            </a:fld>
            <a:endParaRPr lang="en-US"/>
          </a:p>
        </p:txBody>
      </p:sp>
    </p:spTree>
    <p:extLst>
      <p:ext uri="{BB962C8B-B14F-4D97-AF65-F5344CB8AC3E}">
        <p14:creationId xmlns:p14="http://schemas.microsoft.com/office/powerpoint/2010/main" val="20179361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we plot many many may, like hundreds or thousands different simulations, we end up with a graph that looks like this.</a:t>
            </a:r>
          </a:p>
          <a:p>
            <a:r>
              <a:rPr lang="en-US" sz="1200" b="0" i="0" u="none" strike="noStrike" kern="1200" dirty="0">
                <a:solidFill>
                  <a:schemeClr val="tx1"/>
                </a:solidFill>
                <a:effectLst/>
                <a:latin typeface="+mn-lt"/>
                <a:ea typeface="+mn-ea"/>
                <a:cs typeface="+mn-cs"/>
              </a:rPr>
              <a:t>Doing this 10,000, 100,000, many many trials</a:t>
            </a:r>
          </a:p>
          <a:p>
            <a:r>
              <a:rPr lang="en-US" sz="1200" b="0" i="0" u="none" strike="noStrike" kern="1200" dirty="0">
                <a:solidFill>
                  <a:schemeClr val="tx1"/>
                </a:solidFill>
                <a:effectLst/>
                <a:latin typeface="+mn-lt"/>
                <a:ea typeface="+mn-ea"/>
                <a:cs typeface="+mn-cs"/>
              </a:rPr>
              <a:t>will simulate conceivably a million possible realities that my project might face, </a:t>
            </a:r>
          </a:p>
          <a:p>
            <a:r>
              <a:rPr lang="en-US" sz="1200" b="0" i="0" u="none" strike="noStrike" kern="1200" dirty="0">
                <a:solidFill>
                  <a:schemeClr val="tx1"/>
                </a:solidFill>
                <a:effectLst/>
                <a:latin typeface="+mn-lt"/>
                <a:ea typeface="+mn-ea"/>
                <a:cs typeface="+mn-cs"/>
              </a:rPr>
              <a:t>a million instances of my future project. </a:t>
            </a:r>
          </a:p>
          <a:p>
            <a:r>
              <a:rPr lang="en-US" sz="1200" b="0" i="0" u="none" strike="noStrike" kern="1200" dirty="0">
                <a:solidFill>
                  <a:schemeClr val="tx1"/>
                </a:solidFill>
                <a:effectLst/>
                <a:latin typeface="+mn-lt"/>
                <a:ea typeface="+mn-ea"/>
                <a:cs typeface="+mn-cs"/>
              </a:rPr>
              <a:t>And if I look at the patterns that emerge, </a:t>
            </a:r>
          </a:p>
          <a:p>
            <a:r>
              <a:rPr lang="en-US" sz="1200" b="0" i="0" u="none" strike="noStrike" kern="1200" dirty="0">
                <a:solidFill>
                  <a:schemeClr val="tx1"/>
                </a:solidFill>
                <a:effectLst/>
                <a:latin typeface="+mn-lt"/>
                <a:ea typeface="+mn-ea"/>
                <a:cs typeface="+mn-cs"/>
              </a:rPr>
              <a:t>I will be able to conclude what my average, or my expected duration would be. </a:t>
            </a:r>
          </a:p>
          <a:p>
            <a:r>
              <a:rPr lang="en-US" sz="1200" b="0" i="0" u="none" strike="noStrike" kern="1200" dirty="0">
                <a:solidFill>
                  <a:schemeClr val="tx1"/>
                </a:solidFill>
                <a:effectLst/>
                <a:latin typeface="+mn-lt"/>
                <a:ea typeface="+mn-ea"/>
                <a:cs typeface="+mn-cs"/>
              </a:rPr>
              <a:t>And also, I might be able to learn something about the likelihood of different values of duration</a:t>
            </a:r>
          </a:p>
          <a:p>
            <a:endParaRPr lang="en-US" dirty="0"/>
          </a:p>
          <a:p>
            <a:r>
              <a:rPr lang="en-US" dirty="0"/>
              <a:t>Project management </a:t>
            </a:r>
            <a:r>
              <a:rPr lang="en-US" dirty="0" err="1"/>
              <a:t>softwares</a:t>
            </a:r>
            <a:r>
              <a:rPr lang="en-US" dirty="0"/>
              <a:t> that can do this, will output the probability distribution of your project duration. You can see here that the most likely values of the project duration is somewhere in the  middle here  12, 13, 14 weeks</a:t>
            </a:r>
          </a:p>
        </p:txBody>
      </p:sp>
      <p:sp>
        <p:nvSpPr>
          <p:cNvPr id="4" name="Slide Number Placeholder 3"/>
          <p:cNvSpPr>
            <a:spLocks noGrp="1"/>
          </p:cNvSpPr>
          <p:nvPr>
            <p:ph type="sldNum" sz="quarter" idx="5"/>
          </p:nvPr>
        </p:nvSpPr>
        <p:spPr/>
        <p:txBody>
          <a:bodyPr/>
          <a:lstStyle/>
          <a:p>
            <a:fld id="{482698AA-472A-494F-8B84-304C607EA903}" type="slidenum">
              <a:rPr lang="en-US" smtClean="0"/>
              <a:pPr/>
              <a:t>78</a:t>
            </a:fld>
            <a:endParaRPr lang="en-US"/>
          </a:p>
        </p:txBody>
      </p:sp>
    </p:spTree>
    <p:extLst>
      <p:ext uri="{BB962C8B-B14F-4D97-AF65-F5344CB8AC3E}">
        <p14:creationId xmlns:p14="http://schemas.microsoft.com/office/powerpoint/2010/main" val="13439868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Sometimes more useful is the cumulative distribution</a:t>
            </a:r>
          </a:p>
          <a:p>
            <a:r>
              <a:rPr lang="en-US" sz="1200" b="0" i="0" u="none" strike="noStrike" kern="1200" dirty="0">
                <a:solidFill>
                  <a:schemeClr val="tx1"/>
                </a:solidFill>
                <a:effectLst/>
                <a:latin typeface="+mn-lt"/>
                <a:ea typeface="+mn-ea"/>
                <a:cs typeface="+mn-cs"/>
              </a:rPr>
              <a:t>What this tells me is the likelihood that the overall project duration will be by a certain number of weeks.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 instance, the 12 weeks, which we initially calculated using our critical path analysis. </a:t>
            </a:r>
          </a:p>
          <a:p>
            <a:r>
              <a:rPr lang="en-US" sz="1200" b="0" i="0" u="none" strike="noStrike" kern="1200" dirty="0">
                <a:solidFill>
                  <a:schemeClr val="tx1"/>
                </a:solidFill>
                <a:effectLst/>
                <a:latin typeface="+mn-lt"/>
                <a:ea typeface="+mn-ea"/>
                <a:cs typeface="+mn-cs"/>
              </a:rPr>
              <a:t>Well, I see that that there is somewhere around, say, 25% chance that the project will be completed by 12 weeks or earlier.</a:t>
            </a:r>
          </a:p>
          <a:p>
            <a:r>
              <a:rPr lang="en-US" sz="1200" b="0" i="0" u="none" strike="noStrike" kern="1200" dirty="0">
                <a:solidFill>
                  <a:schemeClr val="tx1"/>
                </a:solidFill>
                <a:effectLst/>
                <a:latin typeface="+mn-lt"/>
                <a:ea typeface="+mn-ea"/>
                <a:cs typeface="+mn-cs"/>
              </a:rPr>
              <a:t>There is about 75% chance that it will take us longer.</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Somewhere around 16 weeks, for instance, if I go all the way up. I estimate somewhere around 95% chance of completing this project within 16 weeks. </a:t>
            </a:r>
          </a:p>
          <a:p>
            <a:r>
              <a:rPr lang="en-US" sz="1200" b="0" i="0" u="none" strike="noStrike" kern="1200" dirty="0">
                <a:solidFill>
                  <a:schemeClr val="tx1"/>
                </a:solidFill>
                <a:effectLst/>
                <a:latin typeface="+mn-lt"/>
                <a:ea typeface="+mn-ea"/>
                <a:cs typeface="+mn-cs"/>
              </a:rPr>
              <a:t>And so if I'm looking to set a completion date or to report how long it might take me to complete a project, I can choose a confidence level. </a:t>
            </a:r>
          </a:p>
          <a:p>
            <a:r>
              <a:rPr lang="en-US" sz="1200" b="0" i="0" u="none" strike="noStrike" kern="1200" dirty="0">
                <a:solidFill>
                  <a:schemeClr val="tx1"/>
                </a:solidFill>
                <a:effectLst/>
                <a:latin typeface="+mn-lt"/>
                <a:ea typeface="+mn-ea"/>
                <a:cs typeface="+mn-cs"/>
              </a:rPr>
              <a:t>I can say, I am 95% certain that I will complete within approximately 16 weeks. </a:t>
            </a:r>
          </a:p>
          <a:p>
            <a:r>
              <a:rPr lang="en-US" sz="1200" b="0" i="0" u="none" strike="noStrike" kern="1200" dirty="0">
                <a:solidFill>
                  <a:schemeClr val="tx1"/>
                </a:solidFill>
                <a:effectLst/>
                <a:latin typeface="+mn-lt"/>
                <a:ea typeface="+mn-ea"/>
                <a:cs typeface="+mn-cs"/>
              </a:rPr>
              <a:t>And I can be more accurate, given the information that I have and given the variability that I know that exists in my project. </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82698AA-472A-494F-8B84-304C607EA903}" type="slidenum">
              <a:rPr lang="en-US" smtClean="0"/>
              <a:pPr/>
              <a:t>79</a:t>
            </a:fld>
            <a:endParaRPr lang="en-US"/>
          </a:p>
        </p:txBody>
      </p:sp>
    </p:spTree>
    <p:extLst>
      <p:ext uri="{BB962C8B-B14F-4D97-AF65-F5344CB8AC3E}">
        <p14:creationId xmlns:p14="http://schemas.microsoft.com/office/powerpoint/2010/main" val="828110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i="0" u="none" strike="noStrike" kern="1200" dirty="0">
                <a:solidFill>
                  <a:schemeClr val="tx1"/>
                </a:solidFill>
                <a:effectLst/>
                <a:latin typeface="+mn-lt"/>
                <a:ea typeface="+mn-ea"/>
                <a:cs typeface="+mn-cs"/>
              </a:rPr>
              <a:t>Projects have a specific and unique aim, a product or service that they are going to develop. This is typically the higher level goal.</a:t>
            </a:r>
          </a:p>
          <a:p>
            <a:r>
              <a:rPr lang="en-US" sz="1200" b="0" i="0" u="none" strike="noStrike" kern="1200" dirty="0">
                <a:solidFill>
                  <a:schemeClr val="tx1"/>
                </a:solidFill>
                <a:effectLst/>
                <a:latin typeface="+mn-lt"/>
                <a:ea typeface="+mn-ea"/>
                <a:cs typeface="+mn-cs"/>
              </a:rPr>
              <a:t>Projects are temporary! They have a specific start date and an end date.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They have a temporary organization. </a:t>
            </a:r>
          </a:p>
          <a:p>
            <a:r>
              <a:rPr lang="en-US" sz="1200" b="0" i="0" u="none" strike="noStrike" kern="1200" dirty="0">
                <a:solidFill>
                  <a:schemeClr val="tx1"/>
                </a:solidFill>
                <a:effectLst/>
                <a:latin typeface="+mn-lt"/>
                <a:ea typeface="+mn-ea"/>
                <a:cs typeface="+mn-cs"/>
              </a:rPr>
              <a:t>A temporary group of individuals who are engaged in that activity associated with that specific project. </a:t>
            </a:r>
          </a:p>
          <a:p>
            <a:r>
              <a:rPr lang="en-US" sz="1200" b="0" i="0" u="none" strike="noStrike" kern="1200" dirty="0">
                <a:solidFill>
                  <a:schemeClr val="tx1"/>
                </a:solidFill>
                <a:effectLst/>
                <a:latin typeface="+mn-lt"/>
                <a:ea typeface="+mn-ea"/>
                <a:cs typeface="+mn-cs"/>
              </a:rPr>
              <a:t>They require multi-disciplinary coordination. Individuals with different set of expertise from different locations even.</a:t>
            </a:r>
          </a:p>
          <a:p>
            <a:r>
              <a:rPr lang="en-US" sz="1200" b="0" i="0" u="none" strike="noStrike" kern="1200" dirty="0">
                <a:solidFill>
                  <a:schemeClr val="tx1"/>
                </a:solidFill>
                <a:effectLst/>
                <a:latin typeface="+mn-lt"/>
                <a:ea typeface="+mn-ea"/>
                <a:cs typeface="+mn-cs"/>
              </a:rPr>
              <a:t>All coming together for the purposes of that specific project.</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Projects are also constrained by time, cost, and resources.</a:t>
            </a:r>
          </a:p>
          <a:p>
            <a:endParaRPr lang="en-US" dirty="0"/>
          </a:p>
          <a:p>
            <a:r>
              <a:rPr lang="en-US" dirty="0"/>
              <a:t>Now, What is NOT a project?</a:t>
            </a:r>
          </a:p>
          <a:p>
            <a:r>
              <a:rPr lang="en-US" sz="1200" b="0" i="0" u="none" strike="noStrike" kern="1200" dirty="0">
                <a:solidFill>
                  <a:schemeClr val="tx1"/>
                </a:solidFill>
                <a:effectLst/>
                <a:latin typeface="+mn-lt"/>
                <a:ea typeface="+mn-ea"/>
                <a:cs typeface="+mn-cs"/>
              </a:rPr>
              <a:t>A few examples that are not projects. </a:t>
            </a:r>
          </a:p>
          <a:p>
            <a:r>
              <a:rPr lang="en-US" sz="1200" b="0" i="0" u="none" strike="noStrike" kern="1200" dirty="0">
                <a:solidFill>
                  <a:schemeClr val="tx1"/>
                </a:solidFill>
                <a:effectLst/>
                <a:latin typeface="+mn-lt"/>
                <a:ea typeface="+mn-ea"/>
                <a:cs typeface="+mn-cs"/>
              </a:rPr>
              <a:t>Manufacturing….the manufacturing process of a new car, phone, computers or of some type of clothing. Those are not projects, those are seen as routine ongoing operations. </a:t>
            </a:r>
          </a:p>
          <a:p>
            <a:r>
              <a:rPr lang="en-US" sz="1200" b="0" i="0" u="none" strike="noStrike" kern="1200" dirty="0">
                <a:solidFill>
                  <a:schemeClr val="tx1"/>
                </a:solidFill>
                <a:effectLst/>
                <a:latin typeface="+mn-lt"/>
                <a:ea typeface="+mn-ea"/>
                <a:cs typeface="+mn-cs"/>
              </a:rPr>
              <a:t>And so are the routine processing- of certain applications, such as insurance applications, or job applications, are not projects. </a:t>
            </a:r>
          </a:p>
          <a:p>
            <a:r>
              <a:rPr lang="en-US" sz="1200" b="0" i="0" u="none" strike="noStrike" kern="1200" dirty="0">
                <a:solidFill>
                  <a:schemeClr val="tx1"/>
                </a:solidFill>
                <a:effectLst/>
                <a:latin typeface="+mn-lt"/>
                <a:ea typeface="+mn-ea"/>
                <a:cs typeface="+mn-cs"/>
              </a:rPr>
              <a:t>Services may not be projects- hospital services, restaurants, banking</a:t>
            </a:r>
          </a:p>
          <a:p>
            <a:r>
              <a:rPr lang="en-US" sz="1200" b="0" i="0" u="none" strike="noStrike" kern="1200" dirty="0">
                <a:solidFill>
                  <a:schemeClr val="tx1"/>
                </a:solidFill>
                <a:effectLst/>
                <a:latin typeface="+mn-lt"/>
                <a:ea typeface="+mn-ea"/>
                <a:cs typeface="+mn-cs"/>
              </a:rPr>
              <a:t>They are not temporary and not unique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So the temporary nature and the uniqueness of the undertaking really makes a project.</a:t>
            </a:r>
          </a:p>
          <a:p>
            <a:endParaRPr lang="en-US" dirty="0"/>
          </a:p>
        </p:txBody>
      </p:sp>
      <p:sp>
        <p:nvSpPr>
          <p:cNvPr id="4" name="Slide Number Placeholder 3"/>
          <p:cNvSpPr>
            <a:spLocks noGrp="1"/>
          </p:cNvSpPr>
          <p:nvPr>
            <p:ph type="sldNum" sz="quarter" idx="5"/>
          </p:nvPr>
        </p:nvSpPr>
        <p:spPr/>
        <p:txBody>
          <a:bodyPr/>
          <a:lstStyle/>
          <a:p>
            <a:fld id="{482698AA-472A-494F-8B84-304C607EA903}" type="slidenum">
              <a:rPr lang="en-US" smtClean="0"/>
              <a:pPr/>
              <a:t>8</a:t>
            </a:fld>
            <a:endParaRPr lang="en-US"/>
          </a:p>
        </p:txBody>
      </p:sp>
    </p:spTree>
    <p:extLst>
      <p:ext uri="{BB962C8B-B14F-4D97-AF65-F5344CB8AC3E}">
        <p14:creationId xmlns:p14="http://schemas.microsoft.com/office/powerpoint/2010/main" val="28291703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 can use the tool to come up with confidence ranges. In this case, I am 90% certain to finish </a:t>
            </a:r>
          </a:p>
          <a:p>
            <a:r>
              <a:rPr lang="en-US" sz="1200" b="0" i="0" u="none" strike="noStrike" kern="1200" dirty="0">
                <a:solidFill>
                  <a:schemeClr val="tx1"/>
                </a:solidFill>
                <a:effectLst/>
                <a:latin typeface="+mn-lt"/>
                <a:ea typeface="+mn-ea"/>
                <a:cs typeface="+mn-cs"/>
              </a:rPr>
              <a:t>between 10.5 to somewhere in the region of just over 16 weeks. </a:t>
            </a:r>
          </a:p>
          <a:p>
            <a:r>
              <a:rPr lang="en-US" sz="1200" b="0" i="0" u="none" strike="noStrike" kern="1200" dirty="0">
                <a:solidFill>
                  <a:schemeClr val="tx1"/>
                </a:solidFill>
                <a:effectLst/>
                <a:latin typeface="+mn-lt"/>
                <a:ea typeface="+mn-ea"/>
                <a:cs typeface="+mn-cs"/>
              </a:rPr>
              <a:t>I can convey my confidence level. I am 90% confidence that this is the range within which my project will be completed.</a:t>
            </a:r>
          </a:p>
          <a:p>
            <a:endParaRPr lang="en-US" dirty="0"/>
          </a:p>
        </p:txBody>
      </p:sp>
      <p:sp>
        <p:nvSpPr>
          <p:cNvPr id="4" name="Slide Number Placeholder 3"/>
          <p:cNvSpPr>
            <a:spLocks noGrp="1"/>
          </p:cNvSpPr>
          <p:nvPr>
            <p:ph type="sldNum" sz="quarter" idx="5"/>
          </p:nvPr>
        </p:nvSpPr>
        <p:spPr/>
        <p:txBody>
          <a:bodyPr/>
          <a:lstStyle/>
          <a:p>
            <a:fld id="{482698AA-472A-494F-8B84-304C607EA903}" type="slidenum">
              <a:rPr lang="en-US" smtClean="0"/>
              <a:pPr/>
              <a:t>80</a:t>
            </a:fld>
            <a:endParaRPr lang="en-US"/>
          </a:p>
        </p:txBody>
      </p:sp>
    </p:spTree>
    <p:extLst>
      <p:ext uri="{BB962C8B-B14F-4D97-AF65-F5344CB8AC3E}">
        <p14:creationId xmlns:p14="http://schemas.microsoft.com/office/powerpoint/2010/main" val="13569223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Now let’s remind ourselves the fact that variability will occur and tasks, some of them will take shorter and some of them will take longer than our estimations. </a:t>
            </a:r>
          </a:p>
          <a:p>
            <a:r>
              <a:rPr lang="en-US" sz="1200" b="0" i="0" u="none" strike="noStrike" kern="1200" dirty="0">
                <a:solidFill>
                  <a:schemeClr val="tx1"/>
                </a:solidFill>
                <a:effectLst/>
                <a:latin typeface="+mn-lt"/>
                <a:ea typeface="+mn-ea"/>
                <a:cs typeface="+mn-cs"/>
              </a:rPr>
              <a:t>And so we are going to see, or we could find ourselves on different critical paths. </a:t>
            </a:r>
          </a:p>
          <a:p>
            <a:r>
              <a:rPr lang="en-US" sz="1200" b="0" i="0" u="none" strike="noStrike" kern="1200" dirty="0">
                <a:solidFill>
                  <a:schemeClr val="tx1"/>
                </a:solidFill>
                <a:effectLst/>
                <a:latin typeface="+mn-lt"/>
                <a:ea typeface="+mn-ea"/>
                <a:cs typeface="+mn-cs"/>
              </a:rPr>
              <a:t>We're no longer going to be talking about a specific single critical path. </a:t>
            </a:r>
          </a:p>
          <a:p>
            <a:r>
              <a:rPr lang="en-US" sz="1200" b="0" i="0" u="none" strike="noStrike" kern="1200" dirty="0">
                <a:solidFill>
                  <a:schemeClr val="tx1"/>
                </a:solidFill>
                <a:effectLst/>
                <a:latin typeface="+mn-lt"/>
                <a:ea typeface="+mn-ea"/>
                <a:cs typeface="+mn-cs"/>
              </a:rPr>
              <a:t>And so we're no longer going to be asking which are the tasks that are on the critical path, because the critical path might vary in reality, and might vary as we move and progress through the project.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And so now that we have a tool that allows us to model the variability in each task, we can also ask the question, what is the chance, or how likely is it, that each one of our tasks is on the critical path? No longer certainty but a degree of likelihood, or some probabilistic statement.</a:t>
            </a:r>
          </a:p>
          <a:p>
            <a:endParaRPr lang="en-US" dirty="0"/>
          </a:p>
        </p:txBody>
      </p:sp>
      <p:sp>
        <p:nvSpPr>
          <p:cNvPr id="4" name="Slide Number Placeholder 3"/>
          <p:cNvSpPr>
            <a:spLocks noGrp="1"/>
          </p:cNvSpPr>
          <p:nvPr>
            <p:ph type="sldNum" sz="quarter" idx="10"/>
          </p:nvPr>
        </p:nvSpPr>
        <p:spPr/>
        <p:txBody>
          <a:bodyPr/>
          <a:lstStyle/>
          <a:p>
            <a:fld id="{482698AA-472A-494F-8B84-304C607EA903}" type="slidenum">
              <a:rPr lang="en-US" smtClean="0"/>
              <a:pPr/>
              <a:t>81</a:t>
            </a:fld>
            <a:endParaRPr lang="en-US"/>
          </a:p>
        </p:txBody>
      </p:sp>
    </p:spTree>
    <p:extLst>
      <p:ext uri="{BB962C8B-B14F-4D97-AF65-F5344CB8AC3E}">
        <p14:creationId xmlns:p14="http://schemas.microsoft.com/office/powerpoint/2010/main" val="29800785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And so when we do this and we simulate it, we can see for instance, and we can obtain the following information. </a:t>
            </a:r>
          </a:p>
          <a:p>
            <a:r>
              <a:rPr lang="en-US" sz="1200" b="0" i="0" u="none" strike="noStrike" kern="1200" dirty="0">
                <a:solidFill>
                  <a:schemeClr val="tx1"/>
                </a:solidFill>
                <a:effectLst/>
                <a:latin typeface="+mn-lt"/>
                <a:ea typeface="+mn-ea"/>
                <a:cs typeface="+mn-cs"/>
              </a:rPr>
              <a:t>We see here that the Creative task is 93% certain, or we're 93% chance that it will be on the critical path. </a:t>
            </a:r>
          </a:p>
          <a:p>
            <a:r>
              <a:rPr lang="en-US" sz="1200" b="0" i="0" u="none" strike="noStrike" kern="1200" dirty="0">
                <a:solidFill>
                  <a:schemeClr val="tx1"/>
                </a:solidFill>
                <a:effectLst/>
                <a:latin typeface="+mn-lt"/>
                <a:ea typeface="+mn-ea"/>
                <a:cs typeface="+mn-cs"/>
              </a:rPr>
              <a:t>There is about a 70% chance that the Sales activity will be on the critical path, and there is virtually no chance that the IT will form part of our critical path. </a:t>
            </a:r>
          </a:p>
          <a:p>
            <a:r>
              <a:rPr lang="en-US" sz="1200" b="0" i="0" u="none" strike="noStrike" kern="1200" dirty="0">
                <a:solidFill>
                  <a:schemeClr val="tx1"/>
                </a:solidFill>
                <a:effectLst/>
                <a:latin typeface="+mn-lt"/>
                <a:ea typeface="+mn-ea"/>
                <a:cs typeface="+mn-cs"/>
              </a:rPr>
              <a:t>And so again we can use our critical index, or the likely that our task is on the critical path, in order to prioritize our attention. </a:t>
            </a:r>
          </a:p>
          <a:p>
            <a:r>
              <a:rPr lang="en-US" sz="1200" b="0" i="0" u="none" strike="noStrike" kern="1200" dirty="0">
                <a:solidFill>
                  <a:schemeClr val="tx1"/>
                </a:solidFill>
                <a:effectLst/>
                <a:latin typeface="+mn-lt"/>
                <a:ea typeface="+mn-ea"/>
                <a:cs typeface="+mn-cs"/>
              </a:rPr>
              <a:t>And to tell us where to focus, and which task and which resources might require our attention to make sure that </a:t>
            </a:r>
          </a:p>
          <a:p>
            <a:r>
              <a:rPr lang="en-US" sz="1200" b="0" i="0" u="none" strike="noStrike" kern="1200" dirty="0">
                <a:solidFill>
                  <a:schemeClr val="tx1"/>
                </a:solidFill>
                <a:effectLst/>
                <a:latin typeface="+mn-lt"/>
                <a:ea typeface="+mn-ea"/>
                <a:cs typeface="+mn-cs"/>
              </a:rPr>
              <a:t>we complete our project within the range that we anticipate to complete it on.</a:t>
            </a:r>
          </a:p>
          <a:p>
            <a:endParaRPr lang="en-US" dirty="0"/>
          </a:p>
        </p:txBody>
      </p:sp>
      <p:sp>
        <p:nvSpPr>
          <p:cNvPr id="4" name="Slide Number Placeholder 3"/>
          <p:cNvSpPr>
            <a:spLocks noGrp="1"/>
          </p:cNvSpPr>
          <p:nvPr>
            <p:ph type="sldNum" sz="quarter" idx="5"/>
          </p:nvPr>
        </p:nvSpPr>
        <p:spPr/>
        <p:txBody>
          <a:bodyPr/>
          <a:lstStyle/>
          <a:p>
            <a:fld id="{482698AA-472A-494F-8B84-304C607EA903}" type="slidenum">
              <a:rPr lang="en-US" smtClean="0"/>
              <a:pPr/>
              <a:t>82</a:t>
            </a:fld>
            <a:endParaRPr lang="en-US"/>
          </a:p>
        </p:txBody>
      </p:sp>
    </p:spTree>
    <p:extLst>
      <p:ext uri="{BB962C8B-B14F-4D97-AF65-F5344CB8AC3E}">
        <p14:creationId xmlns:p14="http://schemas.microsoft.com/office/powerpoint/2010/main" val="3808891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And so taking similar steps to the ones we took with the schedule, we can come up </a:t>
            </a:r>
          </a:p>
          <a:p>
            <a:r>
              <a:rPr lang="en-US" sz="1200" b="0" i="0" u="none" strike="noStrike" kern="1200" dirty="0">
                <a:solidFill>
                  <a:schemeClr val="tx1"/>
                </a:solidFill>
                <a:effectLst/>
                <a:latin typeface="+mn-lt"/>
                <a:ea typeface="+mn-ea"/>
                <a:cs typeface="+mn-cs"/>
              </a:rPr>
              <a:t>with a probabilistic forecast for how much the project would cost us. </a:t>
            </a:r>
          </a:p>
          <a:p>
            <a:r>
              <a:rPr lang="en-US" sz="1200" b="0" i="0" u="none" strike="noStrike" kern="1200" dirty="0">
                <a:solidFill>
                  <a:schemeClr val="tx1"/>
                </a:solidFill>
                <a:effectLst/>
                <a:latin typeface="+mn-lt"/>
                <a:ea typeface="+mn-ea"/>
                <a:cs typeface="+mn-cs"/>
              </a:rPr>
              <a:t>What is the budget that we need, and how comfortable or confident are we that we will actually meet that budget. </a:t>
            </a:r>
          </a:p>
          <a:p>
            <a:r>
              <a:rPr lang="en-US" sz="1200" b="0" i="0" u="none" strike="noStrike" kern="1200" dirty="0">
                <a:solidFill>
                  <a:schemeClr val="tx1"/>
                </a:solidFill>
                <a:effectLst/>
                <a:latin typeface="+mn-lt"/>
                <a:ea typeface="+mn-ea"/>
                <a:cs typeface="+mn-cs"/>
              </a:rPr>
              <a:t>We can look at an entire distribution. </a:t>
            </a:r>
          </a:p>
          <a:p>
            <a:r>
              <a:rPr lang="en-US" sz="1200" b="0" i="0" u="none" strike="noStrike" kern="1200" dirty="0">
                <a:solidFill>
                  <a:schemeClr val="tx1"/>
                </a:solidFill>
                <a:effectLst/>
                <a:latin typeface="+mn-lt"/>
                <a:ea typeface="+mn-ea"/>
                <a:cs typeface="+mn-cs"/>
              </a:rPr>
              <a:t>What is the likelihood our project costing so much? </a:t>
            </a:r>
          </a:p>
          <a:p>
            <a:r>
              <a:rPr lang="en-US" sz="1200" b="0" i="0" u="none" strike="noStrike" kern="1200" dirty="0">
                <a:solidFill>
                  <a:schemeClr val="tx1"/>
                </a:solidFill>
                <a:effectLst/>
                <a:latin typeface="+mn-lt"/>
                <a:ea typeface="+mn-ea"/>
                <a:cs typeface="+mn-cs"/>
              </a:rPr>
              <a:t>We can talk about ranges. </a:t>
            </a:r>
          </a:p>
          <a:p>
            <a:r>
              <a:rPr lang="en-US" sz="1200" b="0" i="0" u="none" strike="noStrike" kern="1200" dirty="0">
                <a:solidFill>
                  <a:schemeClr val="tx1"/>
                </a:solidFill>
                <a:effectLst/>
                <a:latin typeface="+mn-lt"/>
                <a:ea typeface="+mn-ea"/>
                <a:cs typeface="+mn-cs"/>
              </a:rPr>
              <a:t>In the figure that we see here on the screen, we're talking about a budget for </a:t>
            </a:r>
          </a:p>
          <a:p>
            <a:r>
              <a:rPr lang="en-US" sz="1200" b="0" i="0" u="none" strike="noStrike" kern="1200" dirty="0">
                <a:solidFill>
                  <a:schemeClr val="tx1"/>
                </a:solidFill>
                <a:effectLst/>
                <a:latin typeface="+mn-lt"/>
                <a:ea typeface="+mn-ea"/>
                <a:cs typeface="+mn-cs"/>
              </a:rPr>
              <a:t>a project that can vary between $346,000 to somewhere just under $354,000. </a:t>
            </a:r>
          </a:p>
          <a:p>
            <a:r>
              <a:rPr lang="en-US" sz="1200" b="0" i="0" u="none" strike="noStrike" kern="1200" dirty="0">
                <a:solidFill>
                  <a:schemeClr val="tx1"/>
                </a:solidFill>
                <a:effectLst/>
                <a:latin typeface="+mn-lt"/>
                <a:ea typeface="+mn-ea"/>
                <a:cs typeface="+mn-cs"/>
              </a:rPr>
              <a:t>This is our 90% confidence range. </a:t>
            </a:r>
          </a:p>
          <a:p>
            <a:r>
              <a:rPr lang="en-US" sz="1200" b="0" i="0" u="none" strike="noStrike" kern="1200" dirty="0">
                <a:solidFill>
                  <a:schemeClr val="tx1"/>
                </a:solidFill>
                <a:effectLst/>
                <a:latin typeface="+mn-lt"/>
                <a:ea typeface="+mn-ea"/>
                <a:cs typeface="+mn-cs"/>
              </a:rPr>
              <a:t>We are 90% confident that our project budget will be somewhere within that range. </a:t>
            </a:r>
          </a:p>
          <a:p>
            <a:r>
              <a:rPr lang="en-US" sz="1200" b="0" i="0" u="none" strike="noStrike" kern="1200" dirty="0">
                <a:solidFill>
                  <a:schemeClr val="tx1"/>
                </a:solidFill>
                <a:effectLst/>
                <a:latin typeface="+mn-lt"/>
                <a:ea typeface="+mn-ea"/>
                <a:cs typeface="+mn-cs"/>
              </a:rPr>
              <a:t>And therefore, we can choose our overall project budget, and </a:t>
            </a:r>
          </a:p>
          <a:p>
            <a:r>
              <a:rPr lang="en-US" sz="1200" b="0" i="0" u="none" strike="noStrike" kern="1200" dirty="0">
                <a:solidFill>
                  <a:schemeClr val="tx1"/>
                </a:solidFill>
                <a:effectLst/>
                <a:latin typeface="+mn-lt"/>
                <a:ea typeface="+mn-ea"/>
                <a:cs typeface="+mn-cs"/>
              </a:rPr>
              <a:t>allow for extra contingency. Perhaps, we set it somewhere in the region of $350,000.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And we give ourselves 10 to 15% contingencies to make sure that we are highly confident that we are going to meet this project budget, and </a:t>
            </a:r>
          </a:p>
          <a:p>
            <a:r>
              <a:rPr lang="en-US" sz="1200" b="0" i="0" u="none" strike="noStrike" kern="1200" dirty="0">
                <a:solidFill>
                  <a:schemeClr val="tx1"/>
                </a:solidFill>
                <a:effectLst/>
                <a:latin typeface="+mn-lt"/>
                <a:ea typeface="+mn-ea"/>
                <a:cs typeface="+mn-cs"/>
              </a:rPr>
              <a:t>not exceed it. Perhaps, we will come in under budget, but we know that we have the available resources if we need them</a:t>
            </a:r>
          </a:p>
          <a:p>
            <a:endParaRPr lang="en-US" dirty="0"/>
          </a:p>
        </p:txBody>
      </p:sp>
      <p:sp>
        <p:nvSpPr>
          <p:cNvPr id="4" name="Slide Number Placeholder 3"/>
          <p:cNvSpPr>
            <a:spLocks noGrp="1"/>
          </p:cNvSpPr>
          <p:nvPr>
            <p:ph type="sldNum" sz="quarter" idx="5"/>
          </p:nvPr>
        </p:nvSpPr>
        <p:spPr/>
        <p:txBody>
          <a:bodyPr/>
          <a:lstStyle/>
          <a:p>
            <a:fld id="{482698AA-472A-494F-8B84-304C607EA903}" type="slidenum">
              <a:rPr lang="en-US" smtClean="0"/>
              <a:pPr/>
              <a:t>83</a:t>
            </a:fld>
            <a:endParaRPr lang="en-US"/>
          </a:p>
        </p:txBody>
      </p:sp>
    </p:spTree>
    <p:extLst>
      <p:ext uri="{BB962C8B-B14F-4D97-AF65-F5344CB8AC3E}">
        <p14:creationId xmlns:p14="http://schemas.microsoft.com/office/powerpoint/2010/main" val="39006504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extLst>
      <p:ext uri="{BB962C8B-B14F-4D97-AF65-F5344CB8AC3E}">
        <p14:creationId xmlns:p14="http://schemas.microsoft.com/office/powerpoint/2010/main" val="34333458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From the above table, we can see that the project can be completed anywhere between 11 to 23 days. When the Monte Carlo simulation runs are performed, we can analyze the percentage of times each duration outcome between 11 and 23 is obtained. </a:t>
            </a:r>
            <a:endParaRPr lang="en-US" dirty="0"/>
          </a:p>
        </p:txBody>
      </p:sp>
      <p:sp>
        <p:nvSpPr>
          <p:cNvPr id="4" name="Slide Number Placeholder 3"/>
          <p:cNvSpPr>
            <a:spLocks noGrp="1"/>
          </p:cNvSpPr>
          <p:nvPr>
            <p:ph type="sldNum" sz="quarter" idx="10"/>
          </p:nvPr>
        </p:nvSpPr>
        <p:spPr/>
        <p:txBody>
          <a:bodyPr/>
          <a:lstStyle/>
          <a:p>
            <a:fld id="{482698AA-472A-494F-8B84-304C607EA903}" type="slidenum">
              <a:rPr lang="en-US" smtClean="0"/>
              <a:pPr/>
              <a:t>85</a:t>
            </a:fld>
            <a:endParaRPr lang="en-US"/>
          </a:p>
        </p:txBody>
      </p:sp>
    </p:spTree>
    <p:extLst>
      <p:ext uri="{BB962C8B-B14F-4D97-AF65-F5344CB8AC3E}">
        <p14:creationId xmlns:p14="http://schemas.microsoft.com/office/powerpoint/2010/main" val="6858284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Triangular distribution is commonly used for 3-point estimate</a:t>
            </a:r>
            <a:endParaRPr lang="en-US" dirty="0"/>
          </a:p>
        </p:txBody>
      </p:sp>
      <p:sp>
        <p:nvSpPr>
          <p:cNvPr id="4" name="Slide Number Placeholder 3"/>
          <p:cNvSpPr>
            <a:spLocks noGrp="1"/>
          </p:cNvSpPr>
          <p:nvPr>
            <p:ph type="sldNum" sz="quarter" idx="10"/>
          </p:nvPr>
        </p:nvSpPr>
        <p:spPr/>
        <p:txBody>
          <a:bodyPr/>
          <a:lstStyle/>
          <a:p>
            <a:fld id="{482698AA-472A-494F-8B84-304C607EA903}" type="slidenum">
              <a:rPr lang="en-US" smtClean="0"/>
              <a:pPr/>
              <a:t>86</a:t>
            </a:fld>
            <a:endParaRPr lang="en-US"/>
          </a:p>
        </p:txBody>
      </p:sp>
    </p:spTree>
    <p:extLst>
      <p:ext uri="{BB962C8B-B14F-4D97-AF65-F5344CB8AC3E}">
        <p14:creationId xmlns:p14="http://schemas.microsoft.com/office/powerpoint/2010/main" val="28596335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From the above table, we can see that the project can be completed anywhere between 11 to 23 days. When the Monte Carlo simulation runs are performed, we can </a:t>
            </a:r>
            <a:r>
              <a:rPr lang="en-US" sz="1200" b="0" i="0" kern="1200" dirty="0" err="1">
                <a:solidFill>
                  <a:schemeClr val="tx1"/>
                </a:solidFill>
                <a:effectLst/>
                <a:latin typeface="+mn-lt"/>
                <a:ea typeface="+mn-ea"/>
                <a:cs typeface="+mn-cs"/>
              </a:rPr>
              <a:t>analyse</a:t>
            </a:r>
            <a:r>
              <a:rPr lang="en-US" sz="1200" b="0" i="0" kern="1200" dirty="0">
                <a:solidFill>
                  <a:schemeClr val="tx1"/>
                </a:solidFill>
                <a:effectLst/>
                <a:latin typeface="+mn-lt"/>
                <a:ea typeface="+mn-ea"/>
                <a:cs typeface="+mn-cs"/>
              </a:rPr>
              <a:t> the percentage of times each duration outcome between 11 and 23 is obtained. </a:t>
            </a:r>
            <a:endParaRPr lang="en-US" dirty="0"/>
          </a:p>
        </p:txBody>
      </p:sp>
      <p:sp>
        <p:nvSpPr>
          <p:cNvPr id="4" name="Slide Number Placeholder 3"/>
          <p:cNvSpPr>
            <a:spLocks noGrp="1"/>
          </p:cNvSpPr>
          <p:nvPr>
            <p:ph type="sldNum" sz="quarter" idx="10"/>
          </p:nvPr>
        </p:nvSpPr>
        <p:spPr/>
        <p:txBody>
          <a:bodyPr/>
          <a:lstStyle/>
          <a:p>
            <a:fld id="{482698AA-472A-494F-8B84-304C607EA903}" type="slidenum">
              <a:rPr lang="en-US" smtClean="0"/>
              <a:pPr/>
              <a:t>87</a:t>
            </a:fld>
            <a:endParaRPr lang="en-US"/>
          </a:p>
        </p:txBody>
      </p:sp>
    </p:spTree>
    <p:extLst>
      <p:ext uri="{BB962C8B-B14F-4D97-AF65-F5344CB8AC3E}">
        <p14:creationId xmlns:p14="http://schemas.microsoft.com/office/powerpoint/2010/main" val="21059368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With the tornado diagram, we considered how much each task's variability affects the overall project duration when holding the others fixed, or constant at their most likely duration. It is a good sensitivity analysis tool because we can see which tasks the project duration is sensitive to.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But in reality, everything, all tasks to a certain extent are uncertain and will exhibit variability, and so task durations are going to move all over the place. </a:t>
            </a:r>
          </a:p>
          <a:p>
            <a:r>
              <a:rPr lang="en-US" sz="1200" b="0" i="0" u="none" strike="noStrike" kern="1200" dirty="0">
                <a:solidFill>
                  <a:schemeClr val="tx1"/>
                </a:solidFill>
                <a:effectLst/>
                <a:latin typeface="+mn-lt"/>
                <a:ea typeface="+mn-ea"/>
                <a:cs typeface="+mn-cs"/>
              </a:rPr>
              <a:t>We're not going to have one source of variability with everything else staying constant. </a:t>
            </a:r>
          </a:p>
          <a:p>
            <a:r>
              <a:rPr lang="en-US" sz="1200" b="0" i="0" u="none" strike="noStrike" kern="1200" dirty="0">
                <a:solidFill>
                  <a:schemeClr val="tx1"/>
                </a:solidFill>
                <a:effectLst/>
                <a:latin typeface="+mn-lt"/>
                <a:ea typeface="+mn-ea"/>
                <a:cs typeface="+mn-cs"/>
              </a:rPr>
              <a:t>So our next concept is to move beyond changing each task separately. </a:t>
            </a:r>
          </a:p>
          <a:p>
            <a:r>
              <a:rPr lang="en-US" sz="1200" b="0" i="0" u="none" strike="noStrike" kern="1200" dirty="0">
                <a:solidFill>
                  <a:schemeClr val="tx1"/>
                </a:solidFill>
                <a:effectLst/>
                <a:latin typeface="+mn-lt"/>
                <a:ea typeface="+mn-ea"/>
                <a:cs typeface="+mn-cs"/>
              </a:rPr>
              <a:t>But we're going to throw all of our variability, and we're going to use very cool tool that we already know, monte </a:t>
            </a:r>
            <a:r>
              <a:rPr lang="en-US" sz="1200" b="0" i="0" u="none" strike="noStrike" kern="1200" dirty="0" err="1">
                <a:solidFill>
                  <a:schemeClr val="tx1"/>
                </a:solidFill>
                <a:effectLst/>
                <a:latin typeface="+mn-lt"/>
                <a:ea typeface="+mn-ea"/>
                <a:cs typeface="+mn-cs"/>
              </a:rPr>
              <a:t>carlo</a:t>
            </a:r>
            <a:r>
              <a:rPr lang="en-US" sz="1200" b="0" i="0" u="none" strike="noStrike" kern="1200" dirty="0">
                <a:solidFill>
                  <a:schemeClr val="tx1"/>
                </a:solidFill>
                <a:effectLst/>
                <a:latin typeface="+mn-lt"/>
                <a:ea typeface="+mn-ea"/>
                <a:cs typeface="+mn-cs"/>
              </a:rPr>
              <a:t> simulation</a:t>
            </a:r>
          </a:p>
          <a:p>
            <a:r>
              <a:rPr lang="en-US" sz="1200" b="0" i="0" u="none" strike="noStrike" kern="1200" dirty="0">
                <a:solidFill>
                  <a:schemeClr val="tx1"/>
                </a:solidFill>
                <a:effectLst/>
                <a:latin typeface="+mn-lt"/>
                <a:ea typeface="+mn-ea"/>
                <a:cs typeface="+mn-cs"/>
              </a:rPr>
              <a:t>to conceptualize what the overall impact is going to be on our project duration.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Here we can account for different sources of variabilities that we have in our project,</a:t>
            </a:r>
          </a:p>
          <a:p>
            <a:r>
              <a:rPr lang="en-US" sz="1200" b="0" i="0" u="none" strike="noStrike" kern="1200" dirty="0">
                <a:solidFill>
                  <a:schemeClr val="tx1"/>
                </a:solidFill>
                <a:effectLst/>
                <a:latin typeface="+mn-lt"/>
                <a:ea typeface="+mn-ea"/>
                <a:cs typeface="+mn-cs"/>
              </a:rPr>
              <a:t>As well as the interactions and the dependencies, the links between tasks.</a:t>
            </a:r>
          </a:p>
          <a:p>
            <a:r>
              <a:rPr lang="en-US" sz="1200" b="0" i="0" u="none" strike="noStrike" kern="1200" dirty="0">
                <a:solidFill>
                  <a:schemeClr val="tx1"/>
                </a:solidFill>
                <a:effectLst/>
                <a:latin typeface="+mn-lt"/>
                <a:ea typeface="+mn-ea"/>
                <a:cs typeface="+mn-cs"/>
              </a:rPr>
              <a:t>We can incorporate probabilities and distributions and talk about how likely it is that we complete within a certain length of time.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How do we do that?</a:t>
            </a:r>
          </a:p>
          <a:p>
            <a:endParaRPr lang="en-US" dirty="0"/>
          </a:p>
        </p:txBody>
      </p:sp>
      <p:sp>
        <p:nvSpPr>
          <p:cNvPr id="4" name="Slide Number Placeholder 3"/>
          <p:cNvSpPr>
            <a:spLocks noGrp="1"/>
          </p:cNvSpPr>
          <p:nvPr>
            <p:ph type="sldNum" sz="quarter" idx="5"/>
          </p:nvPr>
        </p:nvSpPr>
        <p:spPr/>
        <p:txBody>
          <a:bodyPr/>
          <a:lstStyle/>
          <a:p>
            <a:fld id="{D0576831-260D-1241-86E8-887077EB6BE7}" type="slidenum">
              <a:rPr lang="en-US" smtClean="0"/>
              <a:t>88</a:t>
            </a:fld>
            <a:endParaRPr lang="en-US"/>
          </a:p>
        </p:txBody>
      </p:sp>
    </p:spTree>
    <p:extLst>
      <p:ext uri="{BB962C8B-B14F-4D97-AF65-F5344CB8AC3E}">
        <p14:creationId xmlns:p14="http://schemas.microsoft.com/office/powerpoint/2010/main" val="3424666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576831-260D-1241-86E8-887077EB6BE7}" type="slidenum">
              <a:rPr lang="en-US" smtClean="0"/>
              <a:t>89</a:t>
            </a:fld>
            <a:endParaRPr lang="en-US"/>
          </a:p>
        </p:txBody>
      </p:sp>
    </p:spTree>
    <p:extLst>
      <p:ext uri="{BB962C8B-B14F-4D97-AF65-F5344CB8AC3E}">
        <p14:creationId xmlns:p14="http://schemas.microsoft.com/office/powerpoint/2010/main" val="1670044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rmAutofit/>
          </a:bodyPr>
          <a:lstStyle/>
          <a:p>
            <a:r>
              <a:rPr lang="en-US" sz="800" b="0" i="0" u="none" strike="noStrike" kern="1200" dirty="0">
                <a:solidFill>
                  <a:schemeClr val="tx1"/>
                </a:solidFill>
                <a:effectLst/>
                <a:latin typeface="+mn-lt"/>
                <a:ea typeface="+mn-ea"/>
                <a:cs typeface="+mn-cs"/>
              </a:rPr>
              <a:t>Project management gurus like to call this the Holy Trinity for projects-</a:t>
            </a:r>
          </a:p>
          <a:p>
            <a:r>
              <a:rPr lang="en-US" sz="800" b="0" i="0" u="none" strike="noStrike" kern="1200" dirty="0">
                <a:solidFill>
                  <a:schemeClr val="tx1"/>
                </a:solidFill>
                <a:effectLst/>
                <a:latin typeface="+mn-lt"/>
                <a:ea typeface="+mn-ea"/>
                <a:cs typeface="+mn-cs"/>
              </a:rPr>
              <a:t>the scope, the budget, and the time.</a:t>
            </a:r>
          </a:p>
          <a:p>
            <a:endParaRPr lang="en-US" sz="800" dirty="0"/>
          </a:p>
          <a:p>
            <a:r>
              <a:rPr lang="en-US" sz="800" b="0" i="0" u="none" strike="noStrike" kern="1200" dirty="0">
                <a:solidFill>
                  <a:schemeClr val="tx1"/>
                </a:solidFill>
                <a:effectLst/>
                <a:latin typeface="+mn-lt"/>
                <a:ea typeface="+mn-ea"/>
                <a:cs typeface="+mn-cs"/>
              </a:rPr>
              <a:t>The time, as the name might imply, has to do with the duration. Over what kind of time frame are we talking about executing our project? </a:t>
            </a:r>
          </a:p>
          <a:p>
            <a:r>
              <a:rPr lang="en-US" sz="800" b="0" i="0" u="none" strike="noStrike" kern="1200" dirty="0">
                <a:solidFill>
                  <a:schemeClr val="tx1"/>
                </a:solidFill>
                <a:effectLst/>
                <a:latin typeface="+mn-lt"/>
                <a:ea typeface="+mn-ea"/>
                <a:cs typeface="+mn-cs"/>
              </a:rPr>
              <a:t>By when does it have to be finished?</a:t>
            </a:r>
          </a:p>
          <a:p>
            <a:endParaRPr lang="en-US" sz="800" dirty="0"/>
          </a:p>
          <a:p>
            <a:r>
              <a:rPr lang="en-US" sz="800" b="0" i="0" u="none" strike="noStrike" kern="1200" dirty="0">
                <a:solidFill>
                  <a:schemeClr val="tx1"/>
                </a:solidFill>
                <a:effectLst/>
                <a:latin typeface="+mn-lt"/>
                <a:ea typeface="+mn-ea"/>
                <a:cs typeface="+mn-cs"/>
              </a:rPr>
              <a:t>The scope is usually a description of requirements, qualities, specifications of a product or deliverables, or outputs that are going to be eventually delivered.</a:t>
            </a:r>
          </a:p>
          <a:p>
            <a:endParaRPr lang="en-US" sz="800" dirty="0"/>
          </a:p>
          <a:p>
            <a:r>
              <a:rPr lang="en-US" sz="800" b="0" i="0" u="none" strike="noStrike" kern="1200" dirty="0">
                <a:solidFill>
                  <a:schemeClr val="tx1"/>
                </a:solidFill>
                <a:effectLst/>
                <a:latin typeface="+mn-lt"/>
                <a:ea typeface="+mn-ea"/>
                <a:cs typeface="+mn-cs"/>
              </a:rPr>
              <a:t>And, the budget has everything to do with cost and resources that we have available to us for the purposes of this particular project. </a:t>
            </a:r>
          </a:p>
          <a:p>
            <a:endParaRPr lang="en-US" sz="800" b="0" i="0" u="none" strike="noStrike" kern="1200" dirty="0">
              <a:solidFill>
                <a:schemeClr val="tx1"/>
              </a:solidFill>
              <a:effectLst/>
              <a:latin typeface="+mn-lt"/>
              <a:ea typeface="+mn-ea"/>
              <a:cs typeface="+mn-cs"/>
            </a:endParaRPr>
          </a:p>
          <a:p>
            <a:r>
              <a:rPr lang="en-US" sz="800" b="0" i="0" u="none" strike="noStrike" kern="1200" dirty="0">
                <a:solidFill>
                  <a:schemeClr val="tx1"/>
                </a:solidFill>
                <a:effectLst/>
                <a:latin typeface="+mn-lt"/>
                <a:ea typeface="+mn-ea"/>
                <a:cs typeface="+mn-cs"/>
              </a:rPr>
              <a:t>Now, the reason it's called the Holy Trinity is because each one of these different objectives might pull in a different way. </a:t>
            </a:r>
          </a:p>
          <a:p>
            <a:r>
              <a:rPr lang="en-US" sz="800" b="0" i="0" u="none" strike="noStrike" kern="1200" dirty="0">
                <a:solidFill>
                  <a:schemeClr val="tx1"/>
                </a:solidFill>
                <a:effectLst/>
                <a:latin typeface="+mn-lt"/>
                <a:ea typeface="+mn-ea"/>
                <a:cs typeface="+mn-cs"/>
              </a:rPr>
              <a:t>If we're limited by time, and we really need to meet a certain deadline, we may need to think about giving up on one of the other two dimensions, or the other two objectives. </a:t>
            </a:r>
          </a:p>
          <a:p>
            <a:r>
              <a:rPr lang="en-US" sz="800" b="0" i="0" u="none" strike="noStrike" kern="1200" dirty="0">
                <a:solidFill>
                  <a:schemeClr val="tx1"/>
                </a:solidFill>
                <a:effectLst/>
                <a:latin typeface="+mn-lt"/>
                <a:ea typeface="+mn-ea"/>
                <a:cs typeface="+mn-cs"/>
              </a:rPr>
              <a:t>Either in scope, by reducing it, or by finding more money to support an accelerated schedule. They are very much INTERDEPENDENT!</a:t>
            </a:r>
          </a:p>
          <a:p>
            <a:r>
              <a:rPr lang="en-US" sz="800" b="0" i="0" u="none" strike="noStrike" kern="1200" dirty="0">
                <a:solidFill>
                  <a:schemeClr val="tx1"/>
                </a:solidFill>
                <a:effectLst/>
                <a:latin typeface="+mn-lt"/>
                <a:ea typeface="+mn-ea"/>
                <a:cs typeface="+mn-cs"/>
              </a:rPr>
              <a:t>When you mess with one, or change one of these, it will IMPACT the other!</a:t>
            </a:r>
            <a:endParaRPr lang="en-US" sz="800" dirty="0"/>
          </a:p>
          <a:p>
            <a:r>
              <a:rPr lang="en-US" sz="800" b="0" i="0" u="none" strike="noStrike" kern="1200" dirty="0">
                <a:solidFill>
                  <a:schemeClr val="tx1"/>
                </a:solidFill>
                <a:effectLst/>
                <a:latin typeface="+mn-lt"/>
                <a:ea typeface="+mn-ea"/>
                <a:cs typeface="+mn-cs"/>
              </a:rPr>
              <a:t>And so, when we think about any project's three objectives, we always have to be thoughtful about the tradeoffs and the priorities among them.</a:t>
            </a:r>
          </a:p>
          <a:p>
            <a:endParaRPr lang="en-US" sz="800" dirty="0"/>
          </a:p>
          <a:p>
            <a:r>
              <a:rPr lang="en-US" sz="800" dirty="0"/>
              <a:t>===============</a:t>
            </a:r>
          </a:p>
          <a:p>
            <a:r>
              <a:rPr lang="en-US" sz="800" b="0" i="0" u="none" strike="noStrike" kern="1200" dirty="0">
                <a:solidFill>
                  <a:schemeClr val="tx1"/>
                </a:solidFill>
                <a:effectLst/>
                <a:latin typeface="+mn-lt"/>
                <a:ea typeface="+mn-ea"/>
                <a:cs typeface="+mn-cs"/>
              </a:rPr>
              <a:t>One way you might want to think about this is to define which of the three </a:t>
            </a:r>
          </a:p>
          <a:p>
            <a:r>
              <a:rPr lang="en-US" sz="800" b="0" i="0" u="none" strike="noStrike" kern="1200" dirty="0">
                <a:solidFill>
                  <a:schemeClr val="tx1"/>
                </a:solidFill>
                <a:effectLst/>
                <a:latin typeface="+mn-lt"/>
                <a:ea typeface="+mn-ea"/>
                <a:cs typeface="+mn-cs"/>
              </a:rPr>
              <a:t>objectives is constrained, is limited, we are definitely not able to exceed. </a:t>
            </a:r>
          </a:p>
          <a:p>
            <a:r>
              <a:rPr lang="en-US" sz="800" b="0" i="0" u="none" strike="noStrike" kern="1200" dirty="0">
                <a:solidFill>
                  <a:schemeClr val="tx1"/>
                </a:solidFill>
                <a:effectLst/>
                <a:latin typeface="+mn-lt"/>
                <a:ea typeface="+mn-ea"/>
                <a:cs typeface="+mn-cs"/>
              </a:rPr>
              <a:t>Another aspect of thinking about the three objectives is if it's not constrained, </a:t>
            </a:r>
          </a:p>
          <a:p>
            <a:r>
              <a:rPr lang="en-US" sz="800" b="0" i="0" u="none" strike="noStrike" kern="1200" dirty="0">
                <a:solidFill>
                  <a:schemeClr val="tx1"/>
                </a:solidFill>
                <a:effectLst/>
                <a:latin typeface="+mn-lt"/>
                <a:ea typeface="+mn-ea"/>
                <a:cs typeface="+mn-cs"/>
              </a:rPr>
              <a:t>maybe we want to optimize it. </a:t>
            </a:r>
          </a:p>
          <a:p>
            <a:r>
              <a:rPr lang="en-US" sz="800" b="0" i="0" u="none" strike="noStrike" kern="1200" dirty="0">
                <a:solidFill>
                  <a:schemeClr val="tx1"/>
                </a:solidFill>
                <a:effectLst/>
                <a:latin typeface="+mn-lt"/>
                <a:ea typeface="+mn-ea"/>
                <a:cs typeface="+mn-cs"/>
              </a:rPr>
              <a:t>We want to achieve a certain goal. </a:t>
            </a:r>
          </a:p>
          <a:p>
            <a:r>
              <a:rPr lang="en-US" sz="800" b="0" i="0" u="none" strike="noStrike" kern="1200" dirty="0">
                <a:solidFill>
                  <a:schemeClr val="tx1"/>
                </a:solidFill>
                <a:effectLst/>
                <a:latin typeface="+mn-lt"/>
                <a:ea typeface="+mn-ea"/>
                <a:cs typeface="+mn-cs"/>
              </a:rPr>
              <a:t>We want to minimize it, or maximize it.</a:t>
            </a:r>
          </a:p>
          <a:p>
            <a:endParaRPr lang="en-US" sz="800" dirty="0"/>
          </a:p>
          <a:p>
            <a:r>
              <a:rPr lang="en-US" sz="800" b="0" i="0" u="none" strike="noStrike" kern="1200" dirty="0">
                <a:solidFill>
                  <a:schemeClr val="tx1"/>
                </a:solidFill>
                <a:effectLst/>
                <a:latin typeface="+mn-lt"/>
                <a:ea typeface="+mn-ea"/>
                <a:cs typeface="+mn-cs"/>
              </a:rPr>
              <a:t>And finally, where can we compromise? </a:t>
            </a:r>
          </a:p>
          <a:p>
            <a:r>
              <a:rPr lang="en-US" sz="800" b="0" i="0" u="none" strike="noStrike" kern="1200" dirty="0">
                <a:solidFill>
                  <a:schemeClr val="tx1"/>
                </a:solidFill>
                <a:effectLst/>
                <a:latin typeface="+mn-lt"/>
                <a:ea typeface="+mn-ea"/>
                <a:cs typeface="+mn-cs"/>
              </a:rPr>
              <a:t>While we might have a specific time, maybe we can compromise, and delay things.</a:t>
            </a:r>
          </a:p>
          <a:p>
            <a:endParaRPr lang="en-US" sz="800" dirty="0"/>
          </a:p>
          <a:p>
            <a:r>
              <a:rPr lang="en-US" sz="800" b="0" i="0" u="none" strike="noStrike" kern="1200" dirty="0">
                <a:solidFill>
                  <a:schemeClr val="tx1"/>
                </a:solidFill>
                <a:effectLst/>
                <a:latin typeface="+mn-lt"/>
                <a:ea typeface="+mn-ea"/>
                <a:cs typeface="+mn-cs"/>
              </a:rPr>
              <a:t>And so, when we think about our three objectives, we want to map them out. </a:t>
            </a:r>
          </a:p>
          <a:p>
            <a:r>
              <a:rPr lang="en-US" sz="800" b="0" i="0" u="none" strike="noStrike" kern="1200" dirty="0">
                <a:solidFill>
                  <a:schemeClr val="tx1"/>
                </a:solidFill>
                <a:effectLst/>
                <a:latin typeface="+mn-lt"/>
                <a:ea typeface="+mn-ea"/>
                <a:cs typeface="+mn-cs"/>
              </a:rPr>
              <a:t>Which one are we going to be constrained by? </a:t>
            </a:r>
          </a:p>
          <a:p>
            <a:r>
              <a:rPr lang="en-US" sz="800" b="0" i="0" u="none" strike="noStrike" kern="1200" dirty="0">
                <a:solidFill>
                  <a:schemeClr val="tx1"/>
                </a:solidFill>
                <a:effectLst/>
                <a:latin typeface="+mn-lt"/>
                <a:ea typeface="+mn-ea"/>
                <a:cs typeface="+mn-cs"/>
              </a:rPr>
              <a:t>Which will we aim to optimize? </a:t>
            </a:r>
          </a:p>
          <a:p>
            <a:r>
              <a:rPr lang="en-US" sz="800" b="0" i="0" u="none" strike="noStrike" kern="1200" dirty="0">
                <a:solidFill>
                  <a:schemeClr val="tx1"/>
                </a:solidFill>
                <a:effectLst/>
                <a:latin typeface="+mn-lt"/>
                <a:ea typeface="+mn-ea"/>
                <a:cs typeface="+mn-cs"/>
              </a:rPr>
              <a:t>And, which can we compromise on?</a:t>
            </a:r>
          </a:p>
        </p:txBody>
      </p:sp>
      <p:sp>
        <p:nvSpPr>
          <p:cNvPr id="4" name="Slide Number Placeholder 3"/>
          <p:cNvSpPr>
            <a:spLocks noGrp="1"/>
          </p:cNvSpPr>
          <p:nvPr>
            <p:ph type="sldNum" sz="quarter" idx="5"/>
          </p:nvPr>
        </p:nvSpPr>
        <p:spPr/>
        <p:txBody>
          <a:bodyPr/>
          <a:lstStyle/>
          <a:p>
            <a:fld id="{482698AA-472A-494F-8B84-304C607EA903}" type="slidenum">
              <a:rPr lang="en-US" smtClean="0"/>
              <a:pPr/>
              <a:t>9</a:t>
            </a:fld>
            <a:endParaRPr lang="en-US"/>
          </a:p>
        </p:txBody>
      </p:sp>
    </p:spTree>
    <p:extLst>
      <p:ext uri="{BB962C8B-B14F-4D97-AF65-F5344CB8AC3E}">
        <p14:creationId xmlns:p14="http://schemas.microsoft.com/office/powerpoint/2010/main" val="290828476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i="0" kern="1200" dirty="0">
                <a:solidFill>
                  <a:schemeClr val="tx1"/>
                </a:solidFill>
                <a:effectLst/>
                <a:latin typeface="+mn-lt"/>
                <a:ea typeface="+mn-ea"/>
                <a:cs typeface="+mn-cs"/>
              </a:rPr>
              <a:t>This is the graph version of the table.</a:t>
            </a:r>
          </a:p>
          <a:p>
            <a:r>
              <a:rPr lang="en-US" sz="1200" b="0" i="0" kern="1200" dirty="0">
                <a:solidFill>
                  <a:schemeClr val="tx1"/>
                </a:solidFill>
                <a:effectLst/>
                <a:latin typeface="+mn-lt"/>
                <a:ea typeface="+mn-ea"/>
                <a:cs typeface="+mn-cs"/>
              </a:rPr>
              <a:t>Of course ideally you would want to do this prior to undertaking the project.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 the above table and chart suggest is, for example, that the likelihood of completing the project in 17 days or less is around 33%. Similarly, the likelihood of completing the project in 19 days or less is around 88%, etc. Note the importance of verifying the possibility of completing the project in 17 days, as this, according to the Most Likely estimates, was the time you would expect the project to take. Given the above analysis, it looks much more likely that the project will end up taking anywhere between 19 – 20 days.</a:t>
            </a:r>
          </a:p>
          <a:p>
            <a:r>
              <a:rPr lang="en-US" sz="1200" b="0" i="0" kern="1200" dirty="0">
                <a:solidFill>
                  <a:schemeClr val="tx1"/>
                </a:solidFill>
                <a:effectLst/>
                <a:latin typeface="+mn-lt"/>
                <a:ea typeface="+mn-ea"/>
                <a:cs typeface="+mn-cs"/>
              </a:rPr>
              <a:t>You can schedule accordingly.</a:t>
            </a:r>
          </a:p>
          <a:p>
            <a:endParaRPr lang="en-US" sz="1200" b="0" i="0" kern="1200" dirty="0">
              <a:solidFill>
                <a:schemeClr val="tx1"/>
              </a:solidFill>
              <a:effectLst/>
              <a:latin typeface="+mn-lt"/>
              <a:ea typeface="+mn-ea"/>
              <a:cs typeface="+mn-cs"/>
            </a:endParaRPr>
          </a:p>
          <a:p>
            <a:r>
              <a:rPr lang="en-US" dirty="0"/>
              <a:t>http://</a:t>
            </a:r>
            <a:r>
              <a:rPr lang="en-US" dirty="0" err="1"/>
              <a:t>quantmleap.com</a:t>
            </a:r>
            <a:r>
              <a:rPr lang="en-US" dirty="0"/>
              <a:t>/blog/2010/07/project-risk-management-and-the-application-of-monte-carlo-simulation/</a:t>
            </a:r>
          </a:p>
          <a:p>
            <a:endParaRPr lang="en-US" dirty="0"/>
          </a:p>
          <a:p>
            <a:r>
              <a:rPr lang="en-US" dirty="0"/>
              <a:t>=========================</a:t>
            </a:r>
          </a:p>
          <a:p>
            <a:pPr fontAlgn="base"/>
            <a:r>
              <a:rPr lang="en-US" sz="1200" b="0" i="0" u="none" strike="noStrike" kern="1200" dirty="0">
                <a:solidFill>
                  <a:schemeClr val="tx1"/>
                </a:solidFill>
                <a:effectLst/>
                <a:latin typeface="+mn-lt"/>
                <a:ea typeface="+mn-ea"/>
                <a:cs typeface="+mn-cs"/>
              </a:rPr>
              <a:t>When conducting a Monte Carlo simulation, correlation among input variables is an important factor to consider.  If input random variables are treated as independent, when they are actually correlated, risk can be under or over estimated.</a:t>
            </a:r>
          </a:p>
          <a:p>
            <a:pPr fontAlgn="base"/>
            <a:r>
              <a:rPr lang="en-US" sz="1200" b="0" i="0" u="none" strike="noStrike" kern="1200" dirty="0">
                <a:solidFill>
                  <a:schemeClr val="tx1"/>
                </a:solidFill>
                <a:effectLst/>
                <a:latin typeface="+mn-lt"/>
                <a:ea typeface="+mn-ea"/>
                <a:cs typeface="+mn-cs"/>
              </a:rPr>
              <a:t>Let's think about how this occurs, when two input variables have positive correlation, the value for each should be relatively high in a given simulation iteration and both relatively low in another iteration.  For negatively correlated inputs, one should be at the high end of possible values while the other should be at the low end for a given iteration.</a:t>
            </a:r>
          </a:p>
          <a:p>
            <a:endParaRPr lang="en-US" dirty="0"/>
          </a:p>
          <a:p>
            <a:endParaRPr lang="en-US" dirty="0"/>
          </a:p>
        </p:txBody>
      </p:sp>
      <p:sp>
        <p:nvSpPr>
          <p:cNvPr id="4" name="Slide Number Placeholder 3"/>
          <p:cNvSpPr>
            <a:spLocks noGrp="1"/>
          </p:cNvSpPr>
          <p:nvPr>
            <p:ph type="sldNum" sz="quarter" idx="10"/>
          </p:nvPr>
        </p:nvSpPr>
        <p:spPr/>
        <p:txBody>
          <a:bodyPr/>
          <a:lstStyle/>
          <a:p>
            <a:fld id="{482698AA-472A-494F-8B84-304C607EA903}" type="slidenum">
              <a:rPr lang="en-US" smtClean="0"/>
              <a:pPr/>
              <a:t>90</a:t>
            </a:fld>
            <a:endParaRPr lang="en-US"/>
          </a:p>
        </p:txBody>
      </p:sp>
    </p:spTree>
    <p:extLst>
      <p:ext uri="{BB962C8B-B14F-4D97-AF65-F5344CB8AC3E}">
        <p14:creationId xmlns:p14="http://schemas.microsoft.com/office/powerpoint/2010/main" val="40873257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5" name="Google Shape;765;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grpSp>
        <p:nvGrpSpPr>
          <p:cNvPr id="17" name="Google Shape;17;p76"/>
          <p:cNvGrpSpPr/>
          <p:nvPr/>
        </p:nvGrpSpPr>
        <p:grpSpPr>
          <a:xfrm>
            <a:off x="2999317" y="3402014"/>
            <a:ext cx="7162800" cy="2058987"/>
            <a:chOff x="914400" y="3657600"/>
            <a:chExt cx="7162800" cy="2059641"/>
          </a:xfrm>
        </p:grpSpPr>
        <p:sp>
          <p:nvSpPr>
            <p:cNvPr id="18" name="Google Shape;18;p76"/>
            <p:cNvSpPr/>
            <p:nvPr/>
          </p:nvSpPr>
          <p:spPr>
            <a:xfrm>
              <a:off x="914400" y="3657600"/>
              <a:ext cx="7162800" cy="1295811"/>
            </a:xfrm>
            <a:prstGeom prst="rect">
              <a:avLst/>
            </a:prstGeom>
            <a:noFill/>
            <a:ln w="12700" cap="flat" cmpd="sng">
              <a:solidFill>
                <a:srgbClr val="2955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19" name="Google Shape;19;p76"/>
            <p:cNvSpPr/>
            <p:nvPr/>
          </p:nvSpPr>
          <p:spPr>
            <a:xfrm>
              <a:off x="914400" y="5069335"/>
              <a:ext cx="7162800" cy="647906"/>
            </a:xfrm>
            <a:prstGeom prst="rect">
              <a:avLst/>
            </a:prstGeom>
            <a:noFill/>
            <a:ln w="12700" cap="flat" cmpd="sng">
              <a:solidFill>
                <a:srgbClr val="2955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0" name="Google Shape;20;p76"/>
            <p:cNvSpPr/>
            <p:nvPr/>
          </p:nvSpPr>
          <p:spPr>
            <a:xfrm>
              <a:off x="914400" y="3657600"/>
              <a:ext cx="228600" cy="1295811"/>
            </a:xfrm>
            <a:prstGeom prst="rect">
              <a:avLst/>
            </a:prstGeom>
            <a:solidFill>
              <a:srgbClr val="2955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sp>
          <p:nvSpPr>
            <p:cNvPr id="21" name="Google Shape;21;p76"/>
            <p:cNvSpPr/>
            <p:nvPr/>
          </p:nvSpPr>
          <p:spPr>
            <a:xfrm>
              <a:off x="914400" y="5069335"/>
              <a:ext cx="228600" cy="647906"/>
            </a:xfrm>
            <a:prstGeom prst="rect">
              <a:avLst/>
            </a:prstGeom>
            <a:solidFill>
              <a:srgbClr val="2955A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Calibri"/>
                <a:ea typeface="Calibri"/>
                <a:cs typeface="Calibri"/>
                <a:sym typeface="Calibri"/>
              </a:endParaRPr>
            </a:p>
          </p:txBody>
        </p:sp>
      </p:grpSp>
      <p:sp>
        <p:nvSpPr>
          <p:cNvPr id="22" name="Google Shape;22;p76"/>
          <p:cNvSpPr txBox="1">
            <a:spLocks noGrp="1"/>
          </p:cNvSpPr>
          <p:nvPr>
            <p:ph type="ctrTitle"/>
          </p:nvPr>
        </p:nvSpPr>
        <p:spPr>
          <a:xfrm>
            <a:off x="3506368" y="3616586"/>
            <a:ext cx="6148873" cy="803564"/>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000" b="1">
                <a:solidFill>
                  <a:srgbClr val="2955A6"/>
                </a:solidFill>
                <a:latin typeface="Calibri"/>
                <a:ea typeface="Calibri"/>
                <a:cs typeface="Calibri"/>
                <a:sym typeface="Calibri"/>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3" name="Google Shape;23;p76"/>
          <p:cNvSpPr txBox="1">
            <a:spLocks noGrp="1"/>
          </p:cNvSpPr>
          <p:nvPr>
            <p:ph type="body" idx="1"/>
          </p:nvPr>
        </p:nvSpPr>
        <p:spPr>
          <a:xfrm>
            <a:off x="3506367" y="4998325"/>
            <a:ext cx="5627239" cy="278892"/>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600"/>
              </a:spcBef>
              <a:spcAft>
                <a:spcPts val="0"/>
              </a:spcAft>
              <a:buClr>
                <a:srgbClr val="2F5597"/>
              </a:buClr>
              <a:buSzPts val="2000"/>
              <a:buNone/>
              <a:defRPr sz="2000" b="1">
                <a:solidFill>
                  <a:srgbClr val="2F5597"/>
                </a:solidFill>
                <a:latin typeface="Calibri"/>
                <a:ea typeface="Calibri"/>
                <a:cs typeface="Calibri"/>
                <a:sym typeface="Calibri"/>
              </a:defRPr>
            </a:lvl1pPr>
            <a:lvl2pPr marL="914400" lvl="1" indent="-342900" algn="l">
              <a:lnSpc>
                <a:spcPct val="100000"/>
              </a:lnSpc>
              <a:spcBef>
                <a:spcPts val="600"/>
              </a:spcBef>
              <a:spcAft>
                <a:spcPts val="0"/>
              </a:spcAft>
              <a:buClr>
                <a:schemeClr val="dk1"/>
              </a:buClr>
              <a:buSzPts val="1800"/>
              <a:buChar char="•"/>
              <a:defRPr/>
            </a:lvl2pPr>
            <a:lvl3pPr marL="1371600" lvl="2" indent="-228600" algn="l">
              <a:lnSpc>
                <a:spcPct val="90000"/>
              </a:lnSpc>
              <a:spcBef>
                <a:spcPts val="375"/>
              </a:spcBef>
              <a:spcAft>
                <a:spcPts val="0"/>
              </a:spcAft>
              <a:buClr>
                <a:schemeClr val="dk1"/>
              </a:buClr>
              <a:buSzPts val="1500"/>
              <a:buNone/>
              <a:defRPr/>
            </a:lvl3pPr>
            <a:lvl4pPr marL="1828800" lvl="3" indent="-342900" algn="l">
              <a:lnSpc>
                <a:spcPct val="90000"/>
              </a:lnSpc>
              <a:spcBef>
                <a:spcPts val="375"/>
              </a:spcBef>
              <a:spcAft>
                <a:spcPts val="0"/>
              </a:spcAft>
              <a:buClr>
                <a:schemeClr val="dk1"/>
              </a:buClr>
              <a:buSzPts val="1800"/>
              <a:buChar char="•"/>
              <a:defRPr/>
            </a:lvl4pPr>
            <a:lvl5pPr marL="2286000" lvl="4" indent="-228600" algn="l">
              <a:lnSpc>
                <a:spcPct val="90000"/>
              </a:lnSpc>
              <a:spcBef>
                <a:spcPts val="375"/>
              </a:spcBef>
              <a:spcAft>
                <a:spcPts val="0"/>
              </a:spcAft>
              <a:buClr>
                <a:schemeClr val="dk1"/>
              </a:buClr>
              <a:buSzPts val="1300"/>
              <a:buNone/>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7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 name="Google Shape;26;p7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61950" algn="l">
              <a:lnSpc>
                <a:spcPct val="100000"/>
              </a:lnSpc>
              <a:spcBef>
                <a:spcPts val="600"/>
              </a:spcBef>
              <a:spcAft>
                <a:spcPts val="0"/>
              </a:spcAft>
              <a:buClr>
                <a:schemeClr val="dk1"/>
              </a:buClr>
              <a:buSzPts val="2100"/>
              <a:buChar char="•"/>
              <a:defRPr/>
            </a:lvl1pPr>
            <a:lvl2pPr marL="914400" lvl="1" indent="-355600" algn="l">
              <a:lnSpc>
                <a:spcPct val="100000"/>
              </a:lnSpc>
              <a:spcBef>
                <a:spcPts val="600"/>
              </a:spcBef>
              <a:spcAft>
                <a:spcPts val="0"/>
              </a:spcAft>
              <a:buClr>
                <a:schemeClr val="dk1"/>
              </a:buClr>
              <a:buSzPts val="2000"/>
              <a:buChar char="•"/>
              <a:defRPr/>
            </a:lvl2pPr>
            <a:lvl3pPr marL="1371600" lvl="2" indent="-355600" algn="l">
              <a:lnSpc>
                <a:spcPct val="100000"/>
              </a:lnSpc>
              <a:spcBef>
                <a:spcPts val="600"/>
              </a:spcBef>
              <a:spcAft>
                <a:spcPts val="0"/>
              </a:spcAft>
              <a:buClr>
                <a:schemeClr val="dk1"/>
              </a:buClr>
              <a:buSzPts val="2000"/>
              <a:buChar char="•"/>
              <a:defRPr sz="2000"/>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27" name="Google Shape;27;p77"/>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b="0" i="0" u="none" strike="noStrike" cap="none">
                <a:solidFill>
                  <a:srgbClr val="888888"/>
                </a:solidFill>
                <a:latin typeface="Calibri"/>
                <a:ea typeface="Calibri"/>
                <a:cs typeface="Calibri"/>
                <a:sym typeface="Calibri"/>
              </a:defRPr>
            </a:lvl1pPr>
            <a:lvl2pPr marL="0" lvl="1" indent="0" algn="r">
              <a:spcBef>
                <a:spcPts val="0"/>
              </a:spcBef>
              <a:spcAft>
                <a:spcPts val="0"/>
              </a:spcAft>
              <a:buNone/>
              <a:defRPr sz="900" b="0" i="0" u="none" strike="noStrike" cap="none">
                <a:solidFill>
                  <a:srgbClr val="888888"/>
                </a:solidFill>
                <a:latin typeface="Calibri"/>
                <a:ea typeface="Calibri"/>
                <a:cs typeface="Calibri"/>
                <a:sym typeface="Calibri"/>
              </a:defRPr>
            </a:lvl2pPr>
            <a:lvl3pPr marL="0" lvl="2" indent="0" algn="r">
              <a:spcBef>
                <a:spcPts val="0"/>
              </a:spcBef>
              <a:spcAft>
                <a:spcPts val="0"/>
              </a:spcAft>
              <a:buNone/>
              <a:defRPr sz="900" b="0" i="0" u="none" strike="noStrike" cap="none">
                <a:solidFill>
                  <a:srgbClr val="888888"/>
                </a:solidFill>
                <a:latin typeface="Calibri"/>
                <a:ea typeface="Calibri"/>
                <a:cs typeface="Calibri"/>
                <a:sym typeface="Calibri"/>
              </a:defRPr>
            </a:lvl3pPr>
            <a:lvl4pPr marL="0" lvl="3" indent="0" algn="r">
              <a:spcBef>
                <a:spcPts val="0"/>
              </a:spcBef>
              <a:spcAft>
                <a:spcPts val="0"/>
              </a:spcAft>
              <a:buNone/>
              <a:defRPr sz="900" b="0" i="0" u="none" strike="noStrike" cap="none">
                <a:solidFill>
                  <a:srgbClr val="888888"/>
                </a:solidFill>
                <a:latin typeface="Calibri"/>
                <a:ea typeface="Calibri"/>
                <a:cs typeface="Calibri"/>
                <a:sym typeface="Calibri"/>
              </a:defRPr>
            </a:lvl4pPr>
            <a:lvl5pPr marL="0" lvl="4" indent="0" algn="r">
              <a:spcBef>
                <a:spcPts val="0"/>
              </a:spcBef>
              <a:spcAft>
                <a:spcPts val="0"/>
              </a:spcAft>
              <a:buNone/>
              <a:defRPr sz="900" b="0" i="0" u="none" strike="noStrike" cap="none">
                <a:solidFill>
                  <a:srgbClr val="888888"/>
                </a:solidFill>
                <a:latin typeface="Calibri"/>
                <a:ea typeface="Calibri"/>
                <a:cs typeface="Calibri"/>
                <a:sym typeface="Calibri"/>
              </a:defRPr>
            </a:lvl5pPr>
            <a:lvl6pPr marL="0" lvl="5" indent="0" algn="r">
              <a:spcBef>
                <a:spcPts val="0"/>
              </a:spcBef>
              <a:spcAft>
                <a:spcPts val="0"/>
              </a:spcAft>
              <a:buNone/>
              <a:defRPr sz="900" b="0" i="0" u="none" strike="noStrike" cap="none">
                <a:solidFill>
                  <a:srgbClr val="888888"/>
                </a:solidFill>
                <a:latin typeface="Calibri"/>
                <a:ea typeface="Calibri"/>
                <a:cs typeface="Calibri"/>
                <a:sym typeface="Calibri"/>
              </a:defRPr>
            </a:lvl6pPr>
            <a:lvl7pPr marL="0" lvl="6" indent="0" algn="r">
              <a:spcBef>
                <a:spcPts val="0"/>
              </a:spcBef>
              <a:spcAft>
                <a:spcPts val="0"/>
              </a:spcAft>
              <a:buNone/>
              <a:defRPr sz="900" b="0" i="0" u="none" strike="noStrike" cap="none">
                <a:solidFill>
                  <a:srgbClr val="888888"/>
                </a:solidFill>
                <a:latin typeface="Calibri"/>
                <a:ea typeface="Calibri"/>
                <a:cs typeface="Calibri"/>
                <a:sym typeface="Calibri"/>
              </a:defRPr>
            </a:lvl7pPr>
            <a:lvl8pPr marL="0" lvl="7" indent="0" algn="r">
              <a:spcBef>
                <a:spcPts val="0"/>
              </a:spcBef>
              <a:spcAft>
                <a:spcPts val="0"/>
              </a:spcAft>
              <a:buNone/>
              <a:defRPr sz="900" b="0" i="0" u="none" strike="noStrike" cap="none">
                <a:solidFill>
                  <a:srgbClr val="888888"/>
                </a:solidFill>
                <a:latin typeface="Calibri"/>
                <a:ea typeface="Calibri"/>
                <a:cs typeface="Calibri"/>
                <a:sym typeface="Calibri"/>
              </a:defRPr>
            </a:lvl8pPr>
            <a:lvl9pPr marL="0" lvl="8" indent="0" algn="r">
              <a:spcBef>
                <a:spcPts val="0"/>
              </a:spcBef>
              <a:spcAft>
                <a:spcPts val="0"/>
              </a:spcAft>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7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0" name="Google Shape;30;p7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Clr>
                <a:srgbClr val="888888"/>
              </a:buClr>
              <a:buSzPts val="1800"/>
              <a:buNone/>
              <a:defRPr sz="1800">
                <a:solidFill>
                  <a:srgbClr val="888888"/>
                </a:solidFill>
              </a:defRPr>
            </a:lvl1pPr>
            <a:lvl2pPr marL="914400" lvl="1" indent="-228600" algn="l">
              <a:lnSpc>
                <a:spcPct val="100000"/>
              </a:lnSpc>
              <a:spcBef>
                <a:spcPts val="600"/>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1" name="Google Shape;31;p78"/>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b="0" i="0" u="none" strike="noStrike" cap="none">
                <a:solidFill>
                  <a:srgbClr val="888888"/>
                </a:solidFill>
                <a:latin typeface="Calibri"/>
                <a:ea typeface="Calibri"/>
                <a:cs typeface="Calibri"/>
                <a:sym typeface="Calibri"/>
              </a:defRPr>
            </a:lvl1pPr>
            <a:lvl2pPr marL="0" lvl="1" indent="0" algn="r">
              <a:spcBef>
                <a:spcPts val="0"/>
              </a:spcBef>
              <a:spcAft>
                <a:spcPts val="0"/>
              </a:spcAft>
              <a:buNone/>
              <a:defRPr sz="900" b="0" i="0" u="none" strike="noStrike" cap="none">
                <a:solidFill>
                  <a:srgbClr val="888888"/>
                </a:solidFill>
                <a:latin typeface="Calibri"/>
                <a:ea typeface="Calibri"/>
                <a:cs typeface="Calibri"/>
                <a:sym typeface="Calibri"/>
              </a:defRPr>
            </a:lvl2pPr>
            <a:lvl3pPr marL="0" lvl="2" indent="0" algn="r">
              <a:spcBef>
                <a:spcPts val="0"/>
              </a:spcBef>
              <a:spcAft>
                <a:spcPts val="0"/>
              </a:spcAft>
              <a:buNone/>
              <a:defRPr sz="900" b="0" i="0" u="none" strike="noStrike" cap="none">
                <a:solidFill>
                  <a:srgbClr val="888888"/>
                </a:solidFill>
                <a:latin typeface="Calibri"/>
                <a:ea typeface="Calibri"/>
                <a:cs typeface="Calibri"/>
                <a:sym typeface="Calibri"/>
              </a:defRPr>
            </a:lvl3pPr>
            <a:lvl4pPr marL="0" lvl="3" indent="0" algn="r">
              <a:spcBef>
                <a:spcPts val="0"/>
              </a:spcBef>
              <a:spcAft>
                <a:spcPts val="0"/>
              </a:spcAft>
              <a:buNone/>
              <a:defRPr sz="900" b="0" i="0" u="none" strike="noStrike" cap="none">
                <a:solidFill>
                  <a:srgbClr val="888888"/>
                </a:solidFill>
                <a:latin typeface="Calibri"/>
                <a:ea typeface="Calibri"/>
                <a:cs typeface="Calibri"/>
                <a:sym typeface="Calibri"/>
              </a:defRPr>
            </a:lvl4pPr>
            <a:lvl5pPr marL="0" lvl="4" indent="0" algn="r">
              <a:spcBef>
                <a:spcPts val="0"/>
              </a:spcBef>
              <a:spcAft>
                <a:spcPts val="0"/>
              </a:spcAft>
              <a:buNone/>
              <a:defRPr sz="900" b="0" i="0" u="none" strike="noStrike" cap="none">
                <a:solidFill>
                  <a:srgbClr val="888888"/>
                </a:solidFill>
                <a:latin typeface="Calibri"/>
                <a:ea typeface="Calibri"/>
                <a:cs typeface="Calibri"/>
                <a:sym typeface="Calibri"/>
              </a:defRPr>
            </a:lvl5pPr>
            <a:lvl6pPr marL="0" lvl="5" indent="0" algn="r">
              <a:spcBef>
                <a:spcPts val="0"/>
              </a:spcBef>
              <a:spcAft>
                <a:spcPts val="0"/>
              </a:spcAft>
              <a:buNone/>
              <a:defRPr sz="900" b="0" i="0" u="none" strike="noStrike" cap="none">
                <a:solidFill>
                  <a:srgbClr val="888888"/>
                </a:solidFill>
                <a:latin typeface="Calibri"/>
                <a:ea typeface="Calibri"/>
                <a:cs typeface="Calibri"/>
                <a:sym typeface="Calibri"/>
              </a:defRPr>
            </a:lvl6pPr>
            <a:lvl7pPr marL="0" lvl="6" indent="0" algn="r">
              <a:spcBef>
                <a:spcPts val="0"/>
              </a:spcBef>
              <a:spcAft>
                <a:spcPts val="0"/>
              </a:spcAft>
              <a:buNone/>
              <a:defRPr sz="900" b="0" i="0" u="none" strike="noStrike" cap="none">
                <a:solidFill>
                  <a:srgbClr val="888888"/>
                </a:solidFill>
                <a:latin typeface="Calibri"/>
                <a:ea typeface="Calibri"/>
                <a:cs typeface="Calibri"/>
                <a:sym typeface="Calibri"/>
              </a:defRPr>
            </a:lvl7pPr>
            <a:lvl8pPr marL="0" lvl="7" indent="0" algn="r">
              <a:spcBef>
                <a:spcPts val="0"/>
              </a:spcBef>
              <a:spcAft>
                <a:spcPts val="0"/>
              </a:spcAft>
              <a:buNone/>
              <a:defRPr sz="900" b="0" i="0" u="none" strike="noStrike" cap="none">
                <a:solidFill>
                  <a:srgbClr val="888888"/>
                </a:solidFill>
                <a:latin typeface="Calibri"/>
                <a:ea typeface="Calibri"/>
                <a:cs typeface="Calibri"/>
                <a:sym typeface="Calibri"/>
              </a:defRPr>
            </a:lvl8pPr>
            <a:lvl9pPr marL="0" lvl="8" indent="0" algn="r">
              <a:spcBef>
                <a:spcPts val="0"/>
              </a:spcBef>
              <a:spcAft>
                <a:spcPts val="0"/>
              </a:spcAft>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8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0" name="Google Shape;40;p81"/>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a:solidFill>
                  <a:srgbClr val="888888"/>
                </a:solidFill>
                <a:latin typeface="Calibri"/>
                <a:ea typeface="Calibri"/>
                <a:cs typeface="Calibri"/>
                <a:sym typeface="Calibri"/>
              </a:defRPr>
            </a:lvl1pPr>
            <a:lvl2pPr marL="0" lvl="1" indent="0" algn="r">
              <a:spcBef>
                <a:spcPts val="0"/>
              </a:spcBef>
              <a:spcAft>
                <a:spcPts val="0"/>
              </a:spcAft>
              <a:buNone/>
              <a:defRPr sz="900">
                <a:solidFill>
                  <a:srgbClr val="888888"/>
                </a:solidFill>
                <a:latin typeface="Calibri"/>
                <a:ea typeface="Calibri"/>
                <a:cs typeface="Calibri"/>
                <a:sym typeface="Calibri"/>
              </a:defRPr>
            </a:lvl2pPr>
            <a:lvl3pPr marL="0" lvl="2" indent="0" algn="r">
              <a:spcBef>
                <a:spcPts val="0"/>
              </a:spcBef>
              <a:spcAft>
                <a:spcPts val="0"/>
              </a:spcAft>
              <a:buNone/>
              <a:defRPr sz="900">
                <a:solidFill>
                  <a:srgbClr val="888888"/>
                </a:solidFill>
                <a:latin typeface="Calibri"/>
                <a:ea typeface="Calibri"/>
                <a:cs typeface="Calibri"/>
                <a:sym typeface="Calibri"/>
              </a:defRPr>
            </a:lvl3pPr>
            <a:lvl4pPr marL="0" lvl="3" indent="0" algn="r">
              <a:spcBef>
                <a:spcPts val="0"/>
              </a:spcBef>
              <a:spcAft>
                <a:spcPts val="0"/>
              </a:spcAft>
              <a:buNone/>
              <a:defRPr sz="900">
                <a:solidFill>
                  <a:srgbClr val="888888"/>
                </a:solidFill>
                <a:latin typeface="Calibri"/>
                <a:ea typeface="Calibri"/>
                <a:cs typeface="Calibri"/>
                <a:sym typeface="Calibri"/>
              </a:defRPr>
            </a:lvl4pPr>
            <a:lvl5pPr marL="0" lvl="4" indent="0" algn="r">
              <a:spcBef>
                <a:spcPts val="0"/>
              </a:spcBef>
              <a:spcAft>
                <a:spcPts val="0"/>
              </a:spcAft>
              <a:buNone/>
              <a:defRPr sz="900">
                <a:solidFill>
                  <a:srgbClr val="888888"/>
                </a:solidFill>
                <a:latin typeface="Calibri"/>
                <a:ea typeface="Calibri"/>
                <a:cs typeface="Calibri"/>
                <a:sym typeface="Calibri"/>
              </a:defRPr>
            </a:lvl5pPr>
            <a:lvl6pPr marL="0" lvl="5" indent="0" algn="r">
              <a:spcBef>
                <a:spcPts val="0"/>
              </a:spcBef>
              <a:spcAft>
                <a:spcPts val="0"/>
              </a:spcAft>
              <a:buNone/>
              <a:defRPr sz="900">
                <a:solidFill>
                  <a:srgbClr val="888888"/>
                </a:solidFill>
                <a:latin typeface="Calibri"/>
                <a:ea typeface="Calibri"/>
                <a:cs typeface="Calibri"/>
                <a:sym typeface="Calibri"/>
              </a:defRPr>
            </a:lvl6pPr>
            <a:lvl7pPr marL="0" lvl="6" indent="0" algn="r">
              <a:spcBef>
                <a:spcPts val="0"/>
              </a:spcBef>
              <a:spcAft>
                <a:spcPts val="0"/>
              </a:spcAft>
              <a:buNone/>
              <a:defRPr sz="900">
                <a:solidFill>
                  <a:srgbClr val="888888"/>
                </a:solidFill>
                <a:latin typeface="Calibri"/>
                <a:ea typeface="Calibri"/>
                <a:cs typeface="Calibri"/>
                <a:sym typeface="Calibri"/>
              </a:defRPr>
            </a:lvl7pPr>
            <a:lvl8pPr marL="0" lvl="7" indent="0" algn="r">
              <a:spcBef>
                <a:spcPts val="0"/>
              </a:spcBef>
              <a:spcAft>
                <a:spcPts val="0"/>
              </a:spcAft>
              <a:buNone/>
              <a:defRPr sz="900">
                <a:solidFill>
                  <a:srgbClr val="888888"/>
                </a:solidFill>
                <a:latin typeface="Calibri"/>
                <a:ea typeface="Calibri"/>
                <a:cs typeface="Calibri"/>
                <a:sym typeface="Calibri"/>
              </a:defRPr>
            </a:lvl8pPr>
            <a:lvl9pPr marL="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Highlight content">
  <p:cSld name="Highlight content">
    <p:spTree>
      <p:nvGrpSpPr>
        <p:cNvPr id="1" name="Shape 41"/>
        <p:cNvGrpSpPr/>
        <p:nvPr/>
      </p:nvGrpSpPr>
      <p:grpSpPr>
        <a:xfrm>
          <a:off x="0" y="0"/>
          <a:ext cx="0" cy="0"/>
          <a:chOff x="0" y="0"/>
          <a:chExt cx="0" cy="0"/>
        </a:xfrm>
      </p:grpSpPr>
      <p:sp>
        <p:nvSpPr>
          <p:cNvPr id="42" name="Google Shape;42;p8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3" name="Google Shape;43;p8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82"/>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a:solidFill>
                  <a:srgbClr val="888888"/>
                </a:solidFill>
                <a:latin typeface="Calibri"/>
                <a:ea typeface="Calibri"/>
                <a:cs typeface="Calibri"/>
                <a:sym typeface="Calibri"/>
              </a:defRPr>
            </a:lvl1pPr>
            <a:lvl2pPr marL="0" lvl="1" indent="0" algn="r">
              <a:spcBef>
                <a:spcPts val="0"/>
              </a:spcBef>
              <a:spcAft>
                <a:spcPts val="0"/>
              </a:spcAft>
              <a:buNone/>
              <a:defRPr sz="900">
                <a:solidFill>
                  <a:srgbClr val="888888"/>
                </a:solidFill>
                <a:latin typeface="Calibri"/>
                <a:ea typeface="Calibri"/>
                <a:cs typeface="Calibri"/>
                <a:sym typeface="Calibri"/>
              </a:defRPr>
            </a:lvl2pPr>
            <a:lvl3pPr marL="0" lvl="2" indent="0" algn="r">
              <a:spcBef>
                <a:spcPts val="0"/>
              </a:spcBef>
              <a:spcAft>
                <a:spcPts val="0"/>
              </a:spcAft>
              <a:buNone/>
              <a:defRPr sz="900">
                <a:solidFill>
                  <a:srgbClr val="888888"/>
                </a:solidFill>
                <a:latin typeface="Calibri"/>
                <a:ea typeface="Calibri"/>
                <a:cs typeface="Calibri"/>
                <a:sym typeface="Calibri"/>
              </a:defRPr>
            </a:lvl3pPr>
            <a:lvl4pPr marL="0" lvl="3" indent="0" algn="r">
              <a:spcBef>
                <a:spcPts val="0"/>
              </a:spcBef>
              <a:spcAft>
                <a:spcPts val="0"/>
              </a:spcAft>
              <a:buNone/>
              <a:defRPr sz="900">
                <a:solidFill>
                  <a:srgbClr val="888888"/>
                </a:solidFill>
                <a:latin typeface="Calibri"/>
                <a:ea typeface="Calibri"/>
                <a:cs typeface="Calibri"/>
                <a:sym typeface="Calibri"/>
              </a:defRPr>
            </a:lvl4pPr>
            <a:lvl5pPr marL="0" lvl="4" indent="0" algn="r">
              <a:spcBef>
                <a:spcPts val="0"/>
              </a:spcBef>
              <a:spcAft>
                <a:spcPts val="0"/>
              </a:spcAft>
              <a:buNone/>
              <a:defRPr sz="900">
                <a:solidFill>
                  <a:srgbClr val="888888"/>
                </a:solidFill>
                <a:latin typeface="Calibri"/>
                <a:ea typeface="Calibri"/>
                <a:cs typeface="Calibri"/>
                <a:sym typeface="Calibri"/>
              </a:defRPr>
            </a:lvl5pPr>
            <a:lvl6pPr marL="0" lvl="5" indent="0" algn="r">
              <a:spcBef>
                <a:spcPts val="0"/>
              </a:spcBef>
              <a:spcAft>
                <a:spcPts val="0"/>
              </a:spcAft>
              <a:buNone/>
              <a:defRPr sz="900">
                <a:solidFill>
                  <a:srgbClr val="888888"/>
                </a:solidFill>
                <a:latin typeface="Calibri"/>
                <a:ea typeface="Calibri"/>
                <a:cs typeface="Calibri"/>
                <a:sym typeface="Calibri"/>
              </a:defRPr>
            </a:lvl6pPr>
            <a:lvl7pPr marL="0" lvl="6" indent="0" algn="r">
              <a:spcBef>
                <a:spcPts val="0"/>
              </a:spcBef>
              <a:spcAft>
                <a:spcPts val="0"/>
              </a:spcAft>
              <a:buNone/>
              <a:defRPr sz="900">
                <a:solidFill>
                  <a:srgbClr val="888888"/>
                </a:solidFill>
                <a:latin typeface="Calibri"/>
                <a:ea typeface="Calibri"/>
                <a:cs typeface="Calibri"/>
                <a:sym typeface="Calibri"/>
              </a:defRPr>
            </a:lvl7pPr>
            <a:lvl8pPr marL="0" lvl="7" indent="0" algn="r">
              <a:spcBef>
                <a:spcPts val="0"/>
              </a:spcBef>
              <a:spcAft>
                <a:spcPts val="0"/>
              </a:spcAft>
              <a:buNone/>
              <a:defRPr sz="900">
                <a:solidFill>
                  <a:srgbClr val="888888"/>
                </a:solidFill>
                <a:latin typeface="Calibri"/>
                <a:ea typeface="Calibri"/>
                <a:cs typeface="Calibri"/>
                <a:sym typeface="Calibri"/>
              </a:defRPr>
            </a:lvl8pPr>
            <a:lvl9pPr marL="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8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7" name="Google Shape;47;p8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600"/>
              </a:spcBef>
              <a:spcAft>
                <a:spcPts val="0"/>
              </a:spcAft>
              <a:buClr>
                <a:schemeClr val="dk1"/>
              </a:buClr>
              <a:buSzPts val="1800"/>
              <a:buNone/>
              <a:defRPr sz="1800" b="1"/>
            </a:lvl1pPr>
            <a:lvl2pPr marL="914400" lvl="1" indent="-228600" algn="l">
              <a:lnSpc>
                <a:spcPct val="100000"/>
              </a:lnSpc>
              <a:spcBef>
                <a:spcPts val="600"/>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8" name="Google Shape;48;p8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9" name="Google Shape;49;p8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600"/>
              </a:spcBef>
              <a:spcAft>
                <a:spcPts val="0"/>
              </a:spcAft>
              <a:buClr>
                <a:schemeClr val="dk1"/>
              </a:buClr>
              <a:buSzPts val="1800"/>
              <a:buNone/>
              <a:defRPr sz="1800" b="1"/>
            </a:lvl1pPr>
            <a:lvl2pPr marL="914400" lvl="1" indent="-228600" algn="l">
              <a:lnSpc>
                <a:spcPct val="100000"/>
              </a:lnSpc>
              <a:spcBef>
                <a:spcPts val="600"/>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50" name="Google Shape;50;p8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600"/>
              </a:spcBef>
              <a:spcAft>
                <a:spcPts val="0"/>
              </a:spcAft>
              <a:buClr>
                <a:schemeClr val="dk1"/>
              </a:buClr>
              <a:buSzPts val="1800"/>
              <a:buChar char="•"/>
              <a:defRPr/>
            </a:lvl1pPr>
            <a:lvl2pPr marL="914400" lvl="1" indent="-342900" algn="l">
              <a:lnSpc>
                <a:spcPct val="100000"/>
              </a:lnSpc>
              <a:spcBef>
                <a:spcPts val="600"/>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1" name="Google Shape;51;p83"/>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a:solidFill>
                  <a:srgbClr val="888888"/>
                </a:solidFill>
                <a:latin typeface="Calibri"/>
                <a:ea typeface="Calibri"/>
                <a:cs typeface="Calibri"/>
                <a:sym typeface="Calibri"/>
              </a:defRPr>
            </a:lvl1pPr>
            <a:lvl2pPr marL="0" lvl="1" indent="0" algn="r">
              <a:spcBef>
                <a:spcPts val="0"/>
              </a:spcBef>
              <a:spcAft>
                <a:spcPts val="0"/>
              </a:spcAft>
              <a:buNone/>
              <a:defRPr sz="900">
                <a:solidFill>
                  <a:srgbClr val="888888"/>
                </a:solidFill>
                <a:latin typeface="Calibri"/>
                <a:ea typeface="Calibri"/>
                <a:cs typeface="Calibri"/>
                <a:sym typeface="Calibri"/>
              </a:defRPr>
            </a:lvl2pPr>
            <a:lvl3pPr marL="0" lvl="2" indent="0" algn="r">
              <a:spcBef>
                <a:spcPts val="0"/>
              </a:spcBef>
              <a:spcAft>
                <a:spcPts val="0"/>
              </a:spcAft>
              <a:buNone/>
              <a:defRPr sz="900">
                <a:solidFill>
                  <a:srgbClr val="888888"/>
                </a:solidFill>
                <a:latin typeface="Calibri"/>
                <a:ea typeface="Calibri"/>
                <a:cs typeface="Calibri"/>
                <a:sym typeface="Calibri"/>
              </a:defRPr>
            </a:lvl3pPr>
            <a:lvl4pPr marL="0" lvl="3" indent="0" algn="r">
              <a:spcBef>
                <a:spcPts val="0"/>
              </a:spcBef>
              <a:spcAft>
                <a:spcPts val="0"/>
              </a:spcAft>
              <a:buNone/>
              <a:defRPr sz="900">
                <a:solidFill>
                  <a:srgbClr val="888888"/>
                </a:solidFill>
                <a:latin typeface="Calibri"/>
                <a:ea typeface="Calibri"/>
                <a:cs typeface="Calibri"/>
                <a:sym typeface="Calibri"/>
              </a:defRPr>
            </a:lvl4pPr>
            <a:lvl5pPr marL="0" lvl="4" indent="0" algn="r">
              <a:spcBef>
                <a:spcPts val="0"/>
              </a:spcBef>
              <a:spcAft>
                <a:spcPts val="0"/>
              </a:spcAft>
              <a:buNone/>
              <a:defRPr sz="900">
                <a:solidFill>
                  <a:srgbClr val="888888"/>
                </a:solidFill>
                <a:latin typeface="Calibri"/>
                <a:ea typeface="Calibri"/>
                <a:cs typeface="Calibri"/>
                <a:sym typeface="Calibri"/>
              </a:defRPr>
            </a:lvl5pPr>
            <a:lvl6pPr marL="0" lvl="5" indent="0" algn="r">
              <a:spcBef>
                <a:spcPts val="0"/>
              </a:spcBef>
              <a:spcAft>
                <a:spcPts val="0"/>
              </a:spcAft>
              <a:buNone/>
              <a:defRPr sz="900">
                <a:solidFill>
                  <a:srgbClr val="888888"/>
                </a:solidFill>
                <a:latin typeface="Calibri"/>
                <a:ea typeface="Calibri"/>
                <a:cs typeface="Calibri"/>
                <a:sym typeface="Calibri"/>
              </a:defRPr>
            </a:lvl6pPr>
            <a:lvl7pPr marL="0" lvl="6" indent="0" algn="r">
              <a:spcBef>
                <a:spcPts val="0"/>
              </a:spcBef>
              <a:spcAft>
                <a:spcPts val="0"/>
              </a:spcAft>
              <a:buNone/>
              <a:defRPr sz="900">
                <a:solidFill>
                  <a:srgbClr val="888888"/>
                </a:solidFill>
                <a:latin typeface="Calibri"/>
                <a:ea typeface="Calibri"/>
                <a:cs typeface="Calibri"/>
                <a:sym typeface="Calibri"/>
              </a:defRPr>
            </a:lvl7pPr>
            <a:lvl8pPr marL="0" lvl="7" indent="0" algn="r">
              <a:spcBef>
                <a:spcPts val="0"/>
              </a:spcBef>
              <a:spcAft>
                <a:spcPts val="0"/>
              </a:spcAft>
              <a:buNone/>
              <a:defRPr sz="900">
                <a:solidFill>
                  <a:srgbClr val="888888"/>
                </a:solidFill>
                <a:latin typeface="Calibri"/>
                <a:ea typeface="Calibri"/>
                <a:cs typeface="Calibri"/>
                <a:sym typeface="Calibri"/>
              </a:defRPr>
            </a:lvl8pPr>
            <a:lvl9pPr marL="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8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4" name="Google Shape;54;p8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600"/>
              </a:spcBef>
              <a:spcAft>
                <a:spcPts val="0"/>
              </a:spcAft>
              <a:buClr>
                <a:schemeClr val="dk1"/>
              </a:buClr>
              <a:buSzPts val="2400"/>
              <a:buChar char="•"/>
              <a:defRPr sz="2400"/>
            </a:lvl1pPr>
            <a:lvl2pPr marL="914400" lvl="1" indent="-361950" algn="l">
              <a:lnSpc>
                <a:spcPct val="100000"/>
              </a:lnSpc>
              <a:spcBef>
                <a:spcPts val="600"/>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55" name="Google Shape;55;p8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Clr>
                <a:schemeClr val="dk1"/>
              </a:buClr>
              <a:buSzPts val="1200"/>
              <a:buNone/>
              <a:defRPr sz="1200"/>
            </a:lvl1pPr>
            <a:lvl2pPr marL="914400" lvl="1" indent="-228600" algn="l">
              <a:lnSpc>
                <a:spcPct val="100000"/>
              </a:lnSpc>
              <a:spcBef>
                <a:spcPts val="600"/>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6" name="Google Shape;56;p84"/>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a:solidFill>
                  <a:srgbClr val="888888"/>
                </a:solidFill>
                <a:latin typeface="Calibri"/>
                <a:ea typeface="Calibri"/>
                <a:cs typeface="Calibri"/>
                <a:sym typeface="Calibri"/>
              </a:defRPr>
            </a:lvl1pPr>
            <a:lvl2pPr marL="0" lvl="1" indent="0" algn="r">
              <a:spcBef>
                <a:spcPts val="0"/>
              </a:spcBef>
              <a:spcAft>
                <a:spcPts val="0"/>
              </a:spcAft>
              <a:buNone/>
              <a:defRPr sz="900">
                <a:solidFill>
                  <a:srgbClr val="888888"/>
                </a:solidFill>
                <a:latin typeface="Calibri"/>
                <a:ea typeface="Calibri"/>
                <a:cs typeface="Calibri"/>
                <a:sym typeface="Calibri"/>
              </a:defRPr>
            </a:lvl2pPr>
            <a:lvl3pPr marL="0" lvl="2" indent="0" algn="r">
              <a:spcBef>
                <a:spcPts val="0"/>
              </a:spcBef>
              <a:spcAft>
                <a:spcPts val="0"/>
              </a:spcAft>
              <a:buNone/>
              <a:defRPr sz="900">
                <a:solidFill>
                  <a:srgbClr val="888888"/>
                </a:solidFill>
                <a:latin typeface="Calibri"/>
                <a:ea typeface="Calibri"/>
                <a:cs typeface="Calibri"/>
                <a:sym typeface="Calibri"/>
              </a:defRPr>
            </a:lvl3pPr>
            <a:lvl4pPr marL="0" lvl="3" indent="0" algn="r">
              <a:spcBef>
                <a:spcPts val="0"/>
              </a:spcBef>
              <a:spcAft>
                <a:spcPts val="0"/>
              </a:spcAft>
              <a:buNone/>
              <a:defRPr sz="900">
                <a:solidFill>
                  <a:srgbClr val="888888"/>
                </a:solidFill>
                <a:latin typeface="Calibri"/>
                <a:ea typeface="Calibri"/>
                <a:cs typeface="Calibri"/>
                <a:sym typeface="Calibri"/>
              </a:defRPr>
            </a:lvl4pPr>
            <a:lvl5pPr marL="0" lvl="4" indent="0" algn="r">
              <a:spcBef>
                <a:spcPts val="0"/>
              </a:spcBef>
              <a:spcAft>
                <a:spcPts val="0"/>
              </a:spcAft>
              <a:buNone/>
              <a:defRPr sz="900">
                <a:solidFill>
                  <a:srgbClr val="888888"/>
                </a:solidFill>
                <a:latin typeface="Calibri"/>
                <a:ea typeface="Calibri"/>
                <a:cs typeface="Calibri"/>
                <a:sym typeface="Calibri"/>
              </a:defRPr>
            </a:lvl5pPr>
            <a:lvl6pPr marL="0" lvl="5" indent="0" algn="r">
              <a:spcBef>
                <a:spcPts val="0"/>
              </a:spcBef>
              <a:spcAft>
                <a:spcPts val="0"/>
              </a:spcAft>
              <a:buNone/>
              <a:defRPr sz="900">
                <a:solidFill>
                  <a:srgbClr val="888888"/>
                </a:solidFill>
                <a:latin typeface="Calibri"/>
                <a:ea typeface="Calibri"/>
                <a:cs typeface="Calibri"/>
                <a:sym typeface="Calibri"/>
              </a:defRPr>
            </a:lvl6pPr>
            <a:lvl7pPr marL="0" lvl="6" indent="0" algn="r">
              <a:spcBef>
                <a:spcPts val="0"/>
              </a:spcBef>
              <a:spcAft>
                <a:spcPts val="0"/>
              </a:spcAft>
              <a:buNone/>
              <a:defRPr sz="900">
                <a:solidFill>
                  <a:srgbClr val="888888"/>
                </a:solidFill>
                <a:latin typeface="Calibri"/>
                <a:ea typeface="Calibri"/>
                <a:cs typeface="Calibri"/>
                <a:sym typeface="Calibri"/>
              </a:defRPr>
            </a:lvl7pPr>
            <a:lvl8pPr marL="0" lvl="7" indent="0" algn="r">
              <a:spcBef>
                <a:spcPts val="0"/>
              </a:spcBef>
              <a:spcAft>
                <a:spcPts val="0"/>
              </a:spcAft>
              <a:buNone/>
              <a:defRPr sz="900">
                <a:solidFill>
                  <a:srgbClr val="888888"/>
                </a:solidFill>
                <a:latin typeface="Calibri"/>
                <a:ea typeface="Calibri"/>
                <a:cs typeface="Calibri"/>
                <a:sym typeface="Calibri"/>
              </a:defRPr>
            </a:lvl8pPr>
            <a:lvl9pPr marL="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7"/>
        <p:cNvGrpSpPr/>
        <p:nvPr/>
      </p:nvGrpSpPr>
      <p:grpSpPr>
        <a:xfrm>
          <a:off x="0" y="0"/>
          <a:ext cx="0" cy="0"/>
          <a:chOff x="0" y="0"/>
          <a:chExt cx="0" cy="0"/>
        </a:xfrm>
      </p:grpSpPr>
      <p:sp>
        <p:nvSpPr>
          <p:cNvPr id="58" name="Google Shape;58;p8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9" name="Google Shape;59;p85"/>
          <p:cNvSpPr>
            <a:spLocks noGrp="1"/>
          </p:cNvSpPr>
          <p:nvPr>
            <p:ph type="pic" idx="2"/>
          </p:nvPr>
        </p:nvSpPr>
        <p:spPr>
          <a:xfrm>
            <a:off x="5183188" y="987427"/>
            <a:ext cx="6172200" cy="4873625"/>
          </a:xfrm>
          <a:prstGeom prst="rect">
            <a:avLst/>
          </a:prstGeom>
          <a:noFill/>
          <a:ln>
            <a:noFill/>
          </a:ln>
        </p:spPr>
      </p:sp>
      <p:sp>
        <p:nvSpPr>
          <p:cNvPr id="60" name="Google Shape;60;p8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Clr>
                <a:schemeClr val="dk1"/>
              </a:buClr>
              <a:buSzPts val="1200"/>
              <a:buNone/>
              <a:defRPr sz="1200"/>
            </a:lvl1pPr>
            <a:lvl2pPr marL="914400" lvl="1" indent="-228600" algn="l">
              <a:lnSpc>
                <a:spcPct val="100000"/>
              </a:lnSpc>
              <a:spcBef>
                <a:spcPts val="600"/>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1" name="Google Shape;61;p85"/>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900">
                <a:solidFill>
                  <a:srgbClr val="888888"/>
                </a:solidFill>
                <a:latin typeface="Calibri"/>
                <a:ea typeface="Calibri"/>
                <a:cs typeface="Calibri"/>
                <a:sym typeface="Calibri"/>
              </a:defRPr>
            </a:lvl1pPr>
            <a:lvl2pPr marL="0" lvl="1" indent="0" algn="r">
              <a:spcBef>
                <a:spcPts val="0"/>
              </a:spcBef>
              <a:spcAft>
                <a:spcPts val="0"/>
              </a:spcAft>
              <a:buNone/>
              <a:defRPr sz="900">
                <a:solidFill>
                  <a:srgbClr val="888888"/>
                </a:solidFill>
                <a:latin typeface="Calibri"/>
                <a:ea typeface="Calibri"/>
                <a:cs typeface="Calibri"/>
                <a:sym typeface="Calibri"/>
              </a:defRPr>
            </a:lvl2pPr>
            <a:lvl3pPr marL="0" lvl="2" indent="0" algn="r">
              <a:spcBef>
                <a:spcPts val="0"/>
              </a:spcBef>
              <a:spcAft>
                <a:spcPts val="0"/>
              </a:spcAft>
              <a:buNone/>
              <a:defRPr sz="900">
                <a:solidFill>
                  <a:srgbClr val="888888"/>
                </a:solidFill>
                <a:latin typeface="Calibri"/>
                <a:ea typeface="Calibri"/>
                <a:cs typeface="Calibri"/>
                <a:sym typeface="Calibri"/>
              </a:defRPr>
            </a:lvl3pPr>
            <a:lvl4pPr marL="0" lvl="3" indent="0" algn="r">
              <a:spcBef>
                <a:spcPts val="0"/>
              </a:spcBef>
              <a:spcAft>
                <a:spcPts val="0"/>
              </a:spcAft>
              <a:buNone/>
              <a:defRPr sz="900">
                <a:solidFill>
                  <a:srgbClr val="888888"/>
                </a:solidFill>
                <a:latin typeface="Calibri"/>
                <a:ea typeface="Calibri"/>
                <a:cs typeface="Calibri"/>
                <a:sym typeface="Calibri"/>
              </a:defRPr>
            </a:lvl4pPr>
            <a:lvl5pPr marL="0" lvl="4" indent="0" algn="r">
              <a:spcBef>
                <a:spcPts val="0"/>
              </a:spcBef>
              <a:spcAft>
                <a:spcPts val="0"/>
              </a:spcAft>
              <a:buNone/>
              <a:defRPr sz="900">
                <a:solidFill>
                  <a:srgbClr val="888888"/>
                </a:solidFill>
                <a:latin typeface="Calibri"/>
                <a:ea typeface="Calibri"/>
                <a:cs typeface="Calibri"/>
                <a:sym typeface="Calibri"/>
              </a:defRPr>
            </a:lvl5pPr>
            <a:lvl6pPr marL="0" lvl="5" indent="0" algn="r">
              <a:spcBef>
                <a:spcPts val="0"/>
              </a:spcBef>
              <a:spcAft>
                <a:spcPts val="0"/>
              </a:spcAft>
              <a:buNone/>
              <a:defRPr sz="900">
                <a:solidFill>
                  <a:srgbClr val="888888"/>
                </a:solidFill>
                <a:latin typeface="Calibri"/>
                <a:ea typeface="Calibri"/>
                <a:cs typeface="Calibri"/>
                <a:sym typeface="Calibri"/>
              </a:defRPr>
            </a:lvl6pPr>
            <a:lvl7pPr marL="0" lvl="6" indent="0" algn="r">
              <a:spcBef>
                <a:spcPts val="0"/>
              </a:spcBef>
              <a:spcAft>
                <a:spcPts val="0"/>
              </a:spcAft>
              <a:buNone/>
              <a:defRPr sz="900">
                <a:solidFill>
                  <a:srgbClr val="888888"/>
                </a:solidFill>
                <a:latin typeface="Calibri"/>
                <a:ea typeface="Calibri"/>
                <a:cs typeface="Calibri"/>
                <a:sym typeface="Calibri"/>
              </a:defRPr>
            </a:lvl7pPr>
            <a:lvl8pPr marL="0" lvl="7" indent="0" algn="r">
              <a:spcBef>
                <a:spcPts val="0"/>
              </a:spcBef>
              <a:spcAft>
                <a:spcPts val="0"/>
              </a:spcAft>
              <a:buNone/>
              <a:defRPr sz="900">
                <a:solidFill>
                  <a:srgbClr val="888888"/>
                </a:solidFill>
                <a:latin typeface="Calibri"/>
                <a:ea typeface="Calibri"/>
                <a:cs typeface="Calibri"/>
                <a:sym typeface="Calibri"/>
              </a:defRPr>
            </a:lvl8pPr>
            <a:lvl9pPr marL="0" lvl="8" indent="0" algn="r">
              <a:spcBef>
                <a:spcPts val="0"/>
              </a:spcBef>
              <a:spcAft>
                <a:spcPts val="0"/>
              </a:spcAft>
              <a:buNone/>
              <a:defRPr sz="9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creativecommons.org/licenses/by/4.0/"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5"/>
          <p:cNvSpPr txBox="1">
            <a:spLocks noGrp="1"/>
          </p:cNvSpPr>
          <p:nvPr>
            <p:ph type="sldNum" idx="12"/>
          </p:nvPr>
        </p:nvSpPr>
        <p:spPr>
          <a:xfrm>
            <a:off x="10693400" y="6329364"/>
            <a:ext cx="660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9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9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9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9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9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9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9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9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1" name="Google Shape;11;p75"/>
          <p:cNvSpPr txBox="1">
            <a:spLocks noGrp="1"/>
          </p:cNvSpPr>
          <p:nvPr>
            <p:ph type="title"/>
          </p:nvPr>
        </p:nvSpPr>
        <p:spPr>
          <a:xfrm>
            <a:off x="838201" y="457201"/>
            <a:ext cx="7581900" cy="1101725"/>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3300" b="0" i="0" u="none" strike="noStrike" cap="none">
                <a:solidFill>
                  <a:schemeClr val="dk1"/>
                </a:solidFill>
                <a:latin typeface="Calibri"/>
                <a:ea typeface="Calibri"/>
                <a:cs typeface="Calibri"/>
                <a:sym typeface="Calibri"/>
              </a:defRPr>
            </a:lvl9pPr>
          </a:lstStyle>
          <a:p>
            <a:endParaRPr/>
          </a:p>
        </p:txBody>
      </p:sp>
      <p:sp>
        <p:nvSpPr>
          <p:cNvPr id="12" name="Google Shape;12;p75"/>
          <p:cNvSpPr txBox="1">
            <a:spLocks noGrp="1"/>
          </p:cNvSpPr>
          <p:nvPr>
            <p:ph type="body" idx="1"/>
          </p:nvPr>
        </p:nvSpPr>
        <p:spPr>
          <a:xfrm>
            <a:off x="838200" y="1825625"/>
            <a:ext cx="10515600" cy="448310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100000"/>
              </a:lnSpc>
              <a:spcBef>
                <a:spcPts val="6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3" name="Google Shape;13;p75"/>
          <p:cNvSpPr/>
          <p:nvPr/>
        </p:nvSpPr>
        <p:spPr>
          <a:xfrm>
            <a:off x="1" y="90102"/>
            <a:ext cx="138564" cy="276999"/>
          </a:xfrm>
          <a:prstGeom prst="rect">
            <a:avLst/>
          </a:prstGeom>
          <a:noFill/>
          <a:ln>
            <a:noFill/>
          </a:ln>
        </p:spPr>
        <p:txBody>
          <a:bodyPr spcFirstLastPara="1" wrap="square" lIns="68575" tIns="34275" rIns="68575" bIns="34275" anchor="ctr" anchorCtr="0">
            <a:spAutoFit/>
          </a:bodyPr>
          <a:lstStyle/>
          <a:p>
            <a:pPr marL="0" marR="0" lvl="0" indent="0" algn="l" rtl="0">
              <a:spcBef>
                <a:spcPts val="0"/>
              </a:spcBef>
              <a:spcAft>
                <a:spcPts val="0"/>
              </a:spcAft>
              <a:buNone/>
            </a:pPr>
            <a:endParaRPr sz="1350" b="0" i="0" u="none" strike="noStrike" cap="none">
              <a:solidFill>
                <a:schemeClr val="dk1"/>
              </a:solidFill>
              <a:latin typeface="Calibri"/>
              <a:ea typeface="Calibri"/>
              <a:cs typeface="Calibri"/>
              <a:sym typeface="Calibri"/>
            </a:endParaRPr>
          </a:p>
        </p:txBody>
      </p:sp>
      <p:pic>
        <p:nvPicPr>
          <p:cNvPr id="14" name="Google Shape;14;p75" descr="reative Commons License"/>
          <p:cNvPicPr preferRelativeResize="0"/>
          <p:nvPr/>
        </p:nvPicPr>
        <p:blipFill rotWithShape="1">
          <a:blip r:embed="rId10">
            <a:alphaModFix/>
          </a:blip>
          <a:srcRect/>
          <a:stretch/>
        </p:blipFill>
        <p:spPr>
          <a:xfrm>
            <a:off x="184151" y="6402388"/>
            <a:ext cx="1117600" cy="292100"/>
          </a:xfrm>
          <a:prstGeom prst="rect">
            <a:avLst/>
          </a:prstGeom>
          <a:noFill/>
          <a:ln>
            <a:noFill/>
          </a:ln>
        </p:spPr>
      </p:pic>
      <p:sp>
        <p:nvSpPr>
          <p:cNvPr id="15" name="Google Shape;15;p75"/>
          <p:cNvSpPr/>
          <p:nvPr/>
        </p:nvSpPr>
        <p:spPr>
          <a:xfrm>
            <a:off x="1301752" y="6415010"/>
            <a:ext cx="5282215" cy="246221"/>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000" b="0" i="0" u="none" strike="noStrike" cap="none">
                <a:solidFill>
                  <a:schemeClr val="dk1"/>
                </a:solidFill>
                <a:latin typeface="Calibri"/>
                <a:ea typeface="Calibri"/>
                <a:cs typeface="Calibri"/>
                <a:sym typeface="Calibri"/>
              </a:rPr>
              <a:t>  This document is licensed with a </a:t>
            </a:r>
            <a:r>
              <a:rPr lang="en-US" sz="1000" b="0" i="0" u="sng" strike="noStrike" cap="none">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Creative Commons Attribution 4.0 International License</a:t>
            </a:r>
            <a:r>
              <a:rPr lang="en-US" sz="1000" b="0" i="0" u="none" strike="noStrike" cap="none">
                <a:solidFill>
                  <a:schemeClr val="dk1"/>
                </a:solidFill>
                <a:latin typeface="Calibri"/>
                <a:ea typeface="Calibri"/>
                <a:cs typeface="Calibri"/>
                <a:sym typeface="Calibri"/>
              </a:rPr>
              <a:t> ©2023 </a:t>
            </a: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nam12.safelinks.protection.outlook.com/?url=https%3A%2F%2Furldefense.com%2Fv3%2F__http%3A%2Fwww.fmglobal.com__%3B!!JmPEgBY0HMszNaDT!uevAYw-F96fQ_me7zGTUFpKyE7XtEEV0ieNKuz76xAJVZQxFc_5VopM0W4_KfDnvqZBm0qr_j5iHdUvZrMttxGqTHg%24&amp;data=05%7C01%7Cluna.magpili%40wsu.edu%7Ceb805581890c49a3261208dbd6324b5b%7Cb52be471f7f147b4a8790c799bb53db5%7C0%7C0%7C638339283760188023%7CUnknown%7CTWFpbGZsb3d8eyJWIjoiMC4wLjAwMDAiLCJQIjoiV2luMzIiLCJBTiI6Ik1haWwiLCJXVCI6Mn0%3D%7C3000%7C%7C%7C&amp;sdata=MUuchoMQ6JwPOGkKz7gBcoRAKmomSTY4k5XkWAPzKps%3D&amp;reserved=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nam12.safelinks.protection.outlook.com/?url=https%3A%2F%2Furldefense.com%2Fv3%2F__https%3A%2Fwww.spencered.org%2F__%3B!!JmPEgBY0HMszNaDT!uevAYw-F96fQ_me7zGTUFpKyE7XtEEV0ieNKuz76xAJVZQxFc_5VopM0W4_KfDnvqZBm0qr_j5iHdUvZrMuoJ1Gh1g%24&amp;data=05%7C01%7Cluna.magpili%40wsu.edu%7Ceb805581890c49a3261208dbd6324b5b%7Cb52be471f7f147b4a8790c799bb53db5%7C0%7C0%7C638339283760188023%7CUnknown%7CTWFpbGZsb3d8eyJWIjoiMC4wLjAwMDAiLCJQIjoiV2luMzIiLCJBTiI6Ik1haWwiLCJXVCI6Mn0%3D%7C3000%7C%7C%7C&amp;sdata=en4meNcwYribGL1Vs7j4%2Bn02p%2F4OKNPieFloDk8Fzro%3D&amp;reserved=0"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tiff"/><Relationship Id="rId4" Type="http://schemas.openxmlformats.org/officeDocument/2006/relationships/image" Target="../media/image3.jpg"/><Relationship Id="rId9" Type="http://schemas.openxmlformats.org/officeDocument/2006/relationships/image" Target="../media/image8.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8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jpg"/></Relationships>
</file>

<file path=ppt/slides/_rels/slide9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
          <p:cNvSpPr txBox="1">
            <a:spLocks noGrp="1"/>
          </p:cNvSpPr>
          <p:nvPr>
            <p:ph type="ctrTitle"/>
          </p:nvPr>
        </p:nvSpPr>
        <p:spPr>
          <a:xfrm>
            <a:off x="3506368" y="3616586"/>
            <a:ext cx="6148873" cy="803564"/>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sz="3000" dirty="0">
                <a:solidFill>
                  <a:schemeClr val="dk1"/>
                </a:solidFill>
                <a:latin typeface="Calibri"/>
                <a:ea typeface="Calibri"/>
                <a:cs typeface="Calibri"/>
                <a:sym typeface="Calibri"/>
              </a:rPr>
              <a:t>Project Risk Management</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64922AF-872E-6542-8E5C-E2CD6F6973E1}"/>
              </a:ext>
            </a:extLst>
          </p:cNvPr>
          <p:cNvSpPr>
            <a:spLocks noGrp="1"/>
          </p:cNvSpPr>
          <p:nvPr>
            <p:ph type="title"/>
          </p:nvPr>
        </p:nvSpPr>
        <p:spPr/>
        <p:txBody>
          <a:bodyPr/>
          <a:lstStyle/>
          <a:p>
            <a:r>
              <a:rPr lang="en-US" dirty="0"/>
              <a:t>Three Project Objectives</a:t>
            </a:r>
          </a:p>
        </p:txBody>
      </p:sp>
      <p:sp>
        <p:nvSpPr>
          <p:cNvPr id="11" name="object 2">
            <a:extLst>
              <a:ext uri="{FF2B5EF4-FFF2-40B4-BE49-F238E27FC236}">
                <a16:creationId xmlns:a16="http://schemas.microsoft.com/office/drawing/2014/main" id="{AF20DAC0-7799-934D-B6EF-AD8BBB2A85CE}"/>
              </a:ext>
            </a:extLst>
          </p:cNvPr>
          <p:cNvSpPr txBox="1"/>
          <p:nvPr/>
        </p:nvSpPr>
        <p:spPr>
          <a:xfrm>
            <a:off x="7306382" y="3773283"/>
            <a:ext cx="1393074" cy="443710"/>
          </a:xfrm>
          <a:prstGeom prst="rect">
            <a:avLst/>
          </a:prstGeom>
        </p:spPr>
        <p:txBody>
          <a:bodyPr vert="horz" wrap="square" lIns="0" tIns="12700" rIns="0" bIns="0" rtlCol="0">
            <a:spAutoFit/>
          </a:bodyPr>
          <a:lstStyle/>
          <a:p>
            <a:pPr marL="12700">
              <a:spcBef>
                <a:spcPts val="100"/>
              </a:spcBef>
            </a:pPr>
            <a:r>
              <a:rPr sz="2800" b="1" spc="-60" dirty="0">
                <a:solidFill>
                  <a:srgbClr val="FF0000"/>
                </a:solidFill>
                <a:latin typeface="Arial"/>
                <a:cs typeface="Arial"/>
              </a:rPr>
              <a:t>Budg</a:t>
            </a:r>
            <a:r>
              <a:rPr sz="2800" b="1" spc="-70" dirty="0">
                <a:solidFill>
                  <a:srgbClr val="FF0000"/>
                </a:solidFill>
                <a:latin typeface="Arial"/>
                <a:cs typeface="Arial"/>
              </a:rPr>
              <a:t>e</a:t>
            </a:r>
            <a:r>
              <a:rPr sz="2800" b="1" spc="70" dirty="0">
                <a:solidFill>
                  <a:srgbClr val="FF0000"/>
                </a:solidFill>
                <a:latin typeface="Arial"/>
                <a:cs typeface="Arial"/>
              </a:rPr>
              <a:t>t</a:t>
            </a:r>
            <a:endParaRPr sz="2800" b="1" dirty="0">
              <a:solidFill>
                <a:srgbClr val="FF0000"/>
              </a:solidFill>
              <a:latin typeface="Arial"/>
              <a:cs typeface="Arial"/>
            </a:endParaRPr>
          </a:p>
        </p:txBody>
      </p:sp>
      <p:sp>
        <p:nvSpPr>
          <p:cNvPr id="12" name="object 4">
            <a:extLst>
              <a:ext uri="{FF2B5EF4-FFF2-40B4-BE49-F238E27FC236}">
                <a16:creationId xmlns:a16="http://schemas.microsoft.com/office/drawing/2014/main" id="{31F8EFA7-DC14-F74D-A16E-0D93AEDF4AA2}"/>
              </a:ext>
            </a:extLst>
          </p:cNvPr>
          <p:cNvSpPr txBox="1"/>
          <p:nvPr/>
        </p:nvSpPr>
        <p:spPr>
          <a:xfrm>
            <a:off x="4214311" y="3773283"/>
            <a:ext cx="1195889" cy="443710"/>
          </a:xfrm>
          <a:prstGeom prst="rect">
            <a:avLst/>
          </a:prstGeom>
        </p:spPr>
        <p:txBody>
          <a:bodyPr vert="horz" wrap="square" lIns="0" tIns="12700" rIns="0" bIns="0" rtlCol="0">
            <a:spAutoFit/>
          </a:bodyPr>
          <a:lstStyle/>
          <a:p>
            <a:pPr marL="12700">
              <a:spcBef>
                <a:spcPts val="100"/>
              </a:spcBef>
            </a:pPr>
            <a:r>
              <a:rPr sz="2800" b="1" spc="-45" dirty="0">
                <a:solidFill>
                  <a:srgbClr val="FF0000"/>
                </a:solidFill>
                <a:latin typeface="Arial"/>
                <a:cs typeface="Arial"/>
              </a:rPr>
              <a:t>Time</a:t>
            </a:r>
            <a:endParaRPr sz="2800" b="1" dirty="0">
              <a:solidFill>
                <a:srgbClr val="FF0000"/>
              </a:solidFill>
              <a:latin typeface="Arial"/>
              <a:cs typeface="Arial"/>
            </a:endParaRPr>
          </a:p>
        </p:txBody>
      </p:sp>
      <p:sp>
        <p:nvSpPr>
          <p:cNvPr id="14" name="object 6">
            <a:extLst>
              <a:ext uri="{FF2B5EF4-FFF2-40B4-BE49-F238E27FC236}">
                <a16:creationId xmlns:a16="http://schemas.microsoft.com/office/drawing/2014/main" id="{E78A29F6-8E9E-704C-A4B1-1C813F0AAB91}"/>
              </a:ext>
            </a:extLst>
          </p:cNvPr>
          <p:cNvSpPr/>
          <p:nvPr/>
        </p:nvSpPr>
        <p:spPr>
          <a:xfrm>
            <a:off x="4862233" y="2948403"/>
            <a:ext cx="2410282" cy="602808"/>
          </a:xfrm>
          <a:custGeom>
            <a:avLst/>
            <a:gdLst/>
            <a:ahLst/>
            <a:cxnLst/>
            <a:rect l="l" t="t" r="r" b="b"/>
            <a:pathLst>
              <a:path w="1452879" h="367664">
                <a:moveTo>
                  <a:pt x="0" y="367283"/>
                </a:moveTo>
                <a:lnTo>
                  <a:pt x="726185" y="0"/>
                </a:lnTo>
                <a:lnTo>
                  <a:pt x="1452371" y="367283"/>
                </a:lnTo>
                <a:lnTo>
                  <a:pt x="0" y="367283"/>
                </a:lnTo>
                <a:close/>
              </a:path>
            </a:pathLst>
          </a:custGeom>
          <a:ln w="76200">
            <a:solidFill>
              <a:schemeClr val="tx1"/>
            </a:solidFill>
          </a:ln>
        </p:spPr>
        <p:txBody>
          <a:bodyPr wrap="square" lIns="0" tIns="0" rIns="0" bIns="0" rtlCol="0"/>
          <a:lstStyle/>
          <a:p>
            <a:endParaRPr/>
          </a:p>
        </p:txBody>
      </p:sp>
      <p:pic>
        <p:nvPicPr>
          <p:cNvPr id="15" name="object 7">
            <a:extLst>
              <a:ext uri="{FF2B5EF4-FFF2-40B4-BE49-F238E27FC236}">
                <a16:creationId xmlns:a16="http://schemas.microsoft.com/office/drawing/2014/main" id="{FA3B51C4-7076-E64E-86FF-C39757DDD2B5}"/>
              </a:ext>
            </a:extLst>
          </p:cNvPr>
          <p:cNvPicPr/>
          <p:nvPr/>
        </p:nvPicPr>
        <p:blipFill>
          <a:blip r:embed="rId3" cstate="print"/>
          <a:stretch>
            <a:fillRect/>
          </a:stretch>
        </p:blipFill>
        <p:spPr>
          <a:xfrm>
            <a:off x="6971807" y="1447799"/>
            <a:ext cx="1600392" cy="1499212"/>
          </a:xfrm>
          <a:prstGeom prst="rect">
            <a:avLst/>
          </a:prstGeom>
        </p:spPr>
      </p:pic>
      <p:pic>
        <p:nvPicPr>
          <p:cNvPr id="16" name="object 8">
            <a:extLst>
              <a:ext uri="{FF2B5EF4-FFF2-40B4-BE49-F238E27FC236}">
                <a16:creationId xmlns:a16="http://schemas.microsoft.com/office/drawing/2014/main" id="{07E29586-0376-5646-B57E-26E644C74798}"/>
              </a:ext>
            </a:extLst>
          </p:cNvPr>
          <p:cNvPicPr/>
          <p:nvPr/>
        </p:nvPicPr>
        <p:blipFill>
          <a:blip r:embed="rId4" cstate="print"/>
          <a:stretch>
            <a:fillRect/>
          </a:stretch>
        </p:blipFill>
        <p:spPr>
          <a:xfrm>
            <a:off x="3581400" y="4443764"/>
            <a:ext cx="2022614" cy="1499212"/>
          </a:xfrm>
          <a:prstGeom prst="rect">
            <a:avLst/>
          </a:prstGeom>
        </p:spPr>
      </p:pic>
      <p:sp>
        <p:nvSpPr>
          <p:cNvPr id="20" name="object 3">
            <a:extLst>
              <a:ext uri="{FF2B5EF4-FFF2-40B4-BE49-F238E27FC236}">
                <a16:creationId xmlns:a16="http://schemas.microsoft.com/office/drawing/2014/main" id="{5C2C0513-9A7A-9345-9D1C-675F988F642B}"/>
              </a:ext>
            </a:extLst>
          </p:cNvPr>
          <p:cNvSpPr txBox="1"/>
          <p:nvPr/>
        </p:nvSpPr>
        <p:spPr>
          <a:xfrm>
            <a:off x="3132407" y="2057401"/>
            <a:ext cx="3862260" cy="527067"/>
          </a:xfrm>
          <a:prstGeom prst="rect">
            <a:avLst/>
          </a:prstGeom>
        </p:spPr>
        <p:txBody>
          <a:bodyPr vert="horz" wrap="square" lIns="0" tIns="95250" rIns="0" bIns="0" rtlCol="0">
            <a:spAutoFit/>
          </a:bodyPr>
          <a:lstStyle/>
          <a:p>
            <a:pPr marL="2458085">
              <a:spcBef>
                <a:spcPts val="575"/>
              </a:spcBef>
            </a:pPr>
            <a:r>
              <a:rPr sz="2800" b="1" spc="-70" dirty="0">
                <a:solidFill>
                  <a:srgbClr val="FF0000"/>
                </a:solidFill>
                <a:latin typeface="Arial"/>
                <a:cs typeface="Arial"/>
              </a:rPr>
              <a:t>Scope</a:t>
            </a:r>
            <a:endParaRPr sz="2800" b="1" dirty="0">
              <a:solidFill>
                <a:srgbClr val="FF0000"/>
              </a:solidFill>
              <a:latin typeface="Arial"/>
              <a:cs typeface="Arial"/>
            </a:endParaRPr>
          </a:p>
        </p:txBody>
      </p:sp>
      <p:pic>
        <p:nvPicPr>
          <p:cNvPr id="22" name="Picture 21">
            <a:extLst>
              <a:ext uri="{FF2B5EF4-FFF2-40B4-BE49-F238E27FC236}">
                <a16:creationId xmlns:a16="http://schemas.microsoft.com/office/drawing/2014/main" id="{2CA69E95-3D1F-C749-BC38-8D4F17294A69}"/>
              </a:ext>
            </a:extLst>
          </p:cNvPr>
          <p:cNvPicPr>
            <a:picLocks noChangeAspect="1"/>
          </p:cNvPicPr>
          <p:nvPr/>
        </p:nvPicPr>
        <p:blipFill>
          <a:blip r:embed="rId5"/>
          <a:stretch>
            <a:fillRect/>
          </a:stretch>
        </p:blipFill>
        <p:spPr>
          <a:xfrm>
            <a:off x="6909604" y="4185495"/>
            <a:ext cx="1987533" cy="1987533"/>
          </a:xfrm>
          <a:prstGeom prst="rect">
            <a:avLst/>
          </a:prstGeom>
        </p:spPr>
      </p:pic>
      <p:sp>
        <p:nvSpPr>
          <p:cNvPr id="13" name="Rectangle 12">
            <a:extLst>
              <a:ext uri="{FF2B5EF4-FFF2-40B4-BE49-F238E27FC236}">
                <a16:creationId xmlns:a16="http://schemas.microsoft.com/office/drawing/2014/main" id="{9B9C8450-C7BC-5440-9F11-B563D4D29E68}"/>
              </a:ext>
            </a:extLst>
          </p:cNvPr>
          <p:cNvSpPr/>
          <p:nvPr/>
        </p:nvSpPr>
        <p:spPr>
          <a:xfrm>
            <a:off x="1988820" y="1956484"/>
            <a:ext cx="4030980" cy="923330"/>
          </a:xfrm>
          <a:prstGeom prst="rect">
            <a:avLst/>
          </a:prstGeom>
        </p:spPr>
        <p:txBody>
          <a:bodyPr wrap="square">
            <a:spAutoFit/>
          </a:bodyPr>
          <a:lstStyle/>
          <a:p>
            <a:pPr marL="19050">
              <a:spcBef>
                <a:spcPts val="150"/>
              </a:spcBef>
            </a:pPr>
            <a:r>
              <a:rPr lang="en-US" i="1" spc="-45" dirty="0">
                <a:latin typeface="Arial"/>
                <a:cs typeface="Arial"/>
              </a:rPr>
              <a:t>Deliver</a:t>
            </a:r>
            <a:r>
              <a:rPr lang="en-US" i="1" spc="-53" dirty="0">
                <a:latin typeface="Arial"/>
                <a:cs typeface="Arial"/>
              </a:rPr>
              <a:t> </a:t>
            </a:r>
            <a:r>
              <a:rPr lang="en-US" i="1" spc="-45" dirty="0">
                <a:latin typeface="Arial"/>
                <a:cs typeface="Arial"/>
              </a:rPr>
              <a:t>deliverables?</a:t>
            </a:r>
            <a:endParaRPr lang="en-US" i="1" dirty="0">
              <a:latin typeface="Arial"/>
              <a:cs typeface="Arial"/>
            </a:endParaRPr>
          </a:p>
          <a:p>
            <a:pPr marL="19050" marR="7620"/>
            <a:r>
              <a:rPr lang="en-US" i="1" spc="-83" dirty="0">
                <a:latin typeface="Arial"/>
                <a:cs typeface="Arial"/>
              </a:rPr>
              <a:t>Does</a:t>
            </a:r>
            <a:r>
              <a:rPr lang="en-US" i="1" spc="-53" dirty="0">
                <a:latin typeface="Arial"/>
                <a:cs typeface="Arial"/>
              </a:rPr>
              <a:t> </a:t>
            </a:r>
            <a:r>
              <a:rPr lang="en-US" i="1" spc="8" dirty="0">
                <a:latin typeface="Arial"/>
                <a:cs typeface="Arial"/>
              </a:rPr>
              <a:t>t</a:t>
            </a:r>
            <a:r>
              <a:rPr lang="en-US" i="1" spc="15" dirty="0">
                <a:latin typeface="Arial"/>
                <a:cs typeface="Arial"/>
              </a:rPr>
              <a:t>h</a:t>
            </a:r>
            <a:r>
              <a:rPr lang="en-US" i="1" spc="-60" dirty="0">
                <a:latin typeface="Arial"/>
                <a:cs typeface="Arial"/>
              </a:rPr>
              <a:t>e</a:t>
            </a:r>
            <a:r>
              <a:rPr lang="en-US" i="1" spc="-45" dirty="0">
                <a:latin typeface="Arial"/>
                <a:cs typeface="Arial"/>
              </a:rPr>
              <a:t> </a:t>
            </a:r>
            <a:r>
              <a:rPr lang="en-US" i="1" spc="-23" dirty="0">
                <a:latin typeface="Arial"/>
                <a:cs typeface="Arial"/>
              </a:rPr>
              <a:t>outcome,</a:t>
            </a:r>
            <a:r>
              <a:rPr lang="en-US" i="1" spc="-38" dirty="0">
                <a:latin typeface="Arial"/>
                <a:cs typeface="Arial"/>
              </a:rPr>
              <a:t> </a:t>
            </a:r>
            <a:r>
              <a:rPr lang="en-US" i="1" spc="23" dirty="0">
                <a:latin typeface="Arial"/>
                <a:cs typeface="Arial"/>
              </a:rPr>
              <a:t>at</a:t>
            </a:r>
            <a:r>
              <a:rPr lang="en-US" i="1" spc="-53" dirty="0">
                <a:latin typeface="Arial"/>
                <a:cs typeface="Arial"/>
              </a:rPr>
              <a:t> </a:t>
            </a:r>
            <a:r>
              <a:rPr lang="en-US" i="1" spc="-23" dirty="0">
                <a:latin typeface="Arial"/>
                <a:cs typeface="Arial"/>
              </a:rPr>
              <a:t>compl</a:t>
            </a:r>
            <a:r>
              <a:rPr lang="en-US" i="1" spc="-30" dirty="0">
                <a:latin typeface="Arial"/>
                <a:cs typeface="Arial"/>
              </a:rPr>
              <a:t>e</a:t>
            </a:r>
            <a:r>
              <a:rPr lang="en-US" i="1" dirty="0">
                <a:latin typeface="Arial"/>
                <a:cs typeface="Arial"/>
              </a:rPr>
              <a:t>tion</a:t>
            </a:r>
            <a:r>
              <a:rPr lang="en-US" i="1" spc="-68" dirty="0">
                <a:latin typeface="Arial"/>
                <a:cs typeface="Arial"/>
              </a:rPr>
              <a:t>,</a:t>
            </a:r>
            <a:r>
              <a:rPr lang="en-US" i="1" spc="-53" dirty="0">
                <a:latin typeface="Arial"/>
                <a:cs typeface="Arial"/>
              </a:rPr>
              <a:t> </a:t>
            </a:r>
            <a:r>
              <a:rPr lang="en-US" i="1" spc="-23" dirty="0">
                <a:latin typeface="Arial"/>
                <a:cs typeface="Arial"/>
              </a:rPr>
              <a:t>satisfy</a:t>
            </a:r>
            <a:r>
              <a:rPr lang="en-US" i="1" spc="-53" dirty="0">
                <a:latin typeface="Arial"/>
                <a:cs typeface="Arial"/>
              </a:rPr>
              <a:t> </a:t>
            </a:r>
            <a:r>
              <a:rPr lang="en-US" i="1" spc="8" dirty="0">
                <a:latin typeface="Arial"/>
                <a:cs typeface="Arial"/>
              </a:rPr>
              <a:t>t</a:t>
            </a:r>
            <a:r>
              <a:rPr lang="en-US" i="1" spc="15" dirty="0">
                <a:latin typeface="Arial"/>
                <a:cs typeface="Arial"/>
              </a:rPr>
              <a:t>h</a:t>
            </a:r>
            <a:r>
              <a:rPr lang="en-US" i="1" spc="-45" dirty="0">
                <a:latin typeface="Arial"/>
                <a:cs typeface="Arial"/>
              </a:rPr>
              <a:t>e  </a:t>
            </a:r>
            <a:r>
              <a:rPr lang="en-US" i="1" spc="-38" dirty="0">
                <a:latin typeface="Arial"/>
                <a:cs typeface="Arial"/>
              </a:rPr>
              <a:t>customer?</a:t>
            </a:r>
            <a:endParaRPr lang="en-US" i="1" dirty="0">
              <a:latin typeface="Arial"/>
              <a:cs typeface="Arial"/>
            </a:endParaRPr>
          </a:p>
        </p:txBody>
      </p:sp>
      <p:sp>
        <p:nvSpPr>
          <p:cNvPr id="17" name="Rectangle 16">
            <a:extLst>
              <a:ext uri="{FF2B5EF4-FFF2-40B4-BE49-F238E27FC236}">
                <a16:creationId xmlns:a16="http://schemas.microsoft.com/office/drawing/2014/main" id="{B65BAFDB-8507-5240-98FC-E70A2DF1DA43}"/>
              </a:ext>
            </a:extLst>
          </p:cNvPr>
          <p:cNvSpPr/>
          <p:nvPr/>
        </p:nvSpPr>
        <p:spPr>
          <a:xfrm>
            <a:off x="2869317" y="3812822"/>
            <a:ext cx="1097608" cy="369332"/>
          </a:xfrm>
          <a:prstGeom prst="rect">
            <a:avLst/>
          </a:prstGeom>
        </p:spPr>
        <p:txBody>
          <a:bodyPr wrap="none">
            <a:spAutoFit/>
          </a:bodyPr>
          <a:lstStyle/>
          <a:p>
            <a:pPr marL="19050">
              <a:spcBef>
                <a:spcPts val="150"/>
              </a:spcBef>
            </a:pPr>
            <a:r>
              <a:rPr lang="en-US" i="1" spc="-135" dirty="0">
                <a:latin typeface="Arial"/>
                <a:cs typeface="Arial"/>
              </a:rPr>
              <a:t>On</a:t>
            </a:r>
            <a:r>
              <a:rPr lang="en-US" i="1" spc="-53" dirty="0">
                <a:latin typeface="Arial"/>
                <a:cs typeface="Arial"/>
              </a:rPr>
              <a:t> </a:t>
            </a:r>
            <a:r>
              <a:rPr lang="en-US" i="1" spc="53" dirty="0">
                <a:latin typeface="Arial"/>
                <a:cs typeface="Arial"/>
              </a:rPr>
              <a:t>ti</a:t>
            </a:r>
            <a:r>
              <a:rPr lang="en-US" i="1" spc="-38" dirty="0">
                <a:latin typeface="Arial"/>
                <a:cs typeface="Arial"/>
              </a:rPr>
              <a:t>me?</a:t>
            </a:r>
            <a:endParaRPr lang="en-US" i="1" dirty="0">
              <a:latin typeface="Arial"/>
              <a:cs typeface="Arial"/>
            </a:endParaRPr>
          </a:p>
        </p:txBody>
      </p:sp>
      <p:sp>
        <p:nvSpPr>
          <p:cNvPr id="18" name="Rectangle 17">
            <a:extLst>
              <a:ext uri="{FF2B5EF4-FFF2-40B4-BE49-F238E27FC236}">
                <a16:creationId xmlns:a16="http://schemas.microsoft.com/office/drawing/2014/main" id="{D767651D-F536-0F47-8CBA-C631A2000B60}"/>
              </a:ext>
            </a:extLst>
          </p:cNvPr>
          <p:cNvSpPr/>
          <p:nvPr/>
        </p:nvSpPr>
        <p:spPr>
          <a:xfrm>
            <a:off x="8945276" y="3957992"/>
            <a:ext cx="2514901" cy="646331"/>
          </a:xfrm>
          <a:prstGeom prst="rect">
            <a:avLst/>
          </a:prstGeom>
        </p:spPr>
        <p:txBody>
          <a:bodyPr wrap="square">
            <a:spAutoFit/>
          </a:bodyPr>
          <a:lstStyle/>
          <a:p>
            <a:pPr marL="19050" marR="7620">
              <a:spcBef>
                <a:spcPts val="150"/>
              </a:spcBef>
            </a:pPr>
            <a:r>
              <a:rPr lang="en-US" i="1" spc="-210" dirty="0">
                <a:latin typeface="Arial"/>
                <a:cs typeface="Arial"/>
              </a:rPr>
              <a:t>O</a:t>
            </a:r>
            <a:r>
              <a:rPr lang="en-US" i="1" spc="-150" dirty="0">
                <a:latin typeface="Arial"/>
                <a:cs typeface="Arial"/>
              </a:rPr>
              <a:t>v</a:t>
            </a:r>
            <a:r>
              <a:rPr lang="en-US" i="1" spc="-45" dirty="0">
                <a:latin typeface="Arial"/>
                <a:cs typeface="Arial"/>
              </a:rPr>
              <a:t>e</a:t>
            </a:r>
            <a:r>
              <a:rPr lang="en-US" i="1" spc="-23" dirty="0">
                <a:latin typeface="Arial"/>
                <a:cs typeface="Arial"/>
              </a:rPr>
              <a:t>r</a:t>
            </a:r>
            <a:r>
              <a:rPr lang="en-US" i="1" spc="-53" dirty="0">
                <a:latin typeface="Arial"/>
                <a:cs typeface="Arial"/>
              </a:rPr>
              <a:t> </a:t>
            </a:r>
            <a:r>
              <a:rPr lang="en-US" i="1" spc="-30" dirty="0">
                <a:latin typeface="Arial"/>
                <a:cs typeface="Arial"/>
              </a:rPr>
              <a:t>or</a:t>
            </a:r>
            <a:r>
              <a:rPr lang="en-US" i="1" spc="-45" dirty="0">
                <a:latin typeface="Arial"/>
                <a:cs typeface="Arial"/>
              </a:rPr>
              <a:t> </a:t>
            </a:r>
            <a:r>
              <a:rPr lang="en-US" i="1" spc="-30" dirty="0">
                <a:latin typeface="Arial"/>
                <a:cs typeface="Arial"/>
              </a:rPr>
              <a:t>under</a:t>
            </a:r>
            <a:r>
              <a:rPr lang="en-US" i="1" spc="-45" dirty="0">
                <a:latin typeface="Arial"/>
                <a:cs typeface="Arial"/>
              </a:rPr>
              <a:t> budg</a:t>
            </a:r>
            <a:r>
              <a:rPr lang="en-US" i="1" spc="-75" dirty="0">
                <a:latin typeface="Arial"/>
                <a:cs typeface="Arial"/>
              </a:rPr>
              <a:t>e</a:t>
            </a:r>
            <a:r>
              <a:rPr lang="en-US" i="1" spc="-23" dirty="0">
                <a:latin typeface="Arial"/>
                <a:cs typeface="Arial"/>
              </a:rPr>
              <a:t>t?  </a:t>
            </a:r>
            <a:r>
              <a:rPr lang="en-US" i="1" spc="-135" dirty="0">
                <a:latin typeface="Arial"/>
                <a:cs typeface="Arial"/>
              </a:rPr>
              <a:t>B</a:t>
            </a:r>
            <a:r>
              <a:rPr lang="en-US" i="1" spc="-98" dirty="0">
                <a:latin typeface="Arial"/>
                <a:cs typeface="Arial"/>
              </a:rPr>
              <a:t>y</a:t>
            </a:r>
            <a:r>
              <a:rPr lang="en-US" i="1" spc="-53" dirty="0">
                <a:latin typeface="Arial"/>
                <a:cs typeface="Arial"/>
              </a:rPr>
              <a:t> </a:t>
            </a:r>
            <a:r>
              <a:rPr lang="en-US" i="1" spc="-38" dirty="0">
                <a:latin typeface="Arial"/>
                <a:cs typeface="Arial"/>
              </a:rPr>
              <a:t>h</a:t>
            </a:r>
            <a:r>
              <a:rPr lang="en-US" i="1" spc="-60" dirty="0">
                <a:latin typeface="Arial"/>
                <a:cs typeface="Arial"/>
              </a:rPr>
              <a:t>o</a:t>
            </a:r>
            <a:r>
              <a:rPr lang="en-US" i="1" spc="-53" dirty="0">
                <a:latin typeface="Arial"/>
                <a:cs typeface="Arial"/>
              </a:rPr>
              <a:t>w</a:t>
            </a:r>
            <a:r>
              <a:rPr lang="en-US" i="1" spc="-38" dirty="0">
                <a:latin typeface="Arial"/>
                <a:cs typeface="Arial"/>
              </a:rPr>
              <a:t> </a:t>
            </a:r>
            <a:r>
              <a:rPr lang="en-US" i="1" spc="-23" dirty="0">
                <a:latin typeface="Arial"/>
                <a:cs typeface="Arial"/>
              </a:rPr>
              <a:t>mu</a:t>
            </a:r>
            <a:r>
              <a:rPr lang="en-US" i="1" spc="-8" dirty="0">
                <a:latin typeface="Arial"/>
                <a:cs typeface="Arial"/>
              </a:rPr>
              <a:t>c</a:t>
            </a:r>
            <a:r>
              <a:rPr lang="en-US" i="1" spc="-68" dirty="0">
                <a:latin typeface="Arial"/>
                <a:cs typeface="Arial"/>
              </a:rPr>
              <a:t>h?</a:t>
            </a:r>
            <a:endParaRPr lang="en-US" i="1" dirty="0">
              <a:latin typeface="Arial"/>
              <a:cs typeface="Arial"/>
            </a:endParaRPr>
          </a:p>
        </p:txBody>
      </p:sp>
      <p:sp>
        <p:nvSpPr>
          <p:cNvPr id="19" name="Slide Number Placeholder 4">
            <a:extLst>
              <a:ext uri="{FF2B5EF4-FFF2-40B4-BE49-F238E27FC236}">
                <a16:creationId xmlns:a16="http://schemas.microsoft.com/office/drawing/2014/main" id="{4882B6EC-EB9D-0540-83B4-5E69496C1B93}"/>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10</a:t>
            </a:fld>
            <a:endParaRPr lang="en-US" dirty="0"/>
          </a:p>
        </p:txBody>
      </p:sp>
    </p:spTree>
    <p:extLst>
      <p:ext uri="{BB962C8B-B14F-4D97-AF65-F5344CB8AC3E}">
        <p14:creationId xmlns:p14="http://schemas.microsoft.com/office/powerpoint/2010/main" val="3238685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050"/>
          <p:cNvSpPr>
            <a:spLocks noGrp="1" noChangeArrowheads="1"/>
          </p:cNvSpPr>
          <p:nvPr>
            <p:ph type="title"/>
          </p:nvPr>
        </p:nvSpPr>
        <p:spPr/>
        <p:txBody>
          <a:bodyPr/>
          <a:lstStyle/>
          <a:p>
            <a:r>
              <a:rPr lang="en-US" altLang="en-US" dirty="0"/>
              <a:t>What is Project Risk?</a:t>
            </a:r>
          </a:p>
        </p:txBody>
      </p:sp>
      <p:sp>
        <p:nvSpPr>
          <p:cNvPr id="6147" name="Rectangle 2051"/>
          <p:cNvSpPr>
            <a:spLocks noGrp="1" noChangeArrowheads="1"/>
          </p:cNvSpPr>
          <p:nvPr>
            <p:ph idx="1"/>
          </p:nvPr>
        </p:nvSpPr>
        <p:spPr/>
        <p:txBody>
          <a:bodyPr/>
          <a:lstStyle/>
          <a:p>
            <a:r>
              <a:rPr lang="en-US" altLang="en-US" dirty="0"/>
              <a:t>What is project risk?</a:t>
            </a:r>
          </a:p>
        </p:txBody>
      </p:sp>
      <p:sp>
        <p:nvSpPr>
          <p:cNvPr id="4" name="Slide Number Placeholder 4">
            <a:extLst>
              <a:ext uri="{FF2B5EF4-FFF2-40B4-BE49-F238E27FC236}">
                <a16:creationId xmlns:a16="http://schemas.microsoft.com/office/drawing/2014/main" id="{38981D9F-94EB-584D-AAF2-BCF7B797C23C}"/>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11</a:t>
            </a:fld>
            <a:endParaRPr lang="en-US" dirty="0"/>
          </a:p>
        </p:txBody>
      </p:sp>
    </p:spTree>
    <p:extLst>
      <p:ext uri="{BB962C8B-B14F-4D97-AF65-F5344CB8AC3E}">
        <p14:creationId xmlns:p14="http://schemas.microsoft.com/office/powerpoint/2010/main" val="3792812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64922AF-872E-6542-8E5C-E2CD6F6973E1}"/>
              </a:ext>
            </a:extLst>
          </p:cNvPr>
          <p:cNvSpPr>
            <a:spLocks noGrp="1"/>
          </p:cNvSpPr>
          <p:nvPr>
            <p:ph type="title"/>
          </p:nvPr>
        </p:nvSpPr>
        <p:spPr/>
        <p:txBody>
          <a:bodyPr/>
          <a:lstStyle/>
          <a:p>
            <a:r>
              <a:rPr lang="en-US" dirty="0"/>
              <a:t>Project Risks threaten objectives!</a:t>
            </a:r>
          </a:p>
        </p:txBody>
      </p:sp>
      <p:sp>
        <p:nvSpPr>
          <p:cNvPr id="4" name="Content Placeholder 3">
            <a:extLst>
              <a:ext uri="{FF2B5EF4-FFF2-40B4-BE49-F238E27FC236}">
                <a16:creationId xmlns:a16="http://schemas.microsoft.com/office/drawing/2014/main" id="{BF80884F-BAA7-AC4E-A6A1-A3327E013C51}"/>
              </a:ext>
            </a:extLst>
          </p:cNvPr>
          <p:cNvSpPr>
            <a:spLocks noGrp="1"/>
          </p:cNvSpPr>
          <p:nvPr>
            <p:ph idx="1"/>
          </p:nvPr>
        </p:nvSpPr>
        <p:spPr/>
        <p:txBody>
          <a:bodyPr/>
          <a:lstStyle/>
          <a:p>
            <a:r>
              <a:rPr lang="en-US" sz="1800" dirty="0">
                <a:solidFill>
                  <a:schemeClr val="tx1"/>
                </a:solidFill>
              </a:rPr>
              <a:t>Recall, </a:t>
            </a:r>
            <a:r>
              <a:rPr lang="en-US" sz="1800" b="1" dirty="0">
                <a:solidFill>
                  <a:schemeClr val="tx1"/>
                </a:solidFill>
              </a:rPr>
              <a:t>risk</a:t>
            </a:r>
            <a:r>
              <a:rPr lang="en-US" sz="1800" dirty="0">
                <a:solidFill>
                  <a:schemeClr val="tx1"/>
                </a:solidFill>
              </a:rPr>
              <a:t> is</a:t>
            </a:r>
            <a:r>
              <a:rPr lang="en-US" altLang="en-US" sz="1800" dirty="0"/>
              <a:t> defined as </a:t>
            </a:r>
            <a:r>
              <a:rPr lang="en-US" sz="1800" dirty="0">
                <a:solidFill>
                  <a:schemeClr val="tx1"/>
                </a:solidFill>
              </a:rPr>
              <a:t>the </a:t>
            </a:r>
            <a:r>
              <a:rPr lang="en-US" sz="1800" u="sng" dirty="0">
                <a:solidFill>
                  <a:schemeClr val="tx1"/>
                </a:solidFill>
              </a:rPr>
              <a:t>effect of uncertainties on objectives</a:t>
            </a:r>
            <a:r>
              <a:rPr lang="en-US" sz="1800" dirty="0">
                <a:solidFill>
                  <a:schemeClr val="tx1"/>
                </a:solidFill>
              </a:rPr>
              <a:t> (ISO 31000:2018)</a:t>
            </a:r>
          </a:p>
          <a:p>
            <a:r>
              <a:rPr lang="en-US" sz="1800" dirty="0">
                <a:solidFill>
                  <a:schemeClr val="tx1"/>
                </a:solidFill>
              </a:rPr>
              <a:t>Project </a:t>
            </a:r>
            <a:r>
              <a:rPr lang="en-US" sz="1800" b="1" dirty="0">
                <a:solidFill>
                  <a:schemeClr val="tx1"/>
                </a:solidFill>
              </a:rPr>
              <a:t>risk</a:t>
            </a:r>
            <a:r>
              <a:rPr lang="en-US" sz="1800" dirty="0">
                <a:solidFill>
                  <a:schemeClr val="tx1"/>
                </a:solidFill>
              </a:rPr>
              <a:t> is anything that could potentially impact your </a:t>
            </a:r>
            <a:r>
              <a:rPr lang="en-US" sz="1800" b="1" dirty="0">
                <a:solidFill>
                  <a:schemeClr val="tx1"/>
                </a:solidFill>
              </a:rPr>
              <a:t>project's</a:t>
            </a:r>
            <a:r>
              <a:rPr lang="en-US" sz="1800" dirty="0">
                <a:solidFill>
                  <a:schemeClr val="tx1"/>
                </a:solidFill>
              </a:rPr>
              <a:t> timeline, scope or budget.</a:t>
            </a:r>
            <a:endParaRPr lang="en-US" sz="1800" dirty="0"/>
          </a:p>
          <a:p>
            <a:endParaRPr lang="en-US" sz="1800" b="1" dirty="0">
              <a:solidFill>
                <a:schemeClr val="tx1"/>
              </a:solidFill>
            </a:endParaRPr>
          </a:p>
          <a:p>
            <a:endParaRPr lang="en-US" sz="1800" b="1" dirty="0">
              <a:solidFill>
                <a:schemeClr val="tx1"/>
              </a:solidFill>
            </a:endParaRPr>
          </a:p>
          <a:p>
            <a:endParaRPr lang="en-US" sz="1800" b="1" dirty="0">
              <a:solidFill>
                <a:schemeClr val="tx1"/>
              </a:solidFill>
            </a:endParaRPr>
          </a:p>
          <a:p>
            <a:endParaRPr lang="en-US" sz="1800" dirty="0"/>
          </a:p>
        </p:txBody>
      </p:sp>
      <p:grpSp>
        <p:nvGrpSpPr>
          <p:cNvPr id="3" name="Group 2">
            <a:extLst>
              <a:ext uri="{FF2B5EF4-FFF2-40B4-BE49-F238E27FC236}">
                <a16:creationId xmlns:a16="http://schemas.microsoft.com/office/drawing/2014/main" id="{6636EE28-EAF3-3340-81F6-E538D7711E13}"/>
              </a:ext>
            </a:extLst>
          </p:cNvPr>
          <p:cNvGrpSpPr/>
          <p:nvPr/>
        </p:nvGrpSpPr>
        <p:grpSpPr>
          <a:xfrm>
            <a:off x="5263116" y="2671081"/>
            <a:ext cx="7173433" cy="3640819"/>
            <a:chOff x="3512819" y="1690688"/>
            <a:chExt cx="8679181" cy="4725229"/>
          </a:xfrm>
        </p:grpSpPr>
        <p:sp>
          <p:nvSpPr>
            <p:cNvPr id="11" name="object 2">
              <a:extLst>
                <a:ext uri="{FF2B5EF4-FFF2-40B4-BE49-F238E27FC236}">
                  <a16:creationId xmlns:a16="http://schemas.microsoft.com/office/drawing/2014/main" id="{AF20DAC0-7799-934D-B6EF-AD8BBB2A85CE}"/>
                </a:ext>
              </a:extLst>
            </p:cNvPr>
            <p:cNvSpPr txBox="1"/>
            <p:nvPr/>
          </p:nvSpPr>
          <p:spPr>
            <a:xfrm>
              <a:off x="8830381" y="4016172"/>
              <a:ext cx="1393074" cy="416091"/>
            </a:xfrm>
            <a:prstGeom prst="rect">
              <a:avLst/>
            </a:prstGeom>
          </p:spPr>
          <p:txBody>
            <a:bodyPr vert="horz" wrap="square" lIns="0" tIns="12700" rIns="0" bIns="0" rtlCol="0">
              <a:spAutoFit/>
            </a:bodyPr>
            <a:lstStyle/>
            <a:p>
              <a:pPr marL="12700">
                <a:spcBef>
                  <a:spcPts val="100"/>
                </a:spcBef>
              </a:pPr>
              <a:r>
                <a:rPr sz="2000" b="1" spc="-60" dirty="0">
                  <a:solidFill>
                    <a:srgbClr val="FF0000"/>
                  </a:solidFill>
                  <a:latin typeface="Arial"/>
                  <a:cs typeface="Arial"/>
                </a:rPr>
                <a:t>Budg</a:t>
              </a:r>
              <a:r>
                <a:rPr sz="2000" b="1" spc="-70" dirty="0">
                  <a:solidFill>
                    <a:srgbClr val="FF0000"/>
                  </a:solidFill>
                  <a:latin typeface="Arial"/>
                  <a:cs typeface="Arial"/>
                </a:rPr>
                <a:t>e</a:t>
              </a:r>
              <a:r>
                <a:rPr sz="2000" b="1" spc="70" dirty="0">
                  <a:solidFill>
                    <a:srgbClr val="FF0000"/>
                  </a:solidFill>
                  <a:latin typeface="Arial"/>
                  <a:cs typeface="Arial"/>
                </a:rPr>
                <a:t>t</a:t>
              </a:r>
              <a:endParaRPr sz="2000" b="1" dirty="0">
                <a:solidFill>
                  <a:srgbClr val="FF0000"/>
                </a:solidFill>
                <a:latin typeface="Arial"/>
                <a:cs typeface="Arial"/>
              </a:endParaRPr>
            </a:p>
          </p:txBody>
        </p:sp>
        <p:sp>
          <p:nvSpPr>
            <p:cNvPr id="12" name="object 4">
              <a:extLst>
                <a:ext uri="{FF2B5EF4-FFF2-40B4-BE49-F238E27FC236}">
                  <a16:creationId xmlns:a16="http://schemas.microsoft.com/office/drawing/2014/main" id="{31F8EFA7-DC14-F74D-A16E-0D93AEDF4AA2}"/>
                </a:ext>
              </a:extLst>
            </p:cNvPr>
            <p:cNvSpPr txBox="1"/>
            <p:nvPr/>
          </p:nvSpPr>
          <p:spPr>
            <a:xfrm>
              <a:off x="5738310" y="4016172"/>
              <a:ext cx="1195889" cy="416091"/>
            </a:xfrm>
            <a:prstGeom prst="rect">
              <a:avLst/>
            </a:prstGeom>
          </p:spPr>
          <p:txBody>
            <a:bodyPr vert="horz" wrap="square" lIns="0" tIns="12700" rIns="0" bIns="0" rtlCol="0">
              <a:spAutoFit/>
            </a:bodyPr>
            <a:lstStyle/>
            <a:p>
              <a:pPr marL="12700">
                <a:spcBef>
                  <a:spcPts val="100"/>
                </a:spcBef>
              </a:pPr>
              <a:r>
                <a:rPr sz="2000" b="1" spc="-45" dirty="0">
                  <a:solidFill>
                    <a:srgbClr val="FF0000"/>
                  </a:solidFill>
                  <a:latin typeface="Arial"/>
                  <a:cs typeface="Arial"/>
                </a:rPr>
                <a:t>Time</a:t>
              </a:r>
              <a:endParaRPr sz="2000" b="1" dirty="0">
                <a:solidFill>
                  <a:srgbClr val="FF0000"/>
                </a:solidFill>
                <a:latin typeface="Arial"/>
                <a:cs typeface="Arial"/>
              </a:endParaRPr>
            </a:p>
          </p:txBody>
        </p:sp>
        <p:sp>
          <p:nvSpPr>
            <p:cNvPr id="14" name="object 6">
              <a:extLst>
                <a:ext uri="{FF2B5EF4-FFF2-40B4-BE49-F238E27FC236}">
                  <a16:creationId xmlns:a16="http://schemas.microsoft.com/office/drawing/2014/main" id="{E78A29F6-8E9E-704C-A4B1-1C813F0AAB91}"/>
                </a:ext>
              </a:extLst>
            </p:cNvPr>
            <p:cNvSpPr/>
            <p:nvPr/>
          </p:nvSpPr>
          <p:spPr>
            <a:xfrm>
              <a:off x="6386232" y="3191292"/>
              <a:ext cx="2410282" cy="602808"/>
            </a:xfrm>
            <a:custGeom>
              <a:avLst/>
              <a:gdLst/>
              <a:ahLst/>
              <a:cxnLst/>
              <a:rect l="l" t="t" r="r" b="b"/>
              <a:pathLst>
                <a:path w="1452879" h="367664">
                  <a:moveTo>
                    <a:pt x="0" y="367283"/>
                  </a:moveTo>
                  <a:lnTo>
                    <a:pt x="726185" y="0"/>
                  </a:lnTo>
                  <a:lnTo>
                    <a:pt x="1452371" y="367283"/>
                  </a:lnTo>
                  <a:lnTo>
                    <a:pt x="0" y="367283"/>
                  </a:lnTo>
                  <a:close/>
                </a:path>
              </a:pathLst>
            </a:custGeom>
            <a:ln w="76200">
              <a:solidFill>
                <a:schemeClr val="tx1"/>
              </a:solidFill>
            </a:ln>
          </p:spPr>
          <p:txBody>
            <a:bodyPr wrap="square" lIns="0" tIns="0" rIns="0" bIns="0" rtlCol="0"/>
            <a:lstStyle/>
            <a:p>
              <a:endParaRPr sz="1400" dirty="0"/>
            </a:p>
          </p:txBody>
        </p:sp>
        <p:pic>
          <p:nvPicPr>
            <p:cNvPr id="15" name="object 7">
              <a:extLst>
                <a:ext uri="{FF2B5EF4-FFF2-40B4-BE49-F238E27FC236}">
                  <a16:creationId xmlns:a16="http://schemas.microsoft.com/office/drawing/2014/main" id="{FA3B51C4-7076-E64E-86FF-C39757DDD2B5}"/>
                </a:ext>
              </a:extLst>
            </p:cNvPr>
            <p:cNvPicPr/>
            <p:nvPr/>
          </p:nvPicPr>
          <p:blipFill>
            <a:blip r:embed="rId3" cstate="print"/>
            <a:stretch>
              <a:fillRect/>
            </a:stretch>
          </p:blipFill>
          <p:spPr>
            <a:xfrm>
              <a:off x="8495806" y="1690688"/>
              <a:ext cx="1600392" cy="1499212"/>
            </a:xfrm>
            <a:prstGeom prst="rect">
              <a:avLst/>
            </a:prstGeom>
          </p:spPr>
        </p:pic>
        <p:pic>
          <p:nvPicPr>
            <p:cNvPr id="16" name="object 8">
              <a:extLst>
                <a:ext uri="{FF2B5EF4-FFF2-40B4-BE49-F238E27FC236}">
                  <a16:creationId xmlns:a16="http://schemas.microsoft.com/office/drawing/2014/main" id="{07E29586-0376-5646-B57E-26E644C74798}"/>
                </a:ext>
              </a:extLst>
            </p:cNvPr>
            <p:cNvPicPr/>
            <p:nvPr/>
          </p:nvPicPr>
          <p:blipFill>
            <a:blip r:embed="rId4" cstate="print"/>
            <a:stretch>
              <a:fillRect/>
            </a:stretch>
          </p:blipFill>
          <p:spPr>
            <a:xfrm>
              <a:off x="5105399" y="4686653"/>
              <a:ext cx="2022614" cy="1499212"/>
            </a:xfrm>
            <a:prstGeom prst="rect">
              <a:avLst/>
            </a:prstGeom>
          </p:spPr>
        </p:pic>
        <p:sp>
          <p:nvSpPr>
            <p:cNvPr id="20" name="object 3">
              <a:extLst>
                <a:ext uri="{FF2B5EF4-FFF2-40B4-BE49-F238E27FC236}">
                  <a16:creationId xmlns:a16="http://schemas.microsoft.com/office/drawing/2014/main" id="{5C2C0513-9A7A-9345-9D1C-675F988F642B}"/>
                </a:ext>
              </a:extLst>
            </p:cNvPr>
            <p:cNvSpPr txBox="1"/>
            <p:nvPr/>
          </p:nvSpPr>
          <p:spPr>
            <a:xfrm>
              <a:off x="4656407" y="2300290"/>
              <a:ext cx="3862260" cy="524275"/>
            </a:xfrm>
            <a:prstGeom prst="rect">
              <a:avLst/>
            </a:prstGeom>
          </p:spPr>
          <p:txBody>
            <a:bodyPr vert="horz" wrap="square" lIns="0" tIns="95250" rIns="0" bIns="0" rtlCol="0">
              <a:spAutoFit/>
            </a:bodyPr>
            <a:lstStyle/>
            <a:p>
              <a:pPr marL="2458085">
                <a:spcBef>
                  <a:spcPts val="575"/>
                </a:spcBef>
              </a:pPr>
              <a:r>
                <a:rPr sz="2000" b="1" spc="-70" dirty="0">
                  <a:solidFill>
                    <a:srgbClr val="FF0000"/>
                  </a:solidFill>
                  <a:latin typeface="Arial"/>
                  <a:cs typeface="Arial"/>
                </a:rPr>
                <a:t>Scope</a:t>
              </a:r>
              <a:endParaRPr sz="2000" b="1" dirty="0">
                <a:solidFill>
                  <a:srgbClr val="FF0000"/>
                </a:solidFill>
                <a:latin typeface="Arial"/>
                <a:cs typeface="Arial"/>
              </a:endParaRPr>
            </a:p>
          </p:txBody>
        </p:sp>
        <p:pic>
          <p:nvPicPr>
            <p:cNvPr id="22" name="Picture 21">
              <a:extLst>
                <a:ext uri="{FF2B5EF4-FFF2-40B4-BE49-F238E27FC236}">
                  <a16:creationId xmlns:a16="http://schemas.microsoft.com/office/drawing/2014/main" id="{2CA69E95-3D1F-C749-BC38-8D4F17294A69}"/>
                </a:ext>
              </a:extLst>
            </p:cNvPr>
            <p:cNvPicPr>
              <a:picLocks noChangeAspect="1"/>
            </p:cNvPicPr>
            <p:nvPr/>
          </p:nvPicPr>
          <p:blipFill>
            <a:blip r:embed="rId5"/>
            <a:stretch>
              <a:fillRect/>
            </a:stretch>
          </p:blipFill>
          <p:spPr>
            <a:xfrm>
              <a:off x="8433603" y="4428384"/>
              <a:ext cx="1987533" cy="1987533"/>
            </a:xfrm>
            <a:prstGeom prst="rect">
              <a:avLst/>
            </a:prstGeom>
          </p:spPr>
        </p:pic>
        <p:sp>
          <p:nvSpPr>
            <p:cNvPr id="13" name="Rectangle 12">
              <a:extLst>
                <a:ext uri="{FF2B5EF4-FFF2-40B4-BE49-F238E27FC236}">
                  <a16:creationId xmlns:a16="http://schemas.microsoft.com/office/drawing/2014/main" id="{9B9C8450-C7BC-5440-9F11-B563D4D29E68}"/>
                </a:ext>
              </a:extLst>
            </p:cNvPr>
            <p:cNvSpPr/>
            <p:nvPr/>
          </p:nvSpPr>
          <p:spPr>
            <a:xfrm>
              <a:off x="3512819" y="2199373"/>
              <a:ext cx="4030980" cy="958673"/>
            </a:xfrm>
            <a:prstGeom prst="rect">
              <a:avLst/>
            </a:prstGeom>
          </p:spPr>
          <p:txBody>
            <a:bodyPr wrap="square">
              <a:spAutoFit/>
            </a:bodyPr>
            <a:lstStyle/>
            <a:p>
              <a:pPr marL="19050">
                <a:spcBef>
                  <a:spcPts val="150"/>
                </a:spcBef>
              </a:pPr>
              <a:r>
                <a:rPr lang="en-US" sz="1400" i="1" spc="-45" dirty="0">
                  <a:latin typeface="Arial"/>
                  <a:cs typeface="Arial"/>
                </a:rPr>
                <a:t>Deliver</a:t>
              </a:r>
              <a:r>
                <a:rPr lang="en-US" sz="1400" i="1" spc="-53" dirty="0">
                  <a:latin typeface="Arial"/>
                  <a:cs typeface="Arial"/>
                </a:rPr>
                <a:t> </a:t>
              </a:r>
              <a:r>
                <a:rPr lang="en-US" sz="1400" i="1" spc="-45" dirty="0">
                  <a:latin typeface="Arial"/>
                  <a:cs typeface="Arial"/>
                </a:rPr>
                <a:t>deliverables?</a:t>
              </a:r>
              <a:endParaRPr lang="en-US" sz="1400" i="1" dirty="0">
                <a:latin typeface="Arial"/>
                <a:cs typeface="Arial"/>
              </a:endParaRPr>
            </a:p>
            <a:p>
              <a:pPr marL="19050" marR="7620"/>
              <a:r>
                <a:rPr lang="en-US" sz="1400" i="1" spc="-83" dirty="0">
                  <a:latin typeface="Arial"/>
                  <a:cs typeface="Arial"/>
                </a:rPr>
                <a:t>Does</a:t>
              </a:r>
              <a:r>
                <a:rPr lang="en-US" sz="1400" i="1" spc="-53" dirty="0">
                  <a:latin typeface="Arial"/>
                  <a:cs typeface="Arial"/>
                </a:rPr>
                <a:t> </a:t>
              </a:r>
              <a:r>
                <a:rPr lang="en-US" sz="1400" i="1" spc="8" dirty="0">
                  <a:latin typeface="Arial"/>
                  <a:cs typeface="Arial"/>
                </a:rPr>
                <a:t>t</a:t>
              </a:r>
              <a:r>
                <a:rPr lang="en-US" sz="1400" i="1" spc="15" dirty="0">
                  <a:latin typeface="Arial"/>
                  <a:cs typeface="Arial"/>
                </a:rPr>
                <a:t>h</a:t>
              </a:r>
              <a:r>
                <a:rPr lang="en-US" sz="1400" i="1" spc="-60" dirty="0">
                  <a:latin typeface="Arial"/>
                  <a:cs typeface="Arial"/>
                </a:rPr>
                <a:t>e</a:t>
              </a:r>
              <a:r>
                <a:rPr lang="en-US" sz="1400" i="1" spc="-45" dirty="0">
                  <a:latin typeface="Arial"/>
                  <a:cs typeface="Arial"/>
                </a:rPr>
                <a:t> </a:t>
              </a:r>
              <a:r>
                <a:rPr lang="en-US" sz="1400" i="1" spc="-23" dirty="0">
                  <a:latin typeface="Arial"/>
                  <a:cs typeface="Arial"/>
                </a:rPr>
                <a:t>outcome,</a:t>
              </a:r>
              <a:r>
                <a:rPr lang="en-US" sz="1400" i="1" spc="-38" dirty="0">
                  <a:latin typeface="Arial"/>
                  <a:cs typeface="Arial"/>
                </a:rPr>
                <a:t> </a:t>
              </a:r>
              <a:r>
                <a:rPr lang="en-US" sz="1400" i="1" spc="23" dirty="0">
                  <a:latin typeface="Arial"/>
                  <a:cs typeface="Arial"/>
                </a:rPr>
                <a:t>at</a:t>
              </a:r>
              <a:r>
                <a:rPr lang="en-US" sz="1400" i="1" spc="-53" dirty="0">
                  <a:latin typeface="Arial"/>
                  <a:cs typeface="Arial"/>
                </a:rPr>
                <a:t> </a:t>
              </a:r>
              <a:r>
                <a:rPr lang="en-US" sz="1400" i="1" spc="-23" dirty="0">
                  <a:latin typeface="Arial"/>
                  <a:cs typeface="Arial"/>
                </a:rPr>
                <a:t>compl</a:t>
              </a:r>
              <a:r>
                <a:rPr lang="en-US" sz="1400" i="1" spc="-30" dirty="0">
                  <a:latin typeface="Arial"/>
                  <a:cs typeface="Arial"/>
                </a:rPr>
                <a:t>e</a:t>
              </a:r>
              <a:r>
                <a:rPr lang="en-US" sz="1400" i="1" dirty="0">
                  <a:latin typeface="Arial"/>
                  <a:cs typeface="Arial"/>
                </a:rPr>
                <a:t>tion</a:t>
              </a:r>
              <a:r>
                <a:rPr lang="en-US" sz="1400" i="1" spc="-68" dirty="0">
                  <a:latin typeface="Arial"/>
                  <a:cs typeface="Arial"/>
                </a:rPr>
                <a:t>,</a:t>
              </a:r>
              <a:r>
                <a:rPr lang="en-US" sz="1400" i="1" spc="-53" dirty="0">
                  <a:latin typeface="Arial"/>
                  <a:cs typeface="Arial"/>
                </a:rPr>
                <a:t> </a:t>
              </a:r>
              <a:r>
                <a:rPr lang="en-US" sz="1400" i="1" spc="-23" dirty="0">
                  <a:latin typeface="Arial"/>
                  <a:cs typeface="Arial"/>
                </a:rPr>
                <a:t>satisfy</a:t>
              </a:r>
              <a:r>
                <a:rPr lang="en-US" sz="1400" i="1" spc="-53" dirty="0">
                  <a:latin typeface="Arial"/>
                  <a:cs typeface="Arial"/>
                </a:rPr>
                <a:t> </a:t>
              </a:r>
              <a:r>
                <a:rPr lang="en-US" sz="1400" i="1" spc="8" dirty="0">
                  <a:latin typeface="Arial"/>
                  <a:cs typeface="Arial"/>
                </a:rPr>
                <a:t>t</a:t>
              </a:r>
              <a:r>
                <a:rPr lang="en-US" sz="1400" i="1" spc="15" dirty="0">
                  <a:latin typeface="Arial"/>
                  <a:cs typeface="Arial"/>
                </a:rPr>
                <a:t>h</a:t>
              </a:r>
              <a:r>
                <a:rPr lang="en-US" sz="1400" i="1" spc="-45" dirty="0">
                  <a:latin typeface="Arial"/>
                  <a:cs typeface="Arial"/>
                </a:rPr>
                <a:t>e  </a:t>
              </a:r>
              <a:r>
                <a:rPr lang="en-US" sz="1400" i="1" spc="-38" dirty="0">
                  <a:latin typeface="Arial"/>
                  <a:cs typeface="Arial"/>
                </a:rPr>
                <a:t>customer?</a:t>
              </a:r>
              <a:endParaRPr lang="en-US" sz="1400" i="1" dirty="0">
                <a:latin typeface="Arial"/>
                <a:cs typeface="Arial"/>
              </a:endParaRPr>
            </a:p>
          </p:txBody>
        </p:sp>
        <p:sp>
          <p:nvSpPr>
            <p:cNvPr id="17" name="Rectangle 16">
              <a:extLst>
                <a:ext uri="{FF2B5EF4-FFF2-40B4-BE49-F238E27FC236}">
                  <a16:creationId xmlns:a16="http://schemas.microsoft.com/office/drawing/2014/main" id="{B65BAFDB-8507-5240-98FC-E70A2DF1DA43}"/>
                </a:ext>
              </a:extLst>
            </p:cNvPr>
            <p:cNvSpPr/>
            <p:nvPr/>
          </p:nvSpPr>
          <p:spPr>
            <a:xfrm>
              <a:off x="4241414" y="4154714"/>
              <a:ext cx="1073931" cy="399448"/>
            </a:xfrm>
            <a:prstGeom prst="rect">
              <a:avLst/>
            </a:prstGeom>
          </p:spPr>
          <p:txBody>
            <a:bodyPr wrap="none">
              <a:spAutoFit/>
            </a:bodyPr>
            <a:lstStyle/>
            <a:p>
              <a:pPr marL="19050">
                <a:spcBef>
                  <a:spcPts val="150"/>
                </a:spcBef>
              </a:pPr>
              <a:r>
                <a:rPr lang="en-US" sz="1400" i="1" spc="-135" dirty="0">
                  <a:latin typeface="Arial"/>
                  <a:cs typeface="Arial"/>
                </a:rPr>
                <a:t>On</a:t>
              </a:r>
              <a:r>
                <a:rPr lang="en-US" sz="1400" i="1" spc="-53" dirty="0">
                  <a:latin typeface="Arial"/>
                  <a:cs typeface="Arial"/>
                </a:rPr>
                <a:t> </a:t>
              </a:r>
              <a:r>
                <a:rPr lang="en-US" sz="1400" i="1" spc="53" dirty="0">
                  <a:latin typeface="Arial"/>
                  <a:cs typeface="Arial"/>
                </a:rPr>
                <a:t>ti</a:t>
              </a:r>
              <a:r>
                <a:rPr lang="en-US" sz="1400" i="1" spc="-38" dirty="0">
                  <a:latin typeface="Arial"/>
                  <a:cs typeface="Arial"/>
                </a:rPr>
                <a:t>me?</a:t>
              </a:r>
              <a:endParaRPr lang="en-US" sz="1400" i="1" dirty="0">
                <a:latin typeface="Arial"/>
                <a:cs typeface="Arial"/>
              </a:endParaRPr>
            </a:p>
          </p:txBody>
        </p:sp>
        <p:sp>
          <p:nvSpPr>
            <p:cNvPr id="18" name="Rectangle 17">
              <a:extLst>
                <a:ext uri="{FF2B5EF4-FFF2-40B4-BE49-F238E27FC236}">
                  <a16:creationId xmlns:a16="http://schemas.microsoft.com/office/drawing/2014/main" id="{D767651D-F536-0F47-8CBA-C631A2000B60}"/>
                </a:ext>
              </a:extLst>
            </p:cNvPr>
            <p:cNvSpPr/>
            <p:nvPr/>
          </p:nvSpPr>
          <p:spPr>
            <a:xfrm>
              <a:off x="9677099" y="4473359"/>
              <a:ext cx="2514901" cy="679060"/>
            </a:xfrm>
            <a:prstGeom prst="rect">
              <a:avLst/>
            </a:prstGeom>
          </p:spPr>
          <p:txBody>
            <a:bodyPr wrap="square">
              <a:spAutoFit/>
            </a:bodyPr>
            <a:lstStyle/>
            <a:p>
              <a:pPr marL="19050" marR="7620">
                <a:spcBef>
                  <a:spcPts val="150"/>
                </a:spcBef>
              </a:pPr>
              <a:r>
                <a:rPr lang="en-US" sz="1400" i="1" spc="-210" dirty="0">
                  <a:latin typeface="Arial"/>
                  <a:cs typeface="Arial"/>
                </a:rPr>
                <a:t>O</a:t>
              </a:r>
              <a:r>
                <a:rPr lang="en-US" sz="1400" i="1" spc="-150" dirty="0">
                  <a:latin typeface="Arial"/>
                  <a:cs typeface="Arial"/>
                </a:rPr>
                <a:t>v</a:t>
              </a:r>
              <a:r>
                <a:rPr lang="en-US" sz="1400" i="1" spc="-45" dirty="0">
                  <a:latin typeface="Arial"/>
                  <a:cs typeface="Arial"/>
                </a:rPr>
                <a:t>e</a:t>
              </a:r>
              <a:r>
                <a:rPr lang="en-US" sz="1400" i="1" spc="-23" dirty="0">
                  <a:latin typeface="Arial"/>
                  <a:cs typeface="Arial"/>
                </a:rPr>
                <a:t>r</a:t>
              </a:r>
              <a:r>
                <a:rPr lang="en-US" sz="1400" i="1" spc="-53" dirty="0">
                  <a:latin typeface="Arial"/>
                  <a:cs typeface="Arial"/>
                </a:rPr>
                <a:t> </a:t>
              </a:r>
              <a:r>
                <a:rPr lang="en-US" sz="1400" i="1" spc="-30" dirty="0">
                  <a:latin typeface="Arial"/>
                  <a:cs typeface="Arial"/>
                </a:rPr>
                <a:t>or</a:t>
              </a:r>
              <a:r>
                <a:rPr lang="en-US" sz="1400" i="1" spc="-45" dirty="0">
                  <a:latin typeface="Arial"/>
                  <a:cs typeface="Arial"/>
                </a:rPr>
                <a:t> </a:t>
              </a:r>
              <a:r>
                <a:rPr lang="en-US" sz="1400" i="1" spc="-30" dirty="0">
                  <a:latin typeface="Arial"/>
                  <a:cs typeface="Arial"/>
                </a:rPr>
                <a:t>under</a:t>
              </a:r>
              <a:r>
                <a:rPr lang="en-US" sz="1400" i="1" spc="-45" dirty="0">
                  <a:latin typeface="Arial"/>
                  <a:cs typeface="Arial"/>
                </a:rPr>
                <a:t> budg</a:t>
              </a:r>
              <a:r>
                <a:rPr lang="en-US" sz="1400" i="1" spc="-75" dirty="0">
                  <a:latin typeface="Arial"/>
                  <a:cs typeface="Arial"/>
                </a:rPr>
                <a:t>e</a:t>
              </a:r>
              <a:r>
                <a:rPr lang="en-US" sz="1400" i="1" spc="-23" dirty="0">
                  <a:latin typeface="Arial"/>
                  <a:cs typeface="Arial"/>
                </a:rPr>
                <a:t>t?  </a:t>
              </a:r>
              <a:r>
                <a:rPr lang="en-US" sz="1400" i="1" spc="-135" dirty="0">
                  <a:latin typeface="Arial"/>
                  <a:cs typeface="Arial"/>
                </a:rPr>
                <a:t>B</a:t>
              </a:r>
              <a:r>
                <a:rPr lang="en-US" sz="1400" i="1" spc="-98" dirty="0">
                  <a:latin typeface="Arial"/>
                  <a:cs typeface="Arial"/>
                </a:rPr>
                <a:t>y</a:t>
              </a:r>
              <a:r>
                <a:rPr lang="en-US" sz="1400" i="1" spc="-53" dirty="0">
                  <a:latin typeface="Arial"/>
                  <a:cs typeface="Arial"/>
                </a:rPr>
                <a:t> </a:t>
              </a:r>
              <a:r>
                <a:rPr lang="en-US" sz="1400" i="1" spc="-38" dirty="0">
                  <a:latin typeface="Arial"/>
                  <a:cs typeface="Arial"/>
                </a:rPr>
                <a:t>h</a:t>
              </a:r>
              <a:r>
                <a:rPr lang="en-US" sz="1400" i="1" spc="-60" dirty="0">
                  <a:latin typeface="Arial"/>
                  <a:cs typeface="Arial"/>
                </a:rPr>
                <a:t>o</a:t>
              </a:r>
              <a:r>
                <a:rPr lang="en-US" sz="1400" i="1" spc="-53" dirty="0">
                  <a:latin typeface="Arial"/>
                  <a:cs typeface="Arial"/>
                </a:rPr>
                <a:t>w</a:t>
              </a:r>
              <a:r>
                <a:rPr lang="en-US" sz="1400" i="1" spc="-38" dirty="0">
                  <a:latin typeface="Arial"/>
                  <a:cs typeface="Arial"/>
                </a:rPr>
                <a:t> </a:t>
              </a:r>
              <a:r>
                <a:rPr lang="en-US" sz="1400" i="1" spc="-23" dirty="0">
                  <a:latin typeface="Arial"/>
                  <a:cs typeface="Arial"/>
                </a:rPr>
                <a:t>mu</a:t>
              </a:r>
              <a:r>
                <a:rPr lang="en-US" sz="1400" i="1" spc="-8" dirty="0">
                  <a:latin typeface="Arial"/>
                  <a:cs typeface="Arial"/>
                </a:rPr>
                <a:t>c</a:t>
              </a:r>
              <a:r>
                <a:rPr lang="en-US" sz="1400" i="1" spc="-68" dirty="0">
                  <a:latin typeface="Arial"/>
                  <a:cs typeface="Arial"/>
                </a:rPr>
                <a:t>h?</a:t>
              </a:r>
              <a:endParaRPr lang="en-US" sz="1400" i="1" dirty="0">
                <a:latin typeface="Arial"/>
                <a:cs typeface="Arial"/>
              </a:endParaRPr>
            </a:p>
          </p:txBody>
        </p:sp>
        <p:sp>
          <p:nvSpPr>
            <p:cNvPr id="2" name="TextBox 1">
              <a:extLst>
                <a:ext uri="{FF2B5EF4-FFF2-40B4-BE49-F238E27FC236}">
                  <a16:creationId xmlns:a16="http://schemas.microsoft.com/office/drawing/2014/main" id="{4FD0373D-8BED-054B-B488-48CEB4D17460}"/>
                </a:ext>
              </a:extLst>
            </p:cNvPr>
            <p:cNvSpPr txBox="1"/>
            <p:nvPr/>
          </p:nvSpPr>
          <p:spPr>
            <a:xfrm>
              <a:off x="7121864" y="3367089"/>
              <a:ext cx="944606" cy="918728"/>
            </a:xfrm>
            <a:prstGeom prst="rect">
              <a:avLst/>
            </a:prstGeom>
            <a:noFill/>
          </p:spPr>
          <p:txBody>
            <a:bodyPr wrap="none" rtlCol="0">
              <a:spAutoFit/>
            </a:bodyPr>
            <a:lstStyle/>
            <a:p>
              <a:pPr algn="ctr"/>
              <a:r>
                <a:rPr lang="en-US" sz="2000" b="1" dirty="0"/>
                <a:t>RISKS</a:t>
              </a:r>
            </a:p>
            <a:p>
              <a:pPr algn="ctr"/>
              <a:r>
                <a:rPr lang="en-US" sz="2000" b="1" dirty="0"/>
                <a:t>!</a:t>
              </a:r>
            </a:p>
          </p:txBody>
        </p:sp>
      </p:grpSp>
      <p:sp>
        <p:nvSpPr>
          <p:cNvPr id="19" name="Content Placeholder 3">
            <a:extLst>
              <a:ext uri="{FF2B5EF4-FFF2-40B4-BE49-F238E27FC236}">
                <a16:creationId xmlns:a16="http://schemas.microsoft.com/office/drawing/2014/main" id="{9178C33A-0ED0-F546-AEBB-0252FF3D4764}"/>
              </a:ext>
            </a:extLst>
          </p:cNvPr>
          <p:cNvSpPr txBox="1">
            <a:spLocks/>
          </p:cNvSpPr>
          <p:nvPr/>
        </p:nvSpPr>
        <p:spPr>
          <a:xfrm>
            <a:off x="819449" y="2245050"/>
            <a:ext cx="4120402"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981E32"/>
              </a:buClr>
              <a:buSzPct val="120000"/>
              <a:buFont typeface="Arial" panose="020B0604020202020204" pitchFamily="34" charset="0"/>
              <a:buChar char="•"/>
              <a:defRPr sz="2000" kern="1200">
                <a:solidFill>
                  <a:srgbClr val="2F312E"/>
                </a:solidFill>
                <a:latin typeface="Lucida Sans" panose="020B0602030504020204" pitchFamily="34" charset="77"/>
                <a:ea typeface="+mn-ea"/>
                <a:cs typeface="+mn-cs"/>
              </a:defRPr>
            </a:lvl1pPr>
            <a:lvl2pPr marL="685800" indent="-228600" algn="l" defTabSz="914400" rtl="0" eaLnBrk="1" latinLnBrk="0" hangingPunct="1">
              <a:lnSpc>
                <a:spcPct val="90000"/>
              </a:lnSpc>
              <a:spcBef>
                <a:spcPts val="500"/>
              </a:spcBef>
              <a:buClr>
                <a:srgbClr val="981E32"/>
              </a:buClr>
              <a:buSzPct val="80000"/>
              <a:buFont typeface="Courier New" panose="02070309020205020404" pitchFamily="49" charset="0"/>
              <a:buChar char="o"/>
              <a:defRPr sz="1800" kern="1200">
                <a:solidFill>
                  <a:srgbClr val="2F312E"/>
                </a:solidFill>
                <a:latin typeface="Lucida Sans" panose="020B0602030504020204" pitchFamily="34" charset="77"/>
                <a:ea typeface="+mn-ea"/>
                <a:cs typeface="+mn-cs"/>
              </a:defRPr>
            </a:lvl2pPr>
            <a:lvl3pPr marL="1143000" indent="-228600" algn="l" defTabSz="914400" rtl="0" eaLnBrk="1" latinLnBrk="0" hangingPunct="1">
              <a:lnSpc>
                <a:spcPct val="90000"/>
              </a:lnSpc>
              <a:spcBef>
                <a:spcPts val="500"/>
              </a:spcBef>
              <a:buClr>
                <a:srgbClr val="981E32"/>
              </a:buClr>
              <a:buFont typeface="System Font Regular"/>
              <a:buChar char="-"/>
              <a:defRPr sz="1600" kern="1200">
                <a:solidFill>
                  <a:srgbClr val="2F312E"/>
                </a:solidFill>
                <a:latin typeface="Lucida Sans" panose="020B06020305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F312E"/>
                </a:solidFill>
                <a:latin typeface="Lucida Sans" panose="020B06020305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2F312E"/>
                </a:solidFill>
                <a:latin typeface="Lucida Sans" panose="020B06020305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en-US" sz="1800" b="1" dirty="0">
              <a:solidFill>
                <a:schemeClr val="tx1"/>
              </a:solidFill>
            </a:endParaRPr>
          </a:p>
          <a:p>
            <a:pPr>
              <a:lnSpc>
                <a:spcPct val="150000"/>
              </a:lnSpc>
            </a:pPr>
            <a:r>
              <a:rPr lang="en-US" sz="1800" b="1" dirty="0">
                <a:solidFill>
                  <a:schemeClr val="tx1"/>
                </a:solidFill>
              </a:rPr>
              <a:t>Project risk management</a:t>
            </a:r>
            <a:r>
              <a:rPr lang="en-US" sz="1800" dirty="0">
                <a:solidFill>
                  <a:schemeClr val="tx1"/>
                </a:solidFill>
              </a:rPr>
              <a:t> is the process of identifying, analyzing and responding to any </a:t>
            </a:r>
            <a:r>
              <a:rPr lang="en-US" sz="1800" b="1" dirty="0">
                <a:solidFill>
                  <a:schemeClr val="tx1"/>
                </a:solidFill>
              </a:rPr>
              <a:t>risk</a:t>
            </a:r>
            <a:r>
              <a:rPr lang="en-US" sz="1800" dirty="0">
                <a:solidFill>
                  <a:schemeClr val="tx1"/>
                </a:solidFill>
              </a:rPr>
              <a:t> that arises over the life cycle of a </a:t>
            </a:r>
            <a:r>
              <a:rPr lang="en-US" sz="1800" b="1" dirty="0">
                <a:solidFill>
                  <a:schemeClr val="tx1"/>
                </a:solidFill>
              </a:rPr>
              <a:t>project</a:t>
            </a:r>
            <a:r>
              <a:rPr lang="en-US" sz="1800" dirty="0">
                <a:solidFill>
                  <a:schemeClr val="tx1"/>
                </a:solidFill>
              </a:rPr>
              <a:t> to help the </a:t>
            </a:r>
            <a:r>
              <a:rPr lang="en-US" sz="1800" b="1" dirty="0">
                <a:solidFill>
                  <a:schemeClr val="tx1"/>
                </a:solidFill>
              </a:rPr>
              <a:t>project </a:t>
            </a:r>
            <a:r>
              <a:rPr lang="en-US" sz="1800" dirty="0">
                <a:solidFill>
                  <a:schemeClr val="tx1"/>
                </a:solidFill>
              </a:rPr>
              <a:t>remain on track and meet its goal and objectives. </a:t>
            </a:r>
          </a:p>
          <a:p>
            <a:pPr>
              <a:lnSpc>
                <a:spcPct val="150000"/>
              </a:lnSpc>
            </a:pPr>
            <a:endParaRPr lang="en-US" sz="1800" dirty="0"/>
          </a:p>
        </p:txBody>
      </p:sp>
      <p:sp>
        <p:nvSpPr>
          <p:cNvPr id="21" name="Slide Number Placeholder 4">
            <a:extLst>
              <a:ext uri="{FF2B5EF4-FFF2-40B4-BE49-F238E27FC236}">
                <a16:creationId xmlns:a16="http://schemas.microsoft.com/office/drawing/2014/main" id="{C57A68E5-6388-2C42-8F28-807E2140CCAD}"/>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12</a:t>
            </a:fld>
            <a:endParaRPr lang="en-US" dirty="0"/>
          </a:p>
        </p:txBody>
      </p:sp>
    </p:spTree>
    <p:extLst>
      <p:ext uri="{BB962C8B-B14F-4D97-AF65-F5344CB8AC3E}">
        <p14:creationId xmlns:p14="http://schemas.microsoft.com/office/powerpoint/2010/main" val="1310798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64922AF-872E-6542-8E5C-E2CD6F6973E1}"/>
              </a:ext>
            </a:extLst>
          </p:cNvPr>
          <p:cNvSpPr>
            <a:spLocks noGrp="1"/>
          </p:cNvSpPr>
          <p:nvPr>
            <p:ph type="title"/>
          </p:nvPr>
        </p:nvSpPr>
        <p:spPr/>
        <p:txBody>
          <a:bodyPr/>
          <a:lstStyle/>
          <a:p>
            <a:r>
              <a:rPr lang="en-US"/>
              <a:t>Project Lifecycle</a:t>
            </a:r>
            <a:endParaRPr lang="en-US" dirty="0"/>
          </a:p>
        </p:txBody>
      </p:sp>
      <p:sp>
        <p:nvSpPr>
          <p:cNvPr id="5" name="Content Placeholder 4">
            <a:extLst>
              <a:ext uri="{FF2B5EF4-FFF2-40B4-BE49-F238E27FC236}">
                <a16:creationId xmlns:a16="http://schemas.microsoft.com/office/drawing/2014/main" id="{93921E22-CB70-894F-BD66-0B3CB82E886F}"/>
              </a:ext>
            </a:extLst>
          </p:cNvPr>
          <p:cNvSpPr>
            <a:spLocks noGrp="1"/>
          </p:cNvSpPr>
          <p:nvPr>
            <p:ph idx="1"/>
          </p:nvPr>
        </p:nvSpPr>
        <p:spPr/>
        <p:txBody>
          <a:bodyPr/>
          <a:lstStyle/>
          <a:p>
            <a:endParaRPr lang="en-US"/>
          </a:p>
        </p:txBody>
      </p:sp>
      <p:grpSp>
        <p:nvGrpSpPr>
          <p:cNvPr id="2" name="Group 1">
            <a:extLst>
              <a:ext uri="{FF2B5EF4-FFF2-40B4-BE49-F238E27FC236}">
                <a16:creationId xmlns:a16="http://schemas.microsoft.com/office/drawing/2014/main" id="{238A6FFA-B7F8-324F-B090-7FA4AF05C64D}"/>
              </a:ext>
            </a:extLst>
          </p:cNvPr>
          <p:cNvGrpSpPr/>
          <p:nvPr/>
        </p:nvGrpSpPr>
        <p:grpSpPr>
          <a:xfrm>
            <a:off x="2619565" y="2057400"/>
            <a:ext cx="6952870" cy="3352800"/>
            <a:chOff x="1770000" y="2286000"/>
            <a:chExt cx="5335270" cy="2385695"/>
          </a:xfrm>
        </p:grpSpPr>
        <p:grpSp>
          <p:nvGrpSpPr>
            <p:cNvPr id="21" name="object 3">
              <a:extLst>
                <a:ext uri="{FF2B5EF4-FFF2-40B4-BE49-F238E27FC236}">
                  <a16:creationId xmlns:a16="http://schemas.microsoft.com/office/drawing/2014/main" id="{D17D5965-23EA-7C42-950A-212A6F6D9FDD}"/>
                </a:ext>
              </a:extLst>
            </p:cNvPr>
            <p:cNvGrpSpPr/>
            <p:nvPr/>
          </p:nvGrpSpPr>
          <p:grpSpPr>
            <a:xfrm>
              <a:off x="1770000" y="2286000"/>
              <a:ext cx="1118235" cy="2385695"/>
              <a:chOff x="308483" y="698753"/>
              <a:chExt cx="1118235" cy="2385695"/>
            </a:xfrm>
          </p:grpSpPr>
          <p:sp>
            <p:nvSpPr>
              <p:cNvPr id="22" name="object 4">
                <a:extLst>
                  <a:ext uri="{FF2B5EF4-FFF2-40B4-BE49-F238E27FC236}">
                    <a16:creationId xmlns:a16="http://schemas.microsoft.com/office/drawing/2014/main" id="{9405C116-89AA-5944-9D59-9DF1AC8BA89A}"/>
                  </a:ext>
                </a:extLst>
              </p:cNvPr>
              <p:cNvSpPr/>
              <p:nvPr/>
            </p:nvSpPr>
            <p:spPr>
              <a:xfrm>
                <a:off x="326136" y="698753"/>
                <a:ext cx="768985" cy="440055"/>
              </a:xfrm>
              <a:custGeom>
                <a:avLst/>
                <a:gdLst/>
                <a:ahLst/>
                <a:cxnLst/>
                <a:rect l="l" t="t" r="r" b="b"/>
                <a:pathLst>
                  <a:path w="768985" h="440055">
                    <a:moveTo>
                      <a:pt x="724916" y="0"/>
                    </a:moveTo>
                    <a:lnTo>
                      <a:pt x="43967" y="0"/>
                    </a:lnTo>
                    <a:lnTo>
                      <a:pt x="26853" y="3454"/>
                    </a:lnTo>
                    <a:lnTo>
                      <a:pt x="12877" y="12874"/>
                    </a:lnTo>
                    <a:lnTo>
                      <a:pt x="3455" y="26842"/>
                    </a:lnTo>
                    <a:lnTo>
                      <a:pt x="0" y="43942"/>
                    </a:lnTo>
                    <a:lnTo>
                      <a:pt x="0" y="395731"/>
                    </a:lnTo>
                    <a:lnTo>
                      <a:pt x="3455" y="412831"/>
                    </a:lnTo>
                    <a:lnTo>
                      <a:pt x="12877" y="426799"/>
                    </a:lnTo>
                    <a:lnTo>
                      <a:pt x="26853" y="436219"/>
                    </a:lnTo>
                    <a:lnTo>
                      <a:pt x="43967" y="439674"/>
                    </a:lnTo>
                    <a:lnTo>
                      <a:pt x="724916" y="439674"/>
                    </a:lnTo>
                    <a:lnTo>
                      <a:pt x="742015" y="436219"/>
                    </a:lnTo>
                    <a:lnTo>
                      <a:pt x="755983" y="426799"/>
                    </a:lnTo>
                    <a:lnTo>
                      <a:pt x="765403" y="412831"/>
                    </a:lnTo>
                    <a:lnTo>
                      <a:pt x="768858" y="395731"/>
                    </a:lnTo>
                    <a:lnTo>
                      <a:pt x="768858" y="43942"/>
                    </a:lnTo>
                    <a:lnTo>
                      <a:pt x="765403" y="26842"/>
                    </a:lnTo>
                    <a:lnTo>
                      <a:pt x="755983" y="12874"/>
                    </a:lnTo>
                    <a:lnTo>
                      <a:pt x="742015" y="3454"/>
                    </a:lnTo>
                    <a:lnTo>
                      <a:pt x="724916" y="0"/>
                    </a:lnTo>
                    <a:close/>
                  </a:path>
                </a:pathLst>
              </a:custGeom>
              <a:solidFill>
                <a:srgbClr val="5B9BD4"/>
              </a:solidFill>
            </p:spPr>
            <p:txBody>
              <a:bodyPr wrap="square" lIns="0" tIns="0" rIns="0" bIns="0" rtlCol="0"/>
              <a:lstStyle/>
              <a:p>
                <a:endParaRPr sz="2800"/>
              </a:p>
            </p:txBody>
          </p:sp>
          <p:sp>
            <p:nvSpPr>
              <p:cNvPr id="23" name="object 5">
                <a:extLst>
                  <a:ext uri="{FF2B5EF4-FFF2-40B4-BE49-F238E27FC236}">
                    <a16:creationId xmlns:a16="http://schemas.microsoft.com/office/drawing/2014/main" id="{D5F8AD89-C63C-6F4A-A71E-2F95ED065AA0}"/>
                  </a:ext>
                </a:extLst>
              </p:cNvPr>
              <p:cNvSpPr/>
              <p:nvPr/>
            </p:nvSpPr>
            <p:spPr>
              <a:xfrm>
                <a:off x="311658" y="992123"/>
                <a:ext cx="1111885" cy="2089150"/>
              </a:xfrm>
              <a:custGeom>
                <a:avLst/>
                <a:gdLst/>
                <a:ahLst/>
                <a:cxnLst/>
                <a:rect l="l" t="t" r="r" b="b"/>
                <a:pathLst>
                  <a:path w="1111885" h="2089150">
                    <a:moveTo>
                      <a:pt x="1000633" y="0"/>
                    </a:moveTo>
                    <a:lnTo>
                      <a:pt x="111175" y="0"/>
                    </a:lnTo>
                    <a:lnTo>
                      <a:pt x="67899" y="8737"/>
                    </a:lnTo>
                    <a:lnTo>
                      <a:pt x="32561" y="32559"/>
                    </a:lnTo>
                    <a:lnTo>
                      <a:pt x="8736" y="67883"/>
                    </a:lnTo>
                    <a:lnTo>
                      <a:pt x="0" y="111125"/>
                    </a:lnTo>
                    <a:lnTo>
                      <a:pt x="0" y="1977516"/>
                    </a:lnTo>
                    <a:lnTo>
                      <a:pt x="8736" y="2020758"/>
                    </a:lnTo>
                    <a:lnTo>
                      <a:pt x="32561" y="2056082"/>
                    </a:lnTo>
                    <a:lnTo>
                      <a:pt x="67899" y="2079904"/>
                    </a:lnTo>
                    <a:lnTo>
                      <a:pt x="111175" y="2088641"/>
                    </a:lnTo>
                    <a:lnTo>
                      <a:pt x="1000633" y="2088641"/>
                    </a:lnTo>
                    <a:lnTo>
                      <a:pt x="1043874" y="2079904"/>
                    </a:lnTo>
                    <a:lnTo>
                      <a:pt x="1079198" y="2056082"/>
                    </a:lnTo>
                    <a:lnTo>
                      <a:pt x="1103020" y="2020758"/>
                    </a:lnTo>
                    <a:lnTo>
                      <a:pt x="1111758" y="1977516"/>
                    </a:lnTo>
                    <a:lnTo>
                      <a:pt x="1111758" y="111125"/>
                    </a:lnTo>
                    <a:lnTo>
                      <a:pt x="1103020" y="67883"/>
                    </a:lnTo>
                    <a:lnTo>
                      <a:pt x="1079198" y="32559"/>
                    </a:lnTo>
                    <a:lnTo>
                      <a:pt x="1043874" y="8737"/>
                    </a:lnTo>
                    <a:lnTo>
                      <a:pt x="1000633" y="0"/>
                    </a:lnTo>
                    <a:close/>
                  </a:path>
                </a:pathLst>
              </a:custGeom>
              <a:solidFill>
                <a:srgbClr val="FFFFFF">
                  <a:alpha val="90194"/>
                </a:srgbClr>
              </a:solidFill>
            </p:spPr>
            <p:txBody>
              <a:bodyPr wrap="square" lIns="0" tIns="0" rIns="0" bIns="0" rtlCol="0"/>
              <a:lstStyle/>
              <a:p>
                <a:endParaRPr sz="2800"/>
              </a:p>
            </p:txBody>
          </p:sp>
          <p:sp>
            <p:nvSpPr>
              <p:cNvPr id="24" name="object 6">
                <a:extLst>
                  <a:ext uri="{FF2B5EF4-FFF2-40B4-BE49-F238E27FC236}">
                    <a16:creationId xmlns:a16="http://schemas.microsoft.com/office/drawing/2014/main" id="{A193A031-E4E9-5E4C-930F-3CE1BFC82C05}"/>
                  </a:ext>
                </a:extLst>
              </p:cNvPr>
              <p:cNvSpPr/>
              <p:nvPr/>
            </p:nvSpPr>
            <p:spPr>
              <a:xfrm>
                <a:off x="311658" y="992123"/>
                <a:ext cx="1111885" cy="2089150"/>
              </a:xfrm>
              <a:custGeom>
                <a:avLst/>
                <a:gdLst/>
                <a:ahLst/>
                <a:cxnLst/>
                <a:rect l="l" t="t" r="r" b="b"/>
                <a:pathLst>
                  <a:path w="1111885" h="2089150">
                    <a:moveTo>
                      <a:pt x="0" y="111125"/>
                    </a:moveTo>
                    <a:lnTo>
                      <a:pt x="8736" y="67883"/>
                    </a:lnTo>
                    <a:lnTo>
                      <a:pt x="32561" y="32559"/>
                    </a:lnTo>
                    <a:lnTo>
                      <a:pt x="67899" y="8737"/>
                    </a:lnTo>
                    <a:lnTo>
                      <a:pt x="111175" y="0"/>
                    </a:lnTo>
                    <a:lnTo>
                      <a:pt x="1000633" y="0"/>
                    </a:lnTo>
                    <a:lnTo>
                      <a:pt x="1043874" y="8737"/>
                    </a:lnTo>
                    <a:lnTo>
                      <a:pt x="1079198" y="32559"/>
                    </a:lnTo>
                    <a:lnTo>
                      <a:pt x="1103020" y="67883"/>
                    </a:lnTo>
                    <a:lnTo>
                      <a:pt x="1111758" y="111125"/>
                    </a:lnTo>
                    <a:lnTo>
                      <a:pt x="1111758" y="1977516"/>
                    </a:lnTo>
                    <a:lnTo>
                      <a:pt x="1103020" y="2020758"/>
                    </a:lnTo>
                    <a:lnTo>
                      <a:pt x="1079198" y="2056082"/>
                    </a:lnTo>
                    <a:lnTo>
                      <a:pt x="1043874" y="2079904"/>
                    </a:lnTo>
                    <a:lnTo>
                      <a:pt x="1000633" y="2088641"/>
                    </a:lnTo>
                    <a:lnTo>
                      <a:pt x="111175" y="2088641"/>
                    </a:lnTo>
                    <a:lnTo>
                      <a:pt x="67899" y="2079904"/>
                    </a:lnTo>
                    <a:lnTo>
                      <a:pt x="32561" y="2056082"/>
                    </a:lnTo>
                    <a:lnTo>
                      <a:pt x="8736" y="2020758"/>
                    </a:lnTo>
                    <a:lnTo>
                      <a:pt x="0" y="1977516"/>
                    </a:lnTo>
                    <a:lnTo>
                      <a:pt x="0" y="111125"/>
                    </a:lnTo>
                    <a:close/>
                  </a:path>
                </a:pathLst>
              </a:custGeom>
              <a:ln w="6096">
                <a:solidFill>
                  <a:srgbClr val="5B9BD4"/>
                </a:solidFill>
              </a:ln>
            </p:spPr>
            <p:txBody>
              <a:bodyPr wrap="square" lIns="0" tIns="0" rIns="0" bIns="0" rtlCol="0"/>
              <a:lstStyle/>
              <a:p>
                <a:endParaRPr sz="2800"/>
              </a:p>
            </p:txBody>
          </p:sp>
        </p:grpSp>
        <p:sp>
          <p:nvSpPr>
            <p:cNvPr id="25" name="object 7">
              <a:extLst>
                <a:ext uri="{FF2B5EF4-FFF2-40B4-BE49-F238E27FC236}">
                  <a16:creationId xmlns:a16="http://schemas.microsoft.com/office/drawing/2014/main" id="{E0F238D9-EF88-AD41-B6C0-8FF5C1537242}"/>
                </a:ext>
              </a:extLst>
            </p:cNvPr>
            <p:cNvSpPr txBox="1"/>
            <p:nvPr/>
          </p:nvSpPr>
          <p:spPr>
            <a:xfrm>
              <a:off x="1860296" y="2340220"/>
              <a:ext cx="1014222" cy="972722"/>
            </a:xfrm>
            <a:prstGeom prst="rect">
              <a:avLst/>
            </a:prstGeom>
          </p:spPr>
          <p:txBody>
            <a:bodyPr vert="horz" wrap="square" lIns="0" tIns="12700" rIns="0" bIns="0" rtlCol="0">
              <a:spAutoFit/>
            </a:bodyPr>
            <a:lstStyle/>
            <a:p>
              <a:pPr marL="12700"/>
              <a:r>
                <a:rPr dirty="0">
                  <a:solidFill>
                    <a:srgbClr val="FFFFFF"/>
                  </a:solidFill>
                  <a:latin typeface="Arial"/>
                  <a:cs typeface="Arial"/>
                </a:rPr>
                <a:t>Initiate</a:t>
              </a:r>
              <a:endParaRPr dirty="0">
                <a:latin typeface="Arial"/>
                <a:cs typeface="Arial"/>
              </a:endParaRPr>
            </a:p>
            <a:p>
              <a:endParaRPr sz="1400" dirty="0">
                <a:latin typeface="Arial"/>
                <a:cs typeface="Arial"/>
              </a:endParaRPr>
            </a:p>
            <a:p>
              <a:pPr marL="74930" marR="174625" indent="-59055">
                <a:buSzPct val="90000"/>
                <a:buChar char="•"/>
                <a:tabLst>
                  <a:tab pos="102235" algn="l"/>
                </a:tabLst>
              </a:pPr>
              <a:r>
                <a:rPr sz="1400" spc="-25" dirty="0">
                  <a:latin typeface="Arial"/>
                  <a:cs typeface="Arial"/>
                </a:rPr>
                <a:t>Establish </a:t>
              </a:r>
              <a:r>
                <a:rPr sz="1400" spc="-20" dirty="0">
                  <a:latin typeface="Arial"/>
                  <a:cs typeface="Arial"/>
                </a:rPr>
                <a:t> organization</a:t>
              </a:r>
              <a:endParaRPr sz="1400" dirty="0">
                <a:latin typeface="Arial"/>
                <a:cs typeface="Arial"/>
              </a:endParaRPr>
            </a:p>
            <a:p>
              <a:pPr marL="74930" marR="5080" indent="-59055">
                <a:buSzPct val="90000"/>
                <a:buChar char="•"/>
                <a:tabLst>
                  <a:tab pos="102235" algn="l"/>
                </a:tabLst>
              </a:pPr>
              <a:r>
                <a:rPr sz="1400" spc="-50" dirty="0">
                  <a:latin typeface="Arial"/>
                  <a:cs typeface="Arial"/>
                </a:rPr>
                <a:t>P</a:t>
              </a:r>
              <a:r>
                <a:rPr sz="1400" spc="-35" dirty="0">
                  <a:latin typeface="Arial"/>
                  <a:cs typeface="Arial"/>
                </a:rPr>
                <a:t>r</a:t>
              </a:r>
              <a:r>
                <a:rPr sz="1400" spc="-5" dirty="0">
                  <a:latin typeface="Arial"/>
                  <a:cs typeface="Arial"/>
                </a:rPr>
                <a:t>oject</a:t>
              </a:r>
              <a:r>
                <a:rPr sz="1400" spc="-35" dirty="0">
                  <a:latin typeface="Arial"/>
                  <a:cs typeface="Arial"/>
                </a:rPr>
                <a:t> </a:t>
              </a:r>
              <a:r>
                <a:rPr sz="1400" spc="-95" dirty="0">
                  <a:latin typeface="Arial"/>
                  <a:cs typeface="Arial"/>
                </a:rPr>
                <a:t>C</a:t>
              </a:r>
              <a:r>
                <a:rPr sz="1400" spc="-70" dirty="0">
                  <a:latin typeface="Arial"/>
                  <a:cs typeface="Arial"/>
                </a:rPr>
                <a:t>h</a:t>
              </a:r>
              <a:r>
                <a:rPr sz="1400" spc="-10" dirty="0">
                  <a:latin typeface="Arial"/>
                  <a:cs typeface="Arial"/>
                </a:rPr>
                <a:t>a</a:t>
              </a:r>
              <a:r>
                <a:rPr sz="1400" dirty="0">
                  <a:latin typeface="Arial"/>
                  <a:cs typeface="Arial"/>
                </a:rPr>
                <a:t>r</a:t>
              </a:r>
              <a:r>
                <a:rPr sz="1400" spc="30" dirty="0">
                  <a:latin typeface="Arial"/>
                  <a:cs typeface="Arial"/>
                </a:rPr>
                <a:t>t</a:t>
              </a:r>
              <a:r>
                <a:rPr sz="1400" spc="-20" dirty="0">
                  <a:latin typeface="Arial"/>
                  <a:cs typeface="Arial"/>
                </a:rPr>
                <a:t>er  and</a:t>
              </a:r>
              <a:r>
                <a:rPr sz="1400" spc="-45" dirty="0">
                  <a:latin typeface="Arial"/>
                  <a:cs typeface="Arial"/>
                </a:rPr>
                <a:t> </a:t>
              </a:r>
              <a:r>
                <a:rPr sz="1400" spc="-5" dirty="0">
                  <a:latin typeface="Arial"/>
                  <a:cs typeface="Arial"/>
                </a:rPr>
                <a:t>Definition</a:t>
              </a:r>
              <a:endParaRPr sz="1400" dirty="0">
                <a:latin typeface="Arial"/>
                <a:cs typeface="Arial"/>
              </a:endParaRPr>
            </a:p>
          </p:txBody>
        </p:sp>
        <p:grpSp>
          <p:nvGrpSpPr>
            <p:cNvPr id="26" name="object 8">
              <a:extLst>
                <a:ext uri="{FF2B5EF4-FFF2-40B4-BE49-F238E27FC236}">
                  <a16:creationId xmlns:a16="http://schemas.microsoft.com/office/drawing/2014/main" id="{BC683646-BCC7-2A4F-BBA2-AB248BD83C4C}"/>
                </a:ext>
              </a:extLst>
            </p:cNvPr>
            <p:cNvGrpSpPr/>
            <p:nvPr/>
          </p:nvGrpSpPr>
          <p:grpSpPr>
            <a:xfrm>
              <a:off x="2708149" y="2286000"/>
              <a:ext cx="1586230" cy="2385695"/>
              <a:chOff x="1246632" y="698753"/>
              <a:chExt cx="1586230" cy="2385695"/>
            </a:xfrm>
          </p:grpSpPr>
          <p:sp>
            <p:nvSpPr>
              <p:cNvPr id="27" name="object 9">
                <a:extLst>
                  <a:ext uri="{FF2B5EF4-FFF2-40B4-BE49-F238E27FC236}">
                    <a16:creationId xmlns:a16="http://schemas.microsoft.com/office/drawing/2014/main" id="{86DC8932-F492-6E4F-9898-F62CAA071820}"/>
                  </a:ext>
                </a:extLst>
              </p:cNvPr>
              <p:cNvSpPr/>
              <p:nvPr/>
            </p:nvSpPr>
            <p:spPr>
              <a:xfrm>
                <a:off x="1246632" y="749807"/>
                <a:ext cx="321945" cy="191770"/>
              </a:xfrm>
              <a:custGeom>
                <a:avLst/>
                <a:gdLst/>
                <a:ahLst/>
                <a:cxnLst/>
                <a:rect l="l" t="t" r="r" b="b"/>
                <a:pathLst>
                  <a:path w="321944" h="191769">
                    <a:moveTo>
                      <a:pt x="225932" y="0"/>
                    </a:moveTo>
                    <a:lnTo>
                      <a:pt x="225932" y="38226"/>
                    </a:lnTo>
                    <a:lnTo>
                      <a:pt x="0" y="38226"/>
                    </a:lnTo>
                    <a:lnTo>
                      <a:pt x="0" y="153035"/>
                    </a:lnTo>
                    <a:lnTo>
                      <a:pt x="225932" y="153035"/>
                    </a:lnTo>
                    <a:lnTo>
                      <a:pt x="225932" y="191262"/>
                    </a:lnTo>
                    <a:lnTo>
                      <a:pt x="321563" y="95631"/>
                    </a:lnTo>
                    <a:lnTo>
                      <a:pt x="225932" y="0"/>
                    </a:lnTo>
                    <a:close/>
                  </a:path>
                </a:pathLst>
              </a:custGeom>
              <a:solidFill>
                <a:srgbClr val="B5CAE7"/>
              </a:solidFill>
            </p:spPr>
            <p:txBody>
              <a:bodyPr wrap="square" lIns="0" tIns="0" rIns="0" bIns="0" rtlCol="0"/>
              <a:lstStyle/>
              <a:p>
                <a:endParaRPr sz="2800"/>
              </a:p>
            </p:txBody>
          </p:sp>
          <p:sp>
            <p:nvSpPr>
              <p:cNvPr id="28" name="object 10">
                <a:extLst>
                  <a:ext uri="{FF2B5EF4-FFF2-40B4-BE49-F238E27FC236}">
                    <a16:creationId xmlns:a16="http://schemas.microsoft.com/office/drawing/2014/main" id="{A1377EC1-8AD9-1244-A57F-17CF79244D56}"/>
                  </a:ext>
                </a:extLst>
              </p:cNvPr>
              <p:cNvSpPr/>
              <p:nvPr/>
            </p:nvSpPr>
            <p:spPr>
              <a:xfrm>
                <a:off x="1701546" y="698753"/>
                <a:ext cx="768350" cy="440055"/>
              </a:xfrm>
              <a:custGeom>
                <a:avLst/>
                <a:gdLst/>
                <a:ahLst/>
                <a:cxnLst/>
                <a:rect l="l" t="t" r="r" b="b"/>
                <a:pathLst>
                  <a:path w="768350" h="440055">
                    <a:moveTo>
                      <a:pt x="724154" y="0"/>
                    </a:moveTo>
                    <a:lnTo>
                      <a:pt x="43942" y="0"/>
                    </a:lnTo>
                    <a:lnTo>
                      <a:pt x="26842" y="3454"/>
                    </a:lnTo>
                    <a:lnTo>
                      <a:pt x="12874" y="12874"/>
                    </a:lnTo>
                    <a:lnTo>
                      <a:pt x="3454" y="26842"/>
                    </a:lnTo>
                    <a:lnTo>
                      <a:pt x="0" y="43942"/>
                    </a:lnTo>
                    <a:lnTo>
                      <a:pt x="0" y="395731"/>
                    </a:lnTo>
                    <a:lnTo>
                      <a:pt x="3454" y="412831"/>
                    </a:lnTo>
                    <a:lnTo>
                      <a:pt x="12874" y="426799"/>
                    </a:lnTo>
                    <a:lnTo>
                      <a:pt x="26842" y="436219"/>
                    </a:lnTo>
                    <a:lnTo>
                      <a:pt x="43942" y="439674"/>
                    </a:lnTo>
                    <a:lnTo>
                      <a:pt x="724154" y="439674"/>
                    </a:lnTo>
                    <a:lnTo>
                      <a:pt x="741253" y="436219"/>
                    </a:lnTo>
                    <a:lnTo>
                      <a:pt x="755221" y="426799"/>
                    </a:lnTo>
                    <a:lnTo>
                      <a:pt x="764641" y="412831"/>
                    </a:lnTo>
                    <a:lnTo>
                      <a:pt x="768096" y="395731"/>
                    </a:lnTo>
                    <a:lnTo>
                      <a:pt x="768096" y="43942"/>
                    </a:lnTo>
                    <a:lnTo>
                      <a:pt x="764641" y="26842"/>
                    </a:lnTo>
                    <a:lnTo>
                      <a:pt x="755221" y="12874"/>
                    </a:lnTo>
                    <a:lnTo>
                      <a:pt x="741253" y="3454"/>
                    </a:lnTo>
                    <a:lnTo>
                      <a:pt x="724154" y="0"/>
                    </a:lnTo>
                    <a:close/>
                  </a:path>
                </a:pathLst>
              </a:custGeom>
              <a:solidFill>
                <a:srgbClr val="5B9BD4"/>
              </a:solidFill>
            </p:spPr>
            <p:txBody>
              <a:bodyPr wrap="square" lIns="0" tIns="0" rIns="0" bIns="0" rtlCol="0"/>
              <a:lstStyle/>
              <a:p>
                <a:endParaRPr sz="2800"/>
              </a:p>
            </p:txBody>
          </p:sp>
          <p:sp>
            <p:nvSpPr>
              <p:cNvPr id="29" name="object 11">
                <a:extLst>
                  <a:ext uri="{FF2B5EF4-FFF2-40B4-BE49-F238E27FC236}">
                    <a16:creationId xmlns:a16="http://schemas.microsoft.com/office/drawing/2014/main" id="{25FEF281-E645-F247-8EBC-16AC1AFE1812}"/>
                  </a:ext>
                </a:extLst>
              </p:cNvPr>
              <p:cNvSpPr/>
              <p:nvPr/>
            </p:nvSpPr>
            <p:spPr>
              <a:xfrm>
                <a:off x="1655826" y="992123"/>
                <a:ext cx="1173480" cy="2089150"/>
              </a:xfrm>
              <a:custGeom>
                <a:avLst/>
                <a:gdLst/>
                <a:ahLst/>
                <a:cxnLst/>
                <a:rect l="l" t="t" r="r" b="b"/>
                <a:pathLst>
                  <a:path w="1173480" h="2089150">
                    <a:moveTo>
                      <a:pt x="1056132" y="0"/>
                    </a:moveTo>
                    <a:lnTo>
                      <a:pt x="117348" y="0"/>
                    </a:lnTo>
                    <a:lnTo>
                      <a:pt x="71687" y="9227"/>
                    </a:lnTo>
                    <a:lnTo>
                      <a:pt x="34385" y="34385"/>
                    </a:lnTo>
                    <a:lnTo>
                      <a:pt x="9227" y="71687"/>
                    </a:lnTo>
                    <a:lnTo>
                      <a:pt x="0" y="117348"/>
                    </a:lnTo>
                    <a:lnTo>
                      <a:pt x="0" y="1971294"/>
                    </a:lnTo>
                    <a:lnTo>
                      <a:pt x="9227" y="2016954"/>
                    </a:lnTo>
                    <a:lnTo>
                      <a:pt x="34385" y="2054256"/>
                    </a:lnTo>
                    <a:lnTo>
                      <a:pt x="71687" y="2079414"/>
                    </a:lnTo>
                    <a:lnTo>
                      <a:pt x="117348" y="2088641"/>
                    </a:lnTo>
                    <a:lnTo>
                      <a:pt x="1056132" y="2088641"/>
                    </a:lnTo>
                    <a:lnTo>
                      <a:pt x="1101792" y="2079414"/>
                    </a:lnTo>
                    <a:lnTo>
                      <a:pt x="1139094" y="2054256"/>
                    </a:lnTo>
                    <a:lnTo>
                      <a:pt x="1164252" y="2016954"/>
                    </a:lnTo>
                    <a:lnTo>
                      <a:pt x="1173479" y="1971294"/>
                    </a:lnTo>
                    <a:lnTo>
                      <a:pt x="1173479" y="117348"/>
                    </a:lnTo>
                    <a:lnTo>
                      <a:pt x="1164252" y="71687"/>
                    </a:lnTo>
                    <a:lnTo>
                      <a:pt x="1139094" y="34385"/>
                    </a:lnTo>
                    <a:lnTo>
                      <a:pt x="1101792" y="9227"/>
                    </a:lnTo>
                    <a:lnTo>
                      <a:pt x="1056132" y="0"/>
                    </a:lnTo>
                    <a:close/>
                  </a:path>
                </a:pathLst>
              </a:custGeom>
              <a:solidFill>
                <a:srgbClr val="FFFFFF">
                  <a:alpha val="90194"/>
                </a:srgbClr>
              </a:solidFill>
            </p:spPr>
            <p:txBody>
              <a:bodyPr wrap="square" lIns="0" tIns="0" rIns="0" bIns="0" rtlCol="0"/>
              <a:lstStyle/>
              <a:p>
                <a:endParaRPr sz="2800"/>
              </a:p>
            </p:txBody>
          </p:sp>
          <p:sp>
            <p:nvSpPr>
              <p:cNvPr id="30" name="object 12">
                <a:extLst>
                  <a:ext uri="{FF2B5EF4-FFF2-40B4-BE49-F238E27FC236}">
                    <a16:creationId xmlns:a16="http://schemas.microsoft.com/office/drawing/2014/main" id="{F2529BC4-0E86-844F-9A00-EF7EA715C146}"/>
                  </a:ext>
                </a:extLst>
              </p:cNvPr>
              <p:cNvSpPr/>
              <p:nvPr/>
            </p:nvSpPr>
            <p:spPr>
              <a:xfrm>
                <a:off x="1655826" y="992123"/>
                <a:ext cx="1173480" cy="2089150"/>
              </a:xfrm>
              <a:custGeom>
                <a:avLst/>
                <a:gdLst/>
                <a:ahLst/>
                <a:cxnLst/>
                <a:rect l="l" t="t" r="r" b="b"/>
                <a:pathLst>
                  <a:path w="1173480" h="2089150">
                    <a:moveTo>
                      <a:pt x="0" y="117348"/>
                    </a:moveTo>
                    <a:lnTo>
                      <a:pt x="9227" y="71687"/>
                    </a:lnTo>
                    <a:lnTo>
                      <a:pt x="34385" y="34385"/>
                    </a:lnTo>
                    <a:lnTo>
                      <a:pt x="71687" y="9227"/>
                    </a:lnTo>
                    <a:lnTo>
                      <a:pt x="117348" y="0"/>
                    </a:lnTo>
                    <a:lnTo>
                      <a:pt x="1056132" y="0"/>
                    </a:lnTo>
                    <a:lnTo>
                      <a:pt x="1101792" y="9227"/>
                    </a:lnTo>
                    <a:lnTo>
                      <a:pt x="1139094" y="34385"/>
                    </a:lnTo>
                    <a:lnTo>
                      <a:pt x="1164252" y="71687"/>
                    </a:lnTo>
                    <a:lnTo>
                      <a:pt x="1173479" y="117348"/>
                    </a:lnTo>
                    <a:lnTo>
                      <a:pt x="1173479" y="1971294"/>
                    </a:lnTo>
                    <a:lnTo>
                      <a:pt x="1164252" y="2016954"/>
                    </a:lnTo>
                    <a:lnTo>
                      <a:pt x="1139094" y="2054256"/>
                    </a:lnTo>
                    <a:lnTo>
                      <a:pt x="1101792" y="2079414"/>
                    </a:lnTo>
                    <a:lnTo>
                      <a:pt x="1056132" y="2088641"/>
                    </a:lnTo>
                    <a:lnTo>
                      <a:pt x="117348" y="2088641"/>
                    </a:lnTo>
                    <a:lnTo>
                      <a:pt x="71687" y="2079414"/>
                    </a:lnTo>
                    <a:lnTo>
                      <a:pt x="34385" y="2054256"/>
                    </a:lnTo>
                    <a:lnTo>
                      <a:pt x="9227" y="2016954"/>
                    </a:lnTo>
                    <a:lnTo>
                      <a:pt x="0" y="1971294"/>
                    </a:lnTo>
                    <a:lnTo>
                      <a:pt x="0" y="117348"/>
                    </a:lnTo>
                    <a:close/>
                  </a:path>
                </a:pathLst>
              </a:custGeom>
              <a:ln w="6096">
                <a:solidFill>
                  <a:srgbClr val="5B9BD4"/>
                </a:solidFill>
              </a:ln>
            </p:spPr>
            <p:txBody>
              <a:bodyPr wrap="square" lIns="0" tIns="0" rIns="0" bIns="0" rtlCol="0"/>
              <a:lstStyle/>
              <a:p>
                <a:endParaRPr sz="2800"/>
              </a:p>
            </p:txBody>
          </p:sp>
        </p:grpSp>
        <p:sp>
          <p:nvSpPr>
            <p:cNvPr id="31" name="object 13">
              <a:extLst>
                <a:ext uri="{FF2B5EF4-FFF2-40B4-BE49-F238E27FC236}">
                  <a16:creationId xmlns:a16="http://schemas.microsoft.com/office/drawing/2014/main" id="{5201BC6E-469D-6C48-A257-122FD61DBF5C}"/>
                </a:ext>
              </a:extLst>
            </p:cNvPr>
            <p:cNvSpPr txBox="1"/>
            <p:nvPr/>
          </p:nvSpPr>
          <p:spPr>
            <a:xfrm>
              <a:off x="3210561" y="2340220"/>
              <a:ext cx="1009395" cy="2330518"/>
            </a:xfrm>
            <a:prstGeom prst="rect">
              <a:avLst/>
            </a:prstGeom>
          </p:spPr>
          <p:txBody>
            <a:bodyPr vert="horz" wrap="square" lIns="0" tIns="12700" rIns="0" bIns="0" rtlCol="0">
              <a:spAutoFit/>
            </a:bodyPr>
            <a:lstStyle/>
            <a:p>
              <a:pPr marL="37465"/>
              <a:r>
                <a:rPr spc="-30" dirty="0">
                  <a:solidFill>
                    <a:srgbClr val="FFFFFF"/>
                  </a:solidFill>
                  <a:latin typeface="Arial"/>
                  <a:cs typeface="Arial"/>
                </a:rPr>
                <a:t>Plan</a:t>
              </a:r>
              <a:endParaRPr dirty="0">
                <a:latin typeface="Arial"/>
                <a:cs typeface="Arial"/>
              </a:endParaRPr>
            </a:p>
            <a:p>
              <a:pPr marL="97790" indent="-85725" algn="just">
                <a:buSzPct val="90000"/>
                <a:buChar char="•"/>
                <a:tabLst>
                  <a:tab pos="98425" algn="l"/>
                </a:tabLst>
              </a:pPr>
              <a:endParaRPr lang="en-US" sz="1200" spc="-20" dirty="0">
                <a:latin typeface="Arial"/>
                <a:cs typeface="Arial"/>
              </a:endParaRPr>
            </a:p>
            <a:p>
              <a:pPr marL="97790" indent="-85725" algn="just">
                <a:buSzPct val="90000"/>
                <a:buChar char="•"/>
                <a:tabLst>
                  <a:tab pos="98425" algn="l"/>
                </a:tabLst>
              </a:pPr>
              <a:r>
                <a:rPr sz="1400" spc="-20" dirty="0">
                  <a:latin typeface="Arial"/>
                  <a:cs typeface="Arial"/>
                </a:rPr>
                <a:t>Iden</a:t>
              </a:r>
              <a:r>
                <a:rPr sz="1400" spc="25" dirty="0">
                  <a:latin typeface="Arial"/>
                  <a:cs typeface="Arial"/>
                </a:rPr>
                <a:t>ti</a:t>
              </a:r>
              <a:r>
                <a:rPr sz="1400" spc="35" dirty="0">
                  <a:latin typeface="Arial"/>
                  <a:cs typeface="Arial"/>
                </a:rPr>
                <a:t>f</a:t>
              </a:r>
              <a:r>
                <a:rPr sz="1400" spc="-60" dirty="0">
                  <a:latin typeface="Arial"/>
                  <a:cs typeface="Arial"/>
                </a:rPr>
                <a:t>y</a:t>
              </a:r>
              <a:r>
                <a:rPr sz="1400" spc="-45" dirty="0">
                  <a:latin typeface="Arial"/>
                  <a:cs typeface="Arial"/>
                </a:rPr>
                <a:t> </a:t>
              </a:r>
              <a:r>
                <a:rPr sz="1400" spc="-60" dirty="0">
                  <a:latin typeface="Arial"/>
                  <a:cs typeface="Arial"/>
                </a:rPr>
                <a:t>Sco</a:t>
              </a:r>
              <a:r>
                <a:rPr sz="1400" spc="-25" dirty="0">
                  <a:latin typeface="Arial"/>
                  <a:cs typeface="Arial"/>
                </a:rPr>
                <a:t>pe</a:t>
              </a:r>
              <a:endParaRPr sz="1400" dirty="0">
                <a:latin typeface="Arial"/>
                <a:cs typeface="Arial"/>
              </a:endParaRPr>
            </a:p>
            <a:p>
              <a:pPr marL="95885" marR="48895" indent="-83820" algn="just">
                <a:buSzPct val="90000"/>
                <a:buChar char="•"/>
                <a:tabLst>
                  <a:tab pos="98425" algn="l"/>
                </a:tabLst>
              </a:pPr>
              <a:r>
                <a:rPr sz="1400" spc="-20" dirty="0">
                  <a:latin typeface="Arial"/>
                  <a:cs typeface="Arial"/>
                </a:rPr>
                <a:t>Iden</a:t>
              </a:r>
              <a:r>
                <a:rPr sz="1400" spc="25" dirty="0">
                  <a:latin typeface="Arial"/>
                  <a:cs typeface="Arial"/>
                </a:rPr>
                <a:t>ti</a:t>
              </a:r>
              <a:r>
                <a:rPr sz="1400" spc="35" dirty="0">
                  <a:latin typeface="Arial"/>
                  <a:cs typeface="Arial"/>
                </a:rPr>
                <a:t>f</a:t>
              </a:r>
              <a:r>
                <a:rPr sz="1400" spc="-60" dirty="0">
                  <a:latin typeface="Arial"/>
                  <a:cs typeface="Arial"/>
                </a:rPr>
                <a:t>y</a:t>
              </a:r>
              <a:r>
                <a:rPr sz="1400" spc="-45" dirty="0">
                  <a:latin typeface="Arial"/>
                  <a:cs typeface="Arial"/>
                </a:rPr>
                <a:t> </a:t>
              </a:r>
              <a:r>
                <a:rPr sz="1400" spc="-15" dirty="0">
                  <a:latin typeface="Arial"/>
                  <a:cs typeface="Arial"/>
                </a:rPr>
                <a:t>tasks,  </a:t>
              </a:r>
              <a:r>
                <a:rPr sz="1400" spc="-25" dirty="0">
                  <a:latin typeface="Arial"/>
                  <a:cs typeface="Arial"/>
                </a:rPr>
                <a:t>dep</a:t>
              </a:r>
              <a:r>
                <a:rPr sz="1400" spc="-20" dirty="0">
                  <a:latin typeface="Arial"/>
                  <a:cs typeface="Arial"/>
                </a:rPr>
                <a:t>endencie</a:t>
              </a:r>
              <a:r>
                <a:rPr sz="1400" spc="-35" dirty="0">
                  <a:latin typeface="Arial"/>
                  <a:cs typeface="Arial"/>
                </a:rPr>
                <a:t>s  </a:t>
              </a:r>
              <a:r>
                <a:rPr sz="1400" spc="-15" dirty="0">
                  <a:latin typeface="Arial"/>
                  <a:cs typeface="Arial"/>
                </a:rPr>
                <a:t>a</a:t>
              </a:r>
              <a:r>
                <a:rPr sz="1400" spc="-20" dirty="0">
                  <a:latin typeface="Arial"/>
                  <a:cs typeface="Arial"/>
                </a:rPr>
                <a:t>nd</a:t>
              </a:r>
              <a:r>
                <a:rPr sz="1400" spc="-30" dirty="0">
                  <a:latin typeface="Arial"/>
                  <a:cs typeface="Arial"/>
                </a:rPr>
                <a:t> </a:t>
              </a:r>
              <a:r>
                <a:rPr sz="1400" spc="-45" dirty="0">
                  <a:latin typeface="Arial"/>
                  <a:cs typeface="Arial"/>
                </a:rPr>
                <a:t>s</a:t>
              </a:r>
              <a:r>
                <a:rPr sz="1400" spc="-35" dirty="0">
                  <a:latin typeface="Arial"/>
                  <a:cs typeface="Arial"/>
                </a:rPr>
                <a:t>c</a:t>
              </a:r>
              <a:r>
                <a:rPr sz="1400" spc="-25" dirty="0">
                  <a:latin typeface="Arial"/>
                  <a:cs typeface="Arial"/>
                </a:rPr>
                <a:t>h</a:t>
              </a:r>
              <a:r>
                <a:rPr sz="1400" spc="-20" dirty="0">
                  <a:latin typeface="Arial"/>
                  <a:cs typeface="Arial"/>
                </a:rPr>
                <a:t>e</a:t>
              </a:r>
              <a:r>
                <a:rPr sz="1400" spc="-10" dirty="0">
                  <a:latin typeface="Arial"/>
                  <a:cs typeface="Arial"/>
                </a:rPr>
                <a:t>dule</a:t>
              </a:r>
              <a:endParaRPr sz="1400" dirty="0">
                <a:latin typeface="Arial"/>
                <a:cs typeface="Arial"/>
              </a:endParaRPr>
            </a:p>
            <a:p>
              <a:pPr marL="97790" indent="-85725" algn="just">
                <a:buSzPct val="90000"/>
                <a:buChar char="•"/>
                <a:tabLst>
                  <a:tab pos="98425" algn="l"/>
                </a:tabLst>
              </a:pPr>
              <a:r>
                <a:rPr sz="1400" spc="-25" dirty="0">
                  <a:latin typeface="Arial"/>
                  <a:cs typeface="Arial"/>
                </a:rPr>
                <a:t>Pla</a:t>
              </a:r>
              <a:r>
                <a:rPr sz="1400" spc="-20" dirty="0">
                  <a:latin typeface="Arial"/>
                  <a:cs typeface="Arial"/>
                </a:rPr>
                <a:t>n</a:t>
              </a:r>
              <a:r>
                <a:rPr sz="1400" spc="-35" dirty="0">
                  <a:latin typeface="Arial"/>
                  <a:cs typeface="Arial"/>
                </a:rPr>
                <a:t> </a:t>
              </a:r>
              <a:r>
                <a:rPr sz="1400" spc="-25" dirty="0">
                  <a:latin typeface="Arial"/>
                  <a:cs typeface="Arial"/>
                </a:rPr>
                <a:t>resour</a:t>
              </a:r>
              <a:r>
                <a:rPr sz="1400" spc="-35" dirty="0">
                  <a:latin typeface="Arial"/>
                  <a:cs typeface="Arial"/>
                </a:rPr>
                <a:t>ce</a:t>
              </a:r>
              <a:r>
                <a:rPr sz="1400" spc="-45" dirty="0">
                  <a:latin typeface="Arial"/>
                  <a:cs typeface="Arial"/>
                </a:rPr>
                <a:t>s</a:t>
              </a:r>
              <a:endParaRPr sz="1400" dirty="0">
                <a:latin typeface="Arial"/>
                <a:cs typeface="Arial"/>
              </a:endParaRPr>
            </a:p>
            <a:p>
              <a:pPr marL="95885" marR="117475" indent="-83820">
                <a:buSzPct val="90000"/>
                <a:buChar char="•"/>
                <a:tabLst>
                  <a:tab pos="98425" algn="l"/>
                </a:tabLst>
              </a:pPr>
              <a:r>
                <a:rPr sz="1400" spc="-25" dirty="0">
                  <a:latin typeface="Arial"/>
                  <a:cs typeface="Arial"/>
                </a:rPr>
                <a:t>Clarify</a:t>
              </a:r>
              <a:r>
                <a:rPr sz="1400" spc="-40" dirty="0">
                  <a:latin typeface="Arial"/>
                  <a:cs typeface="Arial"/>
                </a:rPr>
                <a:t> </a:t>
              </a:r>
              <a:r>
                <a:rPr sz="1400" dirty="0">
                  <a:latin typeface="Arial"/>
                  <a:cs typeface="Arial"/>
                </a:rPr>
                <a:t>tra</a:t>
              </a:r>
              <a:r>
                <a:rPr sz="1400" spc="-25" dirty="0">
                  <a:latin typeface="Arial"/>
                  <a:cs typeface="Arial"/>
                </a:rPr>
                <a:t>d</a:t>
              </a:r>
              <a:r>
                <a:rPr sz="1400" spc="-20" dirty="0">
                  <a:latin typeface="Arial"/>
                  <a:cs typeface="Arial"/>
                </a:rPr>
                <a:t>e</a:t>
              </a:r>
              <a:r>
                <a:rPr sz="1400" spc="-85" dirty="0">
                  <a:latin typeface="Arial"/>
                  <a:cs typeface="Arial"/>
                </a:rPr>
                <a:t>-  </a:t>
              </a:r>
              <a:r>
                <a:rPr sz="1400" spc="5" dirty="0">
                  <a:latin typeface="Arial"/>
                  <a:cs typeface="Arial"/>
                </a:rPr>
                <a:t>offs </a:t>
              </a:r>
              <a:r>
                <a:rPr sz="1400" spc="-20" dirty="0">
                  <a:latin typeface="Arial"/>
                  <a:cs typeface="Arial"/>
                </a:rPr>
                <a:t>and </a:t>
              </a:r>
              <a:r>
                <a:rPr sz="1400" spc="-15" dirty="0">
                  <a:latin typeface="Arial"/>
                  <a:cs typeface="Arial"/>
                </a:rPr>
                <a:t> decision </a:t>
              </a:r>
              <a:r>
                <a:rPr sz="1400" spc="-10" dirty="0">
                  <a:latin typeface="Arial"/>
                  <a:cs typeface="Arial"/>
                </a:rPr>
                <a:t> </a:t>
              </a:r>
              <a:r>
                <a:rPr sz="1400" dirty="0">
                  <a:latin typeface="Arial"/>
                  <a:cs typeface="Arial"/>
                </a:rPr>
                <a:t>making </a:t>
              </a:r>
              <a:r>
                <a:rPr sz="1400" spc="5" dirty="0">
                  <a:latin typeface="Arial"/>
                  <a:cs typeface="Arial"/>
                </a:rPr>
                <a:t> </a:t>
              </a:r>
              <a:r>
                <a:rPr sz="1400" spc="-10" dirty="0">
                  <a:latin typeface="Arial"/>
                  <a:cs typeface="Arial"/>
                </a:rPr>
                <a:t>principles</a:t>
              </a:r>
              <a:endParaRPr sz="1400" dirty="0">
                <a:latin typeface="Arial"/>
                <a:cs typeface="Arial"/>
              </a:endParaRPr>
            </a:p>
            <a:p>
              <a:pPr marL="95885" marR="41275" indent="-83820" algn="just">
                <a:buSzPct val="90000"/>
                <a:buChar char="•"/>
                <a:tabLst>
                  <a:tab pos="98425" algn="l"/>
                </a:tabLst>
              </a:pPr>
              <a:r>
                <a:rPr sz="1400" b="1" spc="-55" dirty="0">
                  <a:solidFill>
                    <a:srgbClr val="FF0000"/>
                  </a:solidFill>
                  <a:latin typeface="Arial"/>
                  <a:cs typeface="Arial"/>
                </a:rPr>
                <a:t>D</a:t>
              </a:r>
              <a:r>
                <a:rPr sz="1400" b="1" spc="-60" dirty="0">
                  <a:solidFill>
                    <a:srgbClr val="FF0000"/>
                  </a:solidFill>
                  <a:latin typeface="Arial"/>
                  <a:cs typeface="Arial"/>
                </a:rPr>
                <a:t>e</a:t>
              </a:r>
              <a:r>
                <a:rPr sz="1400" b="1" spc="-65" dirty="0">
                  <a:solidFill>
                    <a:srgbClr val="FF0000"/>
                  </a:solidFill>
                  <a:latin typeface="Arial"/>
                  <a:cs typeface="Arial"/>
                </a:rPr>
                <a:t>v</a:t>
              </a:r>
              <a:r>
                <a:rPr sz="1400" b="1" spc="-15" dirty="0">
                  <a:solidFill>
                    <a:srgbClr val="FF0000"/>
                  </a:solidFill>
                  <a:latin typeface="Arial"/>
                  <a:cs typeface="Arial"/>
                </a:rPr>
                <a:t>e</a:t>
              </a:r>
              <a:r>
                <a:rPr sz="1400" b="1" spc="-5" dirty="0">
                  <a:solidFill>
                    <a:srgbClr val="FF0000"/>
                  </a:solidFill>
                  <a:latin typeface="Arial"/>
                  <a:cs typeface="Arial"/>
                </a:rPr>
                <a:t>l</a:t>
              </a:r>
              <a:r>
                <a:rPr sz="1400" b="1" spc="-25" dirty="0">
                  <a:solidFill>
                    <a:srgbClr val="FF0000"/>
                  </a:solidFill>
                  <a:latin typeface="Arial"/>
                  <a:cs typeface="Arial"/>
                </a:rPr>
                <a:t>op</a:t>
              </a:r>
              <a:r>
                <a:rPr sz="1400" b="1" spc="-40" dirty="0">
                  <a:solidFill>
                    <a:srgbClr val="FF0000"/>
                  </a:solidFill>
                  <a:latin typeface="Arial"/>
                  <a:cs typeface="Arial"/>
                </a:rPr>
                <a:t> </a:t>
              </a:r>
              <a:r>
                <a:rPr sz="1400" b="1" spc="-15" dirty="0">
                  <a:solidFill>
                    <a:srgbClr val="FF0000"/>
                  </a:solidFill>
                  <a:latin typeface="Arial"/>
                  <a:cs typeface="Arial"/>
                </a:rPr>
                <a:t>a</a:t>
              </a:r>
              <a:r>
                <a:rPr sz="1400" b="1" spc="-30" dirty="0">
                  <a:solidFill>
                    <a:srgbClr val="FF0000"/>
                  </a:solidFill>
                  <a:latin typeface="Arial"/>
                  <a:cs typeface="Arial"/>
                </a:rPr>
                <a:t> </a:t>
              </a:r>
              <a:r>
                <a:rPr sz="1400" b="1" spc="-10" dirty="0">
                  <a:solidFill>
                    <a:srgbClr val="FF0000"/>
                  </a:solidFill>
                  <a:latin typeface="Arial"/>
                  <a:cs typeface="Arial"/>
                </a:rPr>
                <a:t>r</a:t>
              </a:r>
              <a:r>
                <a:rPr sz="1400" b="1" dirty="0">
                  <a:solidFill>
                    <a:srgbClr val="FF0000"/>
                  </a:solidFill>
                  <a:latin typeface="Arial"/>
                  <a:cs typeface="Arial"/>
                </a:rPr>
                <a:t>isk  </a:t>
              </a:r>
              <a:r>
                <a:rPr sz="1400" b="1" spc="-10" dirty="0">
                  <a:solidFill>
                    <a:srgbClr val="FF0000"/>
                  </a:solidFill>
                  <a:latin typeface="Arial"/>
                  <a:cs typeface="Arial"/>
                </a:rPr>
                <a:t>management </a:t>
              </a:r>
              <a:r>
                <a:rPr sz="1400" b="1" spc="-270" dirty="0">
                  <a:solidFill>
                    <a:srgbClr val="FF0000"/>
                  </a:solidFill>
                  <a:latin typeface="Arial"/>
                  <a:cs typeface="Arial"/>
                </a:rPr>
                <a:t> </a:t>
              </a:r>
              <a:r>
                <a:rPr sz="1400" b="1" spc="-10" dirty="0">
                  <a:solidFill>
                    <a:srgbClr val="FF0000"/>
                  </a:solidFill>
                  <a:latin typeface="Arial"/>
                  <a:cs typeface="Arial"/>
                </a:rPr>
                <a:t>plan</a:t>
              </a:r>
              <a:endParaRPr sz="1400" b="1" dirty="0">
                <a:solidFill>
                  <a:srgbClr val="FF0000"/>
                </a:solidFill>
                <a:latin typeface="Arial"/>
                <a:cs typeface="Arial"/>
              </a:endParaRPr>
            </a:p>
          </p:txBody>
        </p:sp>
        <p:grpSp>
          <p:nvGrpSpPr>
            <p:cNvPr id="32" name="object 14">
              <a:extLst>
                <a:ext uri="{FF2B5EF4-FFF2-40B4-BE49-F238E27FC236}">
                  <a16:creationId xmlns:a16="http://schemas.microsoft.com/office/drawing/2014/main" id="{3C2D61DB-2F78-6A42-B105-77E8D48C9DA1}"/>
                </a:ext>
              </a:extLst>
            </p:cNvPr>
            <p:cNvGrpSpPr/>
            <p:nvPr/>
          </p:nvGrpSpPr>
          <p:grpSpPr>
            <a:xfrm>
              <a:off x="4114800" y="2286000"/>
              <a:ext cx="1701800" cy="2385695"/>
              <a:chOff x="2653283" y="698753"/>
              <a:chExt cx="1701800" cy="2385695"/>
            </a:xfrm>
          </p:grpSpPr>
          <p:sp>
            <p:nvSpPr>
              <p:cNvPr id="33" name="object 15">
                <a:extLst>
                  <a:ext uri="{FF2B5EF4-FFF2-40B4-BE49-F238E27FC236}">
                    <a16:creationId xmlns:a16="http://schemas.microsoft.com/office/drawing/2014/main" id="{D8F4CD5A-A081-2144-8062-8EC9C902C2EC}"/>
                  </a:ext>
                </a:extLst>
              </p:cNvPr>
              <p:cNvSpPr/>
              <p:nvPr/>
            </p:nvSpPr>
            <p:spPr>
              <a:xfrm>
                <a:off x="2653283" y="749807"/>
                <a:ext cx="390525" cy="191770"/>
              </a:xfrm>
              <a:custGeom>
                <a:avLst/>
                <a:gdLst/>
                <a:ahLst/>
                <a:cxnLst/>
                <a:rect l="l" t="t" r="r" b="b"/>
                <a:pathLst>
                  <a:path w="390525" h="191769">
                    <a:moveTo>
                      <a:pt x="294513" y="0"/>
                    </a:moveTo>
                    <a:lnTo>
                      <a:pt x="294513" y="38226"/>
                    </a:lnTo>
                    <a:lnTo>
                      <a:pt x="0" y="38226"/>
                    </a:lnTo>
                    <a:lnTo>
                      <a:pt x="0" y="153035"/>
                    </a:lnTo>
                    <a:lnTo>
                      <a:pt x="294513" y="153035"/>
                    </a:lnTo>
                    <a:lnTo>
                      <a:pt x="294513" y="191262"/>
                    </a:lnTo>
                    <a:lnTo>
                      <a:pt x="390144" y="95631"/>
                    </a:lnTo>
                    <a:lnTo>
                      <a:pt x="294513" y="0"/>
                    </a:lnTo>
                    <a:close/>
                  </a:path>
                </a:pathLst>
              </a:custGeom>
              <a:solidFill>
                <a:srgbClr val="B5CAE7"/>
              </a:solidFill>
            </p:spPr>
            <p:txBody>
              <a:bodyPr wrap="square" lIns="0" tIns="0" rIns="0" bIns="0" rtlCol="0"/>
              <a:lstStyle/>
              <a:p>
                <a:endParaRPr sz="2800"/>
              </a:p>
            </p:txBody>
          </p:sp>
          <p:sp>
            <p:nvSpPr>
              <p:cNvPr id="34" name="object 16">
                <a:extLst>
                  <a:ext uri="{FF2B5EF4-FFF2-40B4-BE49-F238E27FC236}">
                    <a16:creationId xmlns:a16="http://schemas.microsoft.com/office/drawing/2014/main" id="{F2E95A70-7C0D-6B45-855E-7D95C178E10E}"/>
                  </a:ext>
                </a:extLst>
              </p:cNvPr>
              <p:cNvSpPr/>
              <p:nvPr/>
            </p:nvSpPr>
            <p:spPr>
              <a:xfrm>
                <a:off x="3204971" y="698753"/>
                <a:ext cx="768985" cy="440055"/>
              </a:xfrm>
              <a:custGeom>
                <a:avLst/>
                <a:gdLst/>
                <a:ahLst/>
                <a:cxnLst/>
                <a:rect l="l" t="t" r="r" b="b"/>
                <a:pathLst>
                  <a:path w="768985" h="440055">
                    <a:moveTo>
                      <a:pt x="724915" y="0"/>
                    </a:moveTo>
                    <a:lnTo>
                      <a:pt x="43941" y="0"/>
                    </a:lnTo>
                    <a:lnTo>
                      <a:pt x="26842" y="3454"/>
                    </a:lnTo>
                    <a:lnTo>
                      <a:pt x="12874" y="12874"/>
                    </a:lnTo>
                    <a:lnTo>
                      <a:pt x="3454" y="26842"/>
                    </a:lnTo>
                    <a:lnTo>
                      <a:pt x="0" y="43942"/>
                    </a:lnTo>
                    <a:lnTo>
                      <a:pt x="0" y="395731"/>
                    </a:lnTo>
                    <a:lnTo>
                      <a:pt x="3454" y="412831"/>
                    </a:lnTo>
                    <a:lnTo>
                      <a:pt x="12874" y="426799"/>
                    </a:lnTo>
                    <a:lnTo>
                      <a:pt x="26842" y="436219"/>
                    </a:lnTo>
                    <a:lnTo>
                      <a:pt x="43941" y="439674"/>
                    </a:lnTo>
                    <a:lnTo>
                      <a:pt x="724915" y="439674"/>
                    </a:lnTo>
                    <a:lnTo>
                      <a:pt x="742015" y="436219"/>
                    </a:lnTo>
                    <a:lnTo>
                      <a:pt x="755983" y="426799"/>
                    </a:lnTo>
                    <a:lnTo>
                      <a:pt x="765403" y="412831"/>
                    </a:lnTo>
                    <a:lnTo>
                      <a:pt x="768857" y="395731"/>
                    </a:lnTo>
                    <a:lnTo>
                      <a:pt x="768857" y="43942"/>
                    </a:lnTo>
                    <a:lnTo>
                      <a:pt x="765403" y="26842"/>
                    </a:lnTo>
                    <a:lnTo>
                      <a:pt x="755983" y="12874"/>
                    </a:lnTo>
                    <a:lnTo>
                      <a:pt x="742015" y="3454"/>
                    </a:lnTo>
                    <a:lnTo>
                      <a:pt x="724915" y="0"/>
                    </a:lnTo>
                    <a:close/>
                  </a:path>
                </a:pathLst>
              </a:custGeom>
              <a:solidFill>
                <a:srgbClr val="5B9BD4"/>
              </a:solidFill>
            </p:spPr>
            <p:txBody>
              <a:bodyPr wrap="square" lIns="0" tIns="0" rIns="0" bIns="0" rtlCol="0"/>
              <a:lstStyle/>
              <a:p>
                <a:endParaRPr sz="2800"/>
              </a:p>
            </p:txBody>
          </p:sp>
          <p:sp>
            <p:nvSpPr>
              <p:cNvPr id="35" name="object 17">
                <a:extLst>
                  <a:ext uri="{FF2B5EF4-FFF2-40B4-BE49-F238E27FC236}">
                    <a16:creationId xmlns:a16="http://schemas.microsoft.com/office/drawing/2014/main" id="{50D55B57-5968-B043-BD26-88C512C6C60F}"/>
                  </a:ext>
                </a:extLst>
              </p:cNvPr>
              <p:cNvSpPr/>
              <p:nvPr/>
            </p:nvSpPr>
            <p:spPr>
              <a:xfrm>
                <a:off x="3134105" y="992123"/>
                <a:ext cx="1217930" cy="2089150"/>
              </a:xfrm>
              <a:custGeom>
                <a:avLst/>
                <a:gdLst/>
                <a:ahLst/>
                <a:cxnLst/>
                <a:rect l="l" t="t" r="r" b="b"/>
                <a:pathLst>
                  <a:path w="1217929" h="2089150">
                    <a:moveTo>
                      <a:pt x="1095883" y="0"/>
                    </a:moveTo>
                    <a:lnTo>
                      <a:pt x="121793" y="0"/>
                    </a:lnTo>
                    <a:lnTo>
                      <a:pt x="74366" y="9564"/>
                    </a:lnTo>
                    <a:lnTo>
                      <a:pt x="35655" y="35655"/>
                    </a:lnTo>
                    <a:lnTo>
                      <a:pt x="9564" y="74366"/>
                    </a:lnTo>
                    <a:lnTo>
                      <a:pt x="0" y="121793"/>
                    </a:lnTo>
                    <a:lnTo>
                      <a:pt x="0" y="1966849"/>
                    </a:lnTo>
                    <a:lnTo>
                      <a:pt x="9564" y="2014275"/>
                    </a:lnTo>
                    <a:lnTo>
                      <a:pt x="35655" y="2052986"/>
                    </a:lnTo>
                    <a:lnTo>
                      <a:pt x="74366" y="2079077"/>
                    </a:lnTo>
                    <a:lnTo>
                      <a:pt x="121793" y="2088641"/>
                    </a:lnTo>
                    <a:lnTo>
                      <a:pt x="1095883" y="2088641"/>
                    </a:lnTo>
                    <a:lnTo>
                      <a:pt x="1143309" y="2079077"/>
                    </a:lnTo>
                    <a:lnTo>
                      <a:pt x="1182020" y="2052986"/>
                    </a:lnTo>
                    <a:lnTo>
                      <a:pt x="1208111" y="2014275"/>
                    </a:lnTo>
                    <a:lnTo>
                      <a:pt x="1217676" y="1966849"/>
                    </a:lnTo>
                    <a:lnTo>
                      <a:pt x="1217676" y="121793"/>
                    </a:lnTo>
                    <a:lnTo>
                      <a:pt x="1208111" y="74366"/>
                    </a:lnTo>
                    <a:lnTo>
                      <a:pt x="1182020" y="35655"/>
                    </a:lnTo>
                    <a:lnTo>
                      <a:pt x="1143309" y="9564"/>
                    </a:lnTo>
                    <a:lnTo>
                      <a:pt x="1095883" y="0"/>
                    </a:lnTo>
                    <a:close/>
                  </a:path>
                </a:pathLst>
              </a:custGeom>
              <a:solidFill>
                <a:srgbClr val="FFFFFF">
                  <a:alpha val="90194"/>
                </a:srgbClr>
              </a:solidFill>
            </p:spPr>
            <p:txBody>
              <a:bodyPr wrap="square" lIns="0" tIns="0" rIns="0" bIns="0" rtlCol="0"/>
              <a:lstStyle/>
              <a:p>
                <a:endParaRPr sz="2800"/>
              </a:p>
            </p:txBody>
          </p:sp>
          <p:sp>
            <p:nvSpPr>
              <p:cNvPr id="36" name="object 18">
                <a:extLst>
                  <a:ext uri="{FF2B5EF4-FFF2-40B4-BE49-F238E27FC236}">
                    <a16:creationId xmlns:a16="http://schemas.microsoft.com/office/drawing/2014/main" id="{CC747510-614C-2544-8A7D-4F4F9F82CA6A}"/>
                  </a:ext>
                </a:extLst>
              </p:cNvPr>
              <p:cNvSpPr/>
              <p:nvPr/>
            </p:nvSpPr>
            <p:spPr>
              <a:xfrm>
                <a:off x="3134105" y="992123"/>
                <a:ext cx="1217930" cy="2089150"/>
              </a:xfrm>
              <a:custGeom>
                <a:avLst/>
                <a:gdLst/>
                <a:ahLst/>
                <a:cxnLst/>
                <a:rect l="l" t="t" r="r" b="b"/>
                <a:pathLst>
                  <a:path w="1217929" h="2089150">
                    <a:moveTo>
                      <a:pt x="0" y="121793"/>
                    </a:moveTo>
                    <a:lnTo>
                      <a:pt x="9564" y="74366"/>
                    </a:lnTo>
                    <a:lnTo>
                      <a:pt x="35655" y="35655"/>
                    </a:lnTo>
                    <a:lnTo>
                      <a:pt x="74366" y="9564"/>
                    </a:lnTo>
                    <a:lnTo>
                      <a:pt x="121793" y="0"/>
                    </a:lnTo>
                    <a:lnTo>
                      <a:pt x="1095883" y="0"/>
                    </a:lnTo>
                    <a:lnTo>
                      <a:pt x="1143309" y="9564"/>
                    </a:lnTo>
                    <a:lnTo>
                      <a:pt x="1182020" y="35655"/>
                    </a:lnTo>
                    <a:lnTo>
                      <a:pt x="1208111" y="74366"/>
                    </a:lnTo>
                    <a:lnTo>
                      <a:pt x="1217676" y="121793"/>
                    </a:lnTo>
                    <a:lnTo>
                      <a:pt x="1217676" y="1966849"/>
                    </a:lnTo>
                    <a:lnTo>
                      <a:pt x="1208111" y="2014275"/>
                    </a:lnTo>
                    <a:lnTo>
                      <a:pt x="1182020" y="2052986"/>
                    </a:lnTo>
                    <a:lnTo>
                      <a:pt x="1143309" y="2079077"/>
                    </a:lnTo>
                    <a:lnTo>
                      <a:pt x="1095883" y="2088641"/>
                    </a:lnTo>
                    <a:lnTo>
                      <a:pt x="121793" y="2088641"/>
                    </a:lnTo>
                    <a:lnTo>
                      <a:pt x="74366" y="2079077"/>
                    </a:lnTo>
                    <a:lnTo>
                      <a:pt x="35655" y="2052986"/>
                    </a:lnTo>
                    <a:lnTo>
                      <a:pt x="9564" y="2014275"/>
                    </a:lnTo>
                    <a:lnTo>
                      <a:pt x="0" y="1966849"/>
                    </a:lnTo>
                    <a:lnTo>
                      <a:pt x="0" y="121793"/>
                    </a:lnTo>
                    <a:close/>
                  </a:path>
                </a:pathLst>
              </a:custGeom>
              <a:ln w="6096">
                <a:solidFill>
                  <a:srgbClr val="5B9BD4"/>
                </a:solidFill>
              </a:ln>
            </p:spPr>
            <p:txBody>
              <a:bodyPr wrap="square" lIns="0" tIns="0" rIns="0" bIns="0" rtlCol="0"/>
              <a:lstStyle/>
              <a:p>
                <a:endParaRPr sz="2800"/>
              </a:p>
            </p:txBody>
          </p:sp>
        </p:grpSp>
        <p:sp>
          <p:nvSpPr>
            <p:cNvPr id="37" name="object 19">
              <a:extLst>
                <a:ext uri="{FF2B5EF4-FFF2-40B4-BE49-F238E27FC236}">
                  <a16:creationId xmlns:a16="http://schemas.microsoft.com/office/drawing/2014/main" id="{13EC7F0C-4A14-574D-A336-7078EC120E34}"/>
                </a:ext>
              </a:extLst>
            </p:cNvPr>
            <p:cNvSpPr txBox="1"/>
            <p:nvPr/>
          </p:nvSpPr>
          <p:spPr>
            <a:xfrm>
              <a:off x="4690618" y="2340220"/>
              <a:ext cx="947294" cy="1104122"/>
            </a:xfrm>
            <a:prstGeom prst="rect">
              <a:avLst/>
            </a:prstGeom>
          </p:spPr>
          <p:txBody>
            <a:bodyPr vert="horz" wrap="square" lIns="0" tIns="12700" rIns="0" bIns="0" rtlCol="0">
              <a:spAutoFit/>
            </a:bodyPr>
            <a:lstStyle/>
            <a:p>
              <a:pPr marL="61594"/>
              <a:r>
                <a:rPr spc="-55" dirty="0">
                  <a:solidFill>
                    <a:srgbClr val="FFFFFF"/>
                  </a:solidFill>
                  <a:latin typeface="Arial"/>
                  <a:cs typeface="Arial"/>
                </a:rPr>
                <a:t>Execute</a:t>
              </a:r>
              <a:endParaRPr dirty="0">
                <a:latin typeface="Arial"/>
                <a:cs typeface="Arial"/>
              </a:endParaRPr>
            </a:p>
            <a:p>
              <a:pPr marL="97790" indent="-85725">
                <a:buSzPct val="90000"/>
                <a:buChar char="•"/>
                <a:tabLst>
                  <a:tab pos="98425" algn="l"/>
                </a:tabLst>
              </a:pPr>
              <a:endParaRPr lang="en-US" sz="1200" spc="-10" dirty="0">
                <a:latin typeface="Arial"/>
                <a:cs typeface="Arial"/>
              </a:endParaRPr>
            </a:p>
            <a:p>
              <a:pPr marL="97790" indent="-85725">
                <a:buSzPct val="90000"/>
                <a:buChar char="•"/>
                <a:tabLst>
                  <a:tab pos="98425" algn="l"/>
                </a:tabLst>
              </a:pPr>
              <a:r>
                <a:rPr sz="1400" spc="-10" dirty="0">
                  <a:latin typeface="Arial"/>
                  <a:cs typeface="Arial"/>
                </a:rPr>
                <a:t>Monitor</a:t>
              </a:r>
              <a:endParaRPr sz="1400" dirty="0">
                <a:latin typeface="Arial"/>
                <a:cs typeface="Arial"/>
              </a:endParaRPr>
            </a:p>
            <a:p>
              <a:pPr marL="96520" marR="5080" indent="-83820">
                <a:buSzPct val="90000"/>
                <a:buChar char="•"/>
                <a:tabLst>
                  <a:tab pos="98425" algn="l"/>
                </a:tabLst>
              </a:pPr>
              <a:r>
                <a:rPr sz="1400" spc="-30" dirty="0">
                  <a:latin typeface="Arial"/>
                  <a:cs typeface="Arial"/>
                </a:rPr>
                <a:t>Comm</a:t>
              </a:r>
              <a:r>
                <a:rPr sz="1400" spc="-15" dirty="0">
                  <a:latin typeface="Arial"/>
                  <a:cs typeface="Arial"/>
                </a:rPr>
                <a:t>u</a:t>
              </a:r>
              <a:r>
                <a:rPr sz="1400" spc="-20" dirty="0">
                  <a:latin typeface="Arial"/>
                  <a:cs typeface="Arial"/>
                </a:rPr>
                <a:t>n</a:t>
              </a:r>
              <a:r>
                <a:rPr sz="1400" spc="5" dirty="0">
                  <a:latin typeface="Arial"/>
                  <a:cs typeface="Arial"/>
                </a:rPr>
                <a:t>ica</a:t>
              </a:r>
              <a:r>
                <a:rPr sz="1400" spc="-15" dirty="0">
                  <a:latin typeface="Arial"/>
                  <a:cs typeface="Arial"/>
                </a:rPr>
                <a:t>t</a:t>
              </a:r>
              <a:r>
                <a:rPr sz="1400" spc="-25" dirty="0">
                  <a:latin typeface="Arial"/>
                  <a:cs typeface="Arial"/>
                </a:rPr>
                <a:t>e  </a:t>
              </a:r>
              <a:r>
                <a:rPr sz="1400" spc="-20" dirty="0">
                  <a:latin typeface="Arial"/>
                  <a:cs typeface="Arial"/>
                </a:rPr>
                <a:t>and</a:t>
              </a:r>
              <a:r>
                <a:rPr sz="1400" spc="-45" dirty="0">
                  <a:latin typeface="Arial"/>
                  <a:cs typeface="Arial"/>
                </a:rPr>
                <a:t> </a:t>
              </a:r>
              <a:r>
                <a:rPr sz="1400" spc="-5" dirty="0">
                  <a:latin typeface="Arial"/>
                  <a:cs typeface="Arial"/>
                </a:rPr>
                <a:t>report</a:t>
              </a:r>
              <a:endParaRPr sz="1400" dirty="0">
                <a:latin typeface="Arial"/>
                <a:cs typeface="Arial"/>
              </a:endParaRPr>
            </a:p>
            <a:p>
              <a:pPr marL="96520" marR="140335" indent="-83820">
                <a:buSzPct val="90000"/>
                <a:buChar char="•"/>
                <a:tabLst>
                  <a:tab pos="98425" algn="l"/>
                </a:tabLst>
              </a:pPr>
              <a:r>
                <a:rPr sz="1400" spc="-55" dirty="0">
                  <a:latin typeface="Arial"/>
                  <a:cs typeface="Arial"/>
                </a:rPr>
                <a:t>Cor</a:t>
              </a:r>
              <a:r>
                <a:rPr sz="1400" spc="-40" dirty="0">
                  <a:latin typeface="Arial"/>
                  <a:cs typeface="Arial"/>
                </a:rPr>
                <a:t>re</a:t>
              </a:r>
              <a:r>
                <a:rPr sz="1400" spc="-35" dirty="0">
                  <a:latin typeface="Arial"/>
                  <a:cs typeface="Arial"/>
                </a:rPr>
                <a:t>c</a:t>
              </a:r>
              <a:r>
                <a:rPr sz="1400" spc="45" dirty="0">
                  <a:latin typeface="Arial"/>
                  <a:cs typeface="Arial"/>
                </a:rPr>
                <a:t>t</a:t>
              </a:r>
              <a:r>
                <a:rPr sz="1400" spc="-35" dirty="0">
                  <a:latin typeface="Arial"/>
                  <a:cs typeface="Arial"/>
                </a:rPr>
                <a:t> </a:t>
              </a:r>
              <a:r>
                <a:rPr sz="1400" spc="-15" dirty="0">
                  <a:latin typeface="Arial"/>
                  <a:cs typeface="Arial"/>
                </a:rPr>
                <a:t>a</a:t>
              </a:r>
              <a:r>
                <a:rPr sz="1400" spc="-20" dirty="0">
                  <a:latin typeface="Arial"/>
                  <a:cs typeface="Arial"/>
                </a:rPr>
                <a:t>n</a:t>
              </a:r>
              <a:r>
                <a:rPr sz="1400" spc="-15" dirty="0">
                  <a:latin typeface="Arial"/>
                  <a:cs typeface="Arial"/>
                </a:rPr>
                <a:t>d  </a:t>
              </a:r>
              <a:r>
                <a:rPr sz="1400" spc="-10" dirty="0">
                  <a:latin typeface="Arial"/>
                  <a:cs typeface="Arial"/>
                </a:rPr>
                <a:t>control</a:t>
              </a:r>
              <a:endParaRPr sz="1400" dirty="0">
                <a:latin typeface="Arial"/>
                <a:cs typeface="Arial"/>
              </a:endParaRPr>
            </a:p>
          </p:txBody>
        </p:sp>
        <p:grpSp>
          <p:nvGrpSpPr>
            <p:cNvPr id="38" name="object 20">
              <a:extLst>
                <a:ext uri="{FF2B5EF4-FFF2-40B4-BE49-F238E27FC236}">
                  <a16:creationId xmlns:a16="http://schemas.microsoft.com/office/drawing/2014/main" id="{FB006B6E-6EAD-3C4E-87D7-4CE571EC9386}"/>
                </a:ext>
              </a:extLst>
            </p:cNvPr>
            <p:cNvGrpSpPr/>
            <p:nvPr/>
          </p:nvGrpSpPr>
          <p:grpSpPr>
            <a:xfrm>
              <a:off x="5590795" y="2286000"/>
              <a:ext cx="1514475" cy="2385695"/>
              <a:chOff x="4129278" y="698753"/>
              <a:chExt cx="1514475" cy="2385695"/>
            </a:xfrm>
          </p:grpSpPr>
          <p:sp>
            <p:nvSpPr>
              <p:cNvPr id="39" name="object 21">
                <a:extLst>
                  <a:ext uri="{FF2B5EF4-FFF2-40B4-BE49-F238E27FC236}">
                    <a16:creationId xmlns:a16="http://schemas.microsoft.com/office/drawing/2014/main" id="{03D54623-820C-2D4A-951F-967741381131}"/>
                  </a:ext>
                </a:extLst>
              </p:cNvPr>
              <p:cNvSpPr/>
              <p:nvPr/>
            </p:nvSpPr>
            <p:spPr>
              <a:xfrm>
                <a:off x="4129278" y="749807"/>
                <a:ext cx="329565" cy="191770"/>
              </a:xfrm>
              <a:custGeom>
                <a:avLst/>
                <a:gdLst/>
                <a:ahLst/>
                <a:cxnLst/>
                <a:rect l="l" t="t" r="r" b="b"/>
                <a:pathLst>
                  <a:path w="329564" h="191769">
                    <a:moveTo>
                      <a:pt x="233552" y="0"/>
                    </a:moveTo>
                    <a:lnTo>
                      <a:pt x="233552" y="38226"/>
                    </a:lnTo>
                    <a:lnTo>
                      <a:pt x="0" y="38226"/>
                    </a:lnTo>
                    <a:lnTo>
                      <a:pt x="0" y="153035"/>
                    </a:lnTo>
                    <a:lnTo>
                      <a:pt x="233552" y="153035"/>
                    </a:lnTo>
                    <a:lnTo>
                      <a:pt x="233552" y="191262"/>
                    </a:lnTo>
                    <a:lnTo>
                      <a:pt x="329184" y="95631"/>
                    </a:lnTo>
                    <a:lnTo>
                      <a:pt x="233552" y="0"/>
                    </a:lnTo>
                    <a:close/>
                  </a:path>
                </a:pathLst>
              </a:custGeom>
              <a:solidFill>
                <a:srgbClr val="B5CAE7"/>
              </a:solidFill>
            </p:spPr>
            <p:txBody>
              <a:bodyPr wrap="square" lIns="0" tIns="0" rIns="0" bIns="0" rtlCol="0"/>
              <a:lstStyle/>
              <a:p>
                <a:endParaRPr sz="2800"/>
              </a:p>
            </p:txBody>
          </p:sp>
          <p:sp>
            <p:nvSpPr>
              <p:cNvPr id="40" name="object 22">
                <a:extLst>
                  <a:ext uri="{FF2B5EF4-FFF2-40B4-BE49-F238E27FC236}">
                    <a16:creationId xmlns:a16="http://schemas.microsoft.com/office/drawing/2014/main" id="{CEE6320D-BA65-3B43-AF56-529C174A332E}"/>
                  </a:ext>
                </a:extLst>
              </p:cNvPr>
              <p:cNvSpPr/>
              <p:nvPr/>
            </p:nvSpPr>
            <p:spPr>
              <a:xfrm>
                <a:off x="4594860" y="698753"/>
                <a:ext cx="768985" cy="440055"/>
              </a:xfrm>
              <a:custGeom>
                <a:avLst/>
                <a:gdLst/>
                <a:ahLst/>
                <a:cxnLst/>
                <a:rect l="l" t="t" r="r" b="b"/>
                <a:pathLst>
                  <a:path w="768985" h="440055">
                    <a:moveTo>
                      <a:pt x="724915" y="0"/>
                    </a:moveTo>
                    <a:lnTo>
                      <a:pt x="43941" y="0"/>
                    </a:lnTo>
                    <a:lnTo>
                      <a:pt x="26842" y="3454"/>
                    </a:lnTo>
                    <a:lnTo>
                      <a:pt x="12874" y="12874"/>
                    </a:lnTo>
                    <a:lnTo>
                      <a:pt x="3454" y="26842"/>
                    </a:lnTo>
                    <a:lnTo>
                      <a:pt x="0" y="43942"/>
                    </a:lnTo>
                    <a:lnTo>
                      <a:pt x="0" y="395731"/>
                    </a:lnTo>
                    <a:lnTo>
                      <a:pt x="3454" y="412831"/>
                    </a:lnTo>
                    <a:lnTo>
                      <a:pt x="12874" y="426799"/>
                    </a:lnTo>
                    <a:lnTo>
                      <a:pt x="26842" y="436219"/>
                    </a:lnTo>
                    <a:lnTo>
                      <a:pt x="43941" y="439674"/>
                    </a:lnTo>
                    <a:lnTo>
                      <a:pt x="724915" y="439674"/>
                    </a:lnTo>
                    <a:lnTo>
                      <a:pt x="742015" y="436219"/>
                    </a:lnTo>
                    <a:lnTo>
                      <a:pt x="755983" y="426799"/>
                    </a:lnTo>
                    <a:lnTo>
                      <a:pt x="765403" y="412831"/>
                    </a:lnTo>
                    <a:lnTo>
                      <a:pt x="768857" y="395731"/>
                    </a:lnTo>
                    <a:lnTo>
                      <a:pt x="768857" y="43942"/>
                    </a:lnTo>
                    <a:lnTo>
                      <a:pt x="765403" y="26842"/>
                    </a:lnTo>
                    <a:lnTo>
                      <a:pt x="755983" y="12874"/>
                    </a:lnTo>
                    <a:lnTo>
                      <a:pt x="742015" y="3454"/>
                    </a:lnTo>
                    <a:lnTo>
                      <a:pt x="724915" y="0"/>
                    </a:lnTo>
                    <a:close/>
                  </a:path>
                </a:pathLst>
              </a:custGeom>
              <a:solidFill>
                <a:srgbClr val="5B9BD4"/>
              </a:solidFill>
            </p:spPr>
            <p:txBody>
              <a:bodyPr wrap="square" lIns="0" tIns="0" rIns="0" bIns="0" rtlCol="0"/>
              <a:lstStyle/>
              <a:p>
                <a:endParaRPr sz="2800"/>
              </a:p>
            </p:txBody>
          </p:sp>
          <p:sp>
            <p:nvSpPr>
              <p:cNvPr id="41" name="object 23">
                <a:extLst>
                  <a:ext uri="{FF2B5EF4-FFF2-40B4-BE49-F238E27FC236}">
                    <a16:creationId xmlns:a16="http://schemas.microsoft.com/office/drawing/2014/main" id="{9D85E4C1-8819-D44A-9741-901DC0E70890}"/>
                  </a:ext>
                </a:extLst>
              </p:cNvPr>
              <p:cNvSpPr/>
              <p:nvPr/>
            </p:nvSpPr>
            <p:spPr>
              <a:xfrm>
                <a:off x="4632960" y="992123"/>
                <a:ext cx="1007744" cy="2089150"/>
              </a:xfrm>
              <a:custGeom>
                <a:avLst/>
                <a:gdLst/>
                <a:ahLst/>
                <a:cxnLst/>
                <a:rect l="l" t="t" r="r" b="b"/>
                <a:pathLst>
                  <a:path w="1007745" h="2089150">
                    <a:moveTo>
                      <a:pt x="906652" y="0"/>
                    </a:moveTo>
                    <a:lnTo>
                      <a:pt x="100711" y="0"/>
                    </a:lnTo>
                    <a:lnTo>
                      <a:pt x="61507" y="7913"/>
                    </a:lnTo>
                    <a:lnTo>
                      <a:pt x="29495" y="29495"/>
                    </a:lnTo>
                    <a:lnTo>
                      <a:pt x="7913" y="61507"/>
                    </a:lnTo>
                    <a:lnTo>
                      <a:pt x="0" y="100710"/>
                    </a:lnTo>
                    <a:lnTo>
                      <a:pt x="0" y="1987930"/>
                    </a:lnTo>
                    <a:lnTo>
                      <a:pt x="7913" y="2027134"/>
                    </a:lnTo>
                    <a:lnTo>
                      <a:pt x="29495" y="2059146"/>
                    </a:lnTo>
                    <a:lnTo>
                      <a:pt x="61507" y="2080728"/>
                    </a:lnTo>
                    <a:lnTo>
                      <a:pt x="100711" y="2088641"/>
                    </a:lnTo>
                    <a:lnTo>
                      <a:pt x="906652" y="2088641"/>
                    </a:lnTo>
                    <a:lnTo>
                      <a:pt x="945856" y="2080728"/>
                    </a:lnTo>
                    <a:lnTo>
                      <a:pt x="977868" y="2059146"/>
                    </a:lnTo>
                    <a:lnTo>
                      <a:pt x="999450" y="2027134"/>
                    </a:lnTo>
                    <a:lnTo>
                      <a:pt x="1007363" y="1987930"/>
                    </a:lnTo>
                    <a:lnTo>
                      <a:pt x="1007363" y="100710"/>
                    </a:lnTo>
                    <a:lnTo>
                      <a:pt x="999450" y="61507"/>
                    </a:lnTo>
                    <a:lnTo>
                      <a:pt x="977868" y="29495"/>
                    </a:lnTo>
                    <a:lnTo>
                      <a:pt x="945856" y="7913"/>
                    </a:lnTo>
                    <a:lnTo>
                      <a:pt x="906652" y="0"/>
                    </a:lnTo>
                    <a:close/>
                  </a:path>
                </a:pathLst>
              </a:custGeom>
              <a:solidFill>
                <a:srgbClr val="FFFFFF">
                  <a:alpha val="90194"/>
                </a:srgbClr>
              </a:solidFill>
            </p:spPr>
            <p:txBody>
              <a:bodyPr wrap="square" lIns="0" tIns="0" rIns="0" bIns="0" rtlCol="0"/>
              <a:lstStyle/>
              <a:p>
                <a:endParaRPr sz="2800"/>
              </a:p>
            </p:txBody>
          </p:sp>
          <p:sp>
            <p:nvSpPr>
              <p:cNvPr id="42" name="object 24">
                <a:extLst>
                  <a:ext uri="{FF2B5EF4-FFF2-40B4-BE49-F238E27FC236}">
                    <a16:creationId xmlns:a16="http://schemas.microsoft.com/office/drawing/2014/main" id="{50313FBC-5BC8-4C41-8F53-519A62ADED66}"/>
                  </a:ext>
                </a:extLst>
              </p:cNvPr>
              <p:cNvSpPr/>
              <p:nvPr/>
            </p:nvSpPr>
            <p:spPr>
              <a:xfrm>
                <a:off x="4632960" y="992123"/>
                <a:ext cx="1007744" cy="2089150"/>
              </a:xfrm>
              <a:custGeom>
                <a:avLst/>
                <a:gdLst/>
                <a:ahLst/>
                <a:cxnLst/>
                <a:rect l="l" t="t" r="r" b="b"/>
                <a:pathLst>
                  <a:path w="1007745" h="2089150">
                    <a:moveTo>
                      <a:pt x="0" y="100710"/>
                    </a:moveTo>
                    <a:lnTo>
                      <a:pt x="7913" y="61507"/>
                    </a:lnTo>
                    <a:lnTo>
                      <a:pt x="29495" y="29495"/>
                    </a:lnTo>
                    <a:lnTo>
                      <a:pt x="61507" y="7913"/>
                    </a:lnTo>
                    <a:lnTo>
                      <a:pt x="100711" y="0"/>
                    </a:lnTo>
                    <a:lnTo>
                      <a:pt x="906652" y="0"/>
                    </a:lnTo>
                    <a:lnTo>
                      <a:pt x="945856" y="7913"/>
                    </a:lnTo>
                    <a:lnTo>
                      <a:pt x="977868" y="29495"/>
                    </a:lnTo>
                    <a:lnTo>
                      <a:pt x="999450" y="61507"/>
                    </a:lnTo>
                    <a:lnTo>
                      <a:pt x="1007363" y="100710"/>
                    </a:lnTo>
                    <a:lnTo>
                      <a:pt x="1007363" y="1987930"/>
                    </a:lnTo>
                    <a:lnTo>
                      <a:pt x="999450" y="2027134"/>
                    </a:lnTo>
                    <a:lnTo>
                      <a:pt x="977868" y="2059146"/>
                    </a:lnTo>
                    <a:lnTo>
                      <a:pt x="945856" y="2080728"/>
                    </a:lnTo>
                    <a:lnTo>
                      <a:pt x="906652" y="2088641"/>
                    </a:lnTo>
                    <a:lnTo>
                      <a:pt x="100711" y="2088641"/>
                    </a:lnTo>
                    <a:lnTo>
                      <a:pt x="61507" y="2080728"/>
                    </a:lnTo>
                    <a:lnTo>
                      <a:pt x="29495" y="2059146"/>
                    </a:lnTo>
                    <a:lnTo>
                      <a:pt x="7913" y="2027134"/>
                    </a:lnTo>
                    <a:lnTo>
                      <a:pt x="0" y="1987930"/>
                    </a:lnTo>
                    <a:lnTo>
                      <a:pt x="0" y="100710"/>
                    </a:lnTo>
                    <a:close/>
                  </a:path>
                </a:pathLst>
              </a:custGeom>
              <a:ln w="6096">
                <a:solidFill>
                  <a:srgbClr val="5B9BD4"/>
                </a:solidFill>
              </a:ln>
            </p:spPr>
            <p:txBody>
              <a:bodyPr wrap="square" lIns="0" tIns="0" rIns="0" bIns="0" rtlCol="0"/>
              <a:lstStyle/>
              <a:p>
                <a:endParaRPr sz="2800"/>
              </a:p>
            </p:txBody>
          </p:sp>
        </p:grpSp>
        <p:sp>
          <p:nvSpPr>
            <p:cNvPr id="43" name="object 25">
              <a:extLst>
                <a:ext uri="{FF2B5EF4-FFF2-40B4-BE49-F238E27FC236}">
                  <a16:creationId xmlns:a16="http://schemas.microsoft.com/office/drawing/2014/main" id="{8559110B-3BE9-F84D-B78F-56E834B89B7B}"/>
                </a:ext>
              </a:extLst>
            </p:cNvPr>
            <p:cNvSpPr txBox="1"/>
            <p:nvPr/>
          </p:nvSpPr>
          <p:spPr>
            <a:xfrm>
              <a:off x="6129782" y="2340220"/>
              <a:ext cx="817880" cy="1104122"/>
            </a:xfrm>
            <a:prstGeom prst="rect">
              <a:avLst/>
            </a:prstGeom>
          </p:spPr>
          <p:txBody>
            <a:bodyPr vert="horz" wrap="square" lIns="0" tIns="12700" rIns="0" bIns="0" rtlCol="0">
              <a:spAutoFit/>
            </a:bodyPr>
            <a:lstStyle/>
            <a:p>
              <a:pPr marL="12700"/>
              <a:r>
                <a:rPr spc="-60" dirty="0">
                  <a:solidFill>
                    <a:srgbClr val="FFFFFF"/>
                  </a:solidFill>
                  <a:latin typeface="Arial"/>
                  <a:cs typeface="Arial"/>
                </a:rPr>
                <a:t>Close</a:t>
              </a:r>
              <a:endParaRPr dirty="0">
                <a:latin typeface="Arial"/>
                <a:cs typeface="Arial"/>
              </a:endParaRPr>
            </a:p>
            <a:p>
              <a:pPr marL="151130" indent="-86360">
                <a:buSzPct val="90000"/>
                <a:buChar char="•"/>
                <a:tabLst>
                  <a:tab pos="151765" algn="l"/>
                </a:tabLst>
              </a:pPr>
              <a:endParaRPr lang="en-US" sz="1200" spc="-35" dirty="0">
                <a:latin typeface="Arial"/>
                <a:cs typeface="Arial"/>
              </a:endParaRPr>
            </a:p>
            <a:p>
              <a:pPr marL="151130" indent="-86360">
                <a:buSzPct val="90000"/>
                <a:buChar char="•"/>
                <a:tabLst>
                  <a:tab pos="151765" algn="l"/>
                </a:tabLst>
              </a:pPr>
              <a:r>
                <a:rPr sz="1400" spc="-35" dirty="0">
                  <a:latin typeface="Arial"/>
                  <a:cs typeface="Arial"/>
                </a:rPr>
                <a:t>Sign </a:t>
              </a:r>
              <a:r>
                <a:rPr sz="1400" spc="5" dirty="0">
                  <a:latin typeface="Arial"/>
                  <a:cs typeface="Arial"/>
                </a:rPr>
                <a:t>o</a:t>
              </a:r>
              <a:r>
                <a:rPr sz="1400" spc="20" dirty="0">
                  <a:latin typeface="Arial"/>
                  <a:cs typeface="Arial"/>
                </a:rPr>
                <a:t>f</a:t>
              </a:r>
              <a:r>
                <a:rPr sz="1400" spc="35" dirty="0">
                  <a:latin typeface="Arial"/>
                  <a:cs typeface="Arial"/>
                </a:rPr>
                <a:t>f</a:t>
              </a:r>
              <a:endParaRPr sz="1400" dirty="0">
                <a:latin typeface="Arial"/>
                <a:cs typeface="Arial"/>
              </a:endParaRPr>
            </a:p>
            <a:p>
              <a:pPr marL="149225" marR="5080" indent="-83820">
                <a:buSzPct val="90000"/>
                <a:buChar char="•"/>
                <a:tabLst>
                  <a:tab pos="151765" algn="l"/>
                </a:tabLst>
              </a:pPr>
              <a:r>
                <a:rPr sz="1400" spc="-70" dirty="0">
                  <a:latin typeface="Arial"/>
                  <a:cs typeface="Arial"/>
                </a:rPr>
                <a:t>Con</a:t>
              </a:r>
              <a:r>
                <a:rPr sz="1400" spc="-5" dirty="0">
                  <a:latin typeface="Arial"/>
                  <a:cs typeface="Arial"/>
                </a:rPr>
                <a:t>duct</a:t>
              </a:r>
              <a:r>
                <a:rPr sz="1400" spc="-30" dirty="0">
                  <a:latin typeface="Arial"/>
                  <a:cs typeface="Arial"/>
                </a:rPr>
                <a:t> </a:t>
              </a:r>
              <a:r>
                <a:rPr sz="1400" spc="-10" dirty="0">
                  <a:latin typeface="Arial"/>
                  <a:cs typeface="Arial"/>
                </a:rPr>
                <a:t>a  </a:t>
              </a:r>
              <a:r>
                <a:rPr sz="1400" spc="20" dirty="0">
                  <a:latin typeface="Arial"/>
                  <a:cs typeface="Arial"/>
                </a:rPr>
                <a:t>f</a:t>
              </a:r>
              <a:r>
                <a:rPr sz="1400" spc="-20" dirty="0">
                  <a:latin typeface="Arial"/>
                  <a:cs typeface="Arial"/>
                </a:rPr>
                <a:t>or</a:t>
              </a:r>
              <a:r>
                <a:rPr sz="1400" spc="5" dirty="0">
                  <a:latin typeface="Arial"/>
                  <a:cs typeface="Arial"/>
                </a:rPr>
                <a:t>ma</a:t>
              </a:r>
              <a:r>
                <a:rPr sz="1400" spc="20" dirty="0">
                  <a:latin typeface="Arial"/>
                  <a:cs typeface="Arial"/>
                </a:rPr>
                <a:t>l</a:t>
              </a:r>
              <a:r>
                <a:rPr sz="1400" spc="-30" dirty="0">
                  <a:latin typeface="Arial"/>
                  <a:cs typeface="Arial"/>
                </a:rPr>
                <a:t> </a:t>
              </a:r>
              <a:r>
                <a:rPr sz="1400" spc="-15" dirty="0">
                  <a:latin typeface="Arial"/>
                  <a:cs typeface="Arial"/>
                </a:rPr>
                <a:t>post</a:t>
              </a:r>
              <a:r>
                <a:rPr sz="1400" spc="-85" dirty="0">
                  <a:latin typeface="Arial"/>
                  <a:cs typeface="Arial"/>
                </a:rPr>
                <a:t>-  </a:t>
              </a:r>
              <a:r>
                <a:rPr sz="1400" spc="5" dirty="0">
                  <a:latin typeface="Arial"/>
                  <a:cs typeface="Arial"/>
                </a:rPr>
                <a:t>mortem</a:t>
              </a:r>
              <a:endParaRPr sz="1400" dirty="0">
                <a:latin typeface="Arial"/>
                <a:cs typeface="Arial"/>
              </a:endParaRPr>
            </a:p>
          </p:txBody>
        </p:sp>
      </p:grpSp>
      <p:sp>
        <p:nvSpPr>
          <p:cNvPr id="4" name="Up Arrow 3">
            <a:extLst>
              <a:ext uri="{FF2B5EF4-FFF2-40B4-BE49-F238E27FC236}">
                <a16:creationId xmlns:a16="http://schemas.microsoft.com/office/drawing/2014/main" id="{0B912256-7201-6346-A025-155292D98A8B}"/>
              </a:ext>
            </a:extLst>
          </p:cNvPr>
          <p:cNvSpPr/>
          <p:nvPr/>
        </p:nvSpPr>
        <p:spPr>
          <a:xfrm>
            <a:off x="4898394" y="5430239"/>
            <a:ext cx="483296" cy="68580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lide Number Placeholder 4">
            <a:extLst>
              <a:ext uri="{FF2B5EF4-FFF2-40B4-BE49-F238E27FC236}">
                <a16:creationId xmlns:a16="http://schemas.microsoft.com/office/drawing/2014/main" id="{0F4001FD-688C-B24E-AE32-001499F32A71}"/>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13</a:t>
            </a:fld>
            <a:endParaRPr lang="en-US" dirty="0"/>
          </a:p>
        </p:txBody>
      </p:sp>
    </p:spTree>
    <p:extLst>
      <p:ext uri="{BB962C8B-B14F-4D97-AF65-F5344CB8AC3E}">
        <p14:creationId xmlns:p14="http://schemas.microsoft.com/office/powerpoint/2010/main" val="3896385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dirty="0"/>
              <a:t>Project Risk Management</a:t>
            </a:r>
            <a:endParaRPr dirty="0"/>
          </a:p>
        </p:txBody>
      </p:sp>
      <p:sp>
        <p:nvSpPr>
          <p:cNvPr id="749" name="Google Shape;749;p7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88888"/>
              </a:buClr>
              <a:buSzPts val="1800"/>
              <a:buNone/>
            </a:pPr>
            <a:endParaRPr/>
          </a:p>
        </p:txBody>
      </p:sp>
    </p:spTree>
    <p:extLst>
      <p:ext uri="{BB962C8B-B14F-4D97-AF65-F5344CB8AC3E}">
        <p14:creationId xmlns:p14="http://schemas.microsoft.com/office/powerpoint/2010/main" val="1925935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BC665-FF4A-F84D-B1F7-7885CE7F318B}"/>
              </a:ext>
            </a:extLst>
          </p:cNvPr>
          <p:cNvSpPr>
            <a:spLocks noGrp="1"/>
          </p:cNvSpPr>
          <p:nvPr>
            <p:ph type="title"/>
          </p:nvPr>
        </p:nvSpPr>
        <p:spPr/>
        <p:txBody>
          <a:bodyPr/>
          <a:lstStyle/>
          <a:p>
            <a:r>
              <a:rPr lang="en-US" dirty="0"/>
              <a:t>Project Risk Management Process</a:t>
            </a:r>
          </a:p>
        </p:txBody>
      </p:sp>
      <p:sp>
        <p:nvSpPr>
          <p:cNvPr id="39" name="Content Placeholder 38">
            <a:extLst>
              <a:ext uri="{FF2B5EF4-FFF2-40B4-BE49-F238E27FC236}">
                <a16:creationId xmlns:a16="http://schemas.microsoft.com/office/drawing/2014/main" id="{CDD2E850-4FF9-4B4B-87D0-D88F1D58777A}"/>
              </a:ext>
            </a:extLst>
          </p:cNvPr>
          <p:cNvSpPr>
            <a:spLocks noGrp="1"/>
          </p:cNvSpPr>
          <p:nvPr>
            <p:ph idx="1"/>
          </p:nvPr>
        </p:nvSpPr>
        <p:spPr/>
        <p:txBody>
          <a:bodyPr/>
          <a:lstStyle/>
          <a:p>
            <a:r>
              <a:rPr lang="en-US" altLang="en-US" dirty="0"/>
              <a:t>The risk management process repeats throughout every phase of the project from Conception through Close-out</a:t>
            </a:r>
          </a:p>
          <a:p>
            <a:endParaRPr lang="en-US" dirty="0"/>
          </a:p>
        </p:txBody>
      </p:sp>
      <p:grpSp>
        <p:nvGrpSpPr>
          <p:cNvPr id="37" name="Group 36">
            <a:extLst>
              <a:ext uri="{FF2B5EF4-FFF2-40B4-BE49-F238E27FC236}">
                <a16:creationId xmlns:a16="http://schemas.microsoft.com/office/drawing/2014/main" id="{A153FE03-F506-6144-A039-2C7FE219F9FA}"/>
              </a:ext>
            </a:extLst>
          </p:cNvPr>
          <p:cNvGrpSpPr/>
          <p:nvPr/>
        </p:nvGrpSpPr>
        <p:grpSpPr>
          <a:xfrm>
            <a:off x="2283460" y="2775859"/>
            <a:ext cx="7625080" cy="3034665"/>
            <a:chOff x="1897380" y="3368803"/>
            <a:chExt cx="5727700" cy="1951862"/>
          </a:xfrm>
        </p:grpSpPr>
        <p:grpSp>
          <p:nvGrpSpPr>
            <p:cNvPr id="4" name="object 4">
              <a:extLst>
                <a:ext uri="{FF2B5EF4-FFF2-40B4-BE49-F238E27FC236}">
                  <a16:creationId xmlns:a16="http://schemas.microsoft.com/office/drawing/2014/main" id="{110D7816-E91B-5A46-9716-A42EC795E6DC}"/>
                </a:ext>
              </a:extLst>
            </p:cNvPr>
            <p:cNvGrpSpPr/>
            <p:nvPr/>
          </p:nvGrpSpPr>
          <p:grpSpPr>
            <a:xfrm>
              <a:off x="1897380" y="3368803"/>
              <a:ext cx="1301115" cy="523875"/>
              <a:chOff x="566801" y="1875917"/>
              <a:chExt cx="1301115" cy="523875"/>
            </a:xfrm>
          </p:grpSpPr>
          <p:sp>
            <p:nvSpPr>
              <p:cNvPr id="5" name="object 5">
                <a:extLst>
                  <a:ext uri="{FF2B5EF4-FFF2-40B4-BE49-F238E27FC236}">
                    <a16:creationId xmlns:a16="http://schemas.microsoft.com/office/drawing/2014/main" id="{329D5D77-0C1E-8D42-B7C2-045F6E0FE2F3}"/>
                  </a:ext>
                </a:extLst>
              </p:cNvPr>
              <p:cNvSpPr/>
              <p:nvPr/>
            </p:nvSpPr>
            <p:spPr>
              <a:xfrm>
                <a:off x="569976" y="1879092"/>
                <a:ext cx="1294765" cy="517525"/>
              </a:xfrm>
              <a:custGeom>
                <a:avLst/>
                <a:gdLst/>
                <a:ahLst/>
                <a:cxnLst/>
                <a:rect l="l" t="t" r="r" b="b"/>
                <a:pathLst>
                  <a:path w="1294764" h="517525">
                    <a:moveTo>
                      <a:pt x="1294638" y="0"/>
                    </a:moveTo>
                    <a:lnTo>
                      <a:pt x="0" y="0"/>
                    </a:lnTo>
                    <a:lnTo>
                      <a:pt x="0" y="517398"/>
                    </a:lnTo>
                    <a:lnTo>
                      <a:pt x="1294638" y="517398"/>
                    </a:lnTo>
                    <a:lnTo>
                      <a:pt x="1294638" y="0"/>
                    </a:lnTo>
                    <a:close/>
                  </a:path>
                </a:pathLst>
              </a:custGeom>
              <a:solidFill>
                <a:srgbClr val="5B9BD4"/>
              </a:solidFill>
            </p:spPr>
            <p:txBody>
              <a:bodyPr wrap="square" lIns="0" tIns="0" rIns="0" bIns="0" rtlCol="0"/>
              <a:lstStyle/>
              <a:p>
                <a:endParaRPr sz="2400"/>
              </a:p>
            </p:txBody>
          </p:sp>
          <p:sp>
            <p:nvSpPr>
              <p:cNvPr id="6" name="object 6">
                <a:extLst>
                  <a:ext uri="{FF2B5EF4-FFF2-40B4-BE49-F238E27FC236}">
                    <a16:creationId xmlns:a16="http://schemas.microsoft.com/office/drawing/2014/main" id="{AFE522F2-7E25-A147-A7E7-C54C58BAFEAC}"/>
                  </a:ext>
                </a:extLst>
              </p:cNvPr>
              <p:cNvSpPr/>
              <p:nvPr/>
            </p:nvSpPr>
            <p:spPr>
              <a:xfrm>
                <a:off x="569976" y="1879092"/>
                <a:ext cx="1294765" cy="517525"/>
              </a:xfrm>
              <a:custGeom>
                <a:avLst/>
                <a:gdLst/>
                <a:ahLst/>
                <a:cxnLst/>
                <a:rect l="l" t="t" r="r" b="b"/>
                <a:pathLst>
                  <a:path w="1294764" h="517525">
                    <a:moveTo>
                      <a:pt x="0" y="517398"/>
                    </a:moveTo>
                    <a:lnTo>
                      <a:pt x="1294638" y="517398"/>
                    </a:lnTo>
                    <a:lnTo>
                      <a:pt x="1294638" y="0"/>
                    </a:lnTo>
                    <a:lnTo>
                      <a:pt x="0" y="0"/>
                    </a:lnTo>
                    <a:lnTo>
                      <a:pt x="0" y="517398"/>
                    </a:lnTo>
                    <a:close/>
                  </a:path>
                </a:pathLst>
              </a:custGeom>
              <a:ln w="6096">
                <a:solidFill>
                  <a:srgbClr val="5B9BD4"/>
                </a:solidFill>
              </a:ln>
            </p:spPr>
            <p:txBody>
              <a:bodyPr wrap="square" lIns="0" tIns="0" rIns="0" bIns="0" rtlCol="0"/>
              <a:lstStyle/>
              <a:p>
                <a:endParaRPr sz="2400"/>
              </a:p>
            </p:txBody>
          </p:sp>
        </p:grpSp>
        <p:sp>
          <p:nvSpPr>
            <p:cNvPr id="7" name="object 7">
              <a:extLst>
                <a:ext uri="{FF2B5EF4-FFF2-40B4-BE49-F238E27FC236}">
                  <a16:creationId xmlns:a16="http://schemas.microsoft.com/office/drawing/2014/main" id="{EA818EB5-7934-744D-B651-4B738F1F99D2}"/>
                </a:ext>
              </a:extLst>
            </p:cNvPr>
            <p:cNvSpPr txBox="1"/>
            <p:nvPr/>
          </p:nvSpPr>
          <p:spPr>
            <a:xfrm>
              <a:off x="2154301" y="3519552"/>
              <a:ext cx="880221" cy="166203"/>
            </a:xfrm>
            <a:prstGeom prst="rect">
              <a:avLst/>
            </a:prstGeom>
          </p:spPr>
          <p:txBody>
            <a:bodyPr vert="horz" wrap="square" lIns="0" tIns="12065" rIns="0" bIns="0" rtlCol="0">
              <a:spAutoFit/>
            </a:bodyPr>
            <a:lstStyle/>
            <a:p>
              <a:pPr>
                <a:spcBef>
                  <a:spcPts val="95"/>
                </a:spcBef>
              </a:pPr>
              <a:r>
                <a:rPr sz="1600" spc="-25" dirty="0">
                  <a:solidFill>
                    <a:srgbClr val="FFFFFF"/>
                  </a:solidFill>
                  <a:latin typeface="Arial"/>
                  <a:cs typeface="Arial"/>
                </a:rPr>
                <a:t>Ide</a:t>
              </a:r>
              <a:r>
                <a:rPr sz="1600" spc="25" dirty="0">
                  <a:solidFill>
                    <a:srgbClr val="FFFFFF"/>
                  </a:solidFill>
                  <a:latin typeface="Arial"/>
                  <a:cs typeface="Arial"/>
                </a:rPr>
                <a:t>nti</a:t>
              </a:r>
              <a:r>
                <a:rPr sz="1600" spc="15" dirty="0">
                  <a:solidFill>
                    <a:srgbClr val="FFFFFF"/>
                  </a:solidFill>
                  <a:latin typeface="Arial"/>
                  <a:cs typeface="Arial"/>
                </a:rPr>
                <a:t>f</a:t>
              </a:r>
              <a:r>
                <a:rPr sz="1600" spc="-5" dirty="0">
                  <a:solidFill>
                    <a:srgbClr val="FFFFFF"/>
                  </a:solidFill>
                  <a:latin typeface="Arial"/>
                  <a:cs typeface="Arial"/>
                </a:rPr>
                <a:t>ication</a:t>
              </a:r>
              <a:endParaRPr sz="1600" dirty="0">
                <a:latin typeface="Arial"/>
                <a:cs typeface="Arial"/>
              </a:endParaRPr>
            </a:p>
          </p:txBody>
        </p:sp>
        <p:grpSp>
          <p:nvGrpSpPr>
            <p:cNvPr id="8" name="object 8">
              <a:extLst>
                <a:ext uri="{FF2B5EF4-FFF2-40B4-BE49-F238E27FC236}">
                  <a16:creationId xmlns:a16="http://schemas.microsoft.com/office/drawing/2014/main" id="{132EA430-79B5-AE42-B8BF-9BF24AACB974}"/>
                </a:ext>
              </a:extLst>
            </p:cNvPr>
            <p:cNvGrpSpPr/>
            <p:nvPr/>
          </p:nvGrpSpPr>
          <p:grpSpPr>
            <a:xfrm>
              <a:off x="1897380" y="3886200"/>
              <a:ext cx="1301115" cy="1434465"/>
              <a:chOff x="566801" y="2393314"/>
              <a:chExt cx="1301115" cy="1434465"/>
            </a:xfrm>
          </p:grpSpPr>
          <p:sp>
            <p:nvSpPr>
              <p:cNvPr id="9" name="object 9">
                <a:extLst>
                  <a:ext uri="{FF2B5EF4-FFF2-40B4-BE49-F238E27FC236}">
                    <a16:creationId xmlns:a16="http://schemas.microsoft.com/office/drawing/2014/main" id="{6E1A546A-248E-F945-B40B-0008541E5E96}"/>
                  </a:ext>
                </a:extLst>
              </p:cNvPr>
              <p:cNvSpPr/>
              <p:nvPr/>
            </p:nvSpPr>
            <p:spPr>
              <a:xfrm>
                <a:off x="569976" y="2396489"/>
                <a:ext cx="1294765" cy="1428115"/>
              </a:xfrm>
              <a:custGeom>
                <a:avLst/>
                <a:gdLst/>
                <a:ahLst/>
                <a:cxnLst/>
                <a:rect l="l" t="t" r="r" b="b"/>
                <a:pathLst>
                  <a:path w="1294764" h="1428114">
                    <a:moveTo>
                      <a:pt x="1294638" y="0"/>
                    </a:moveTo>
                    <a:lnTo>
                      <a:pt x="0" y="0"/>
                    </a:lnTo>
                    <a:lnTo>
                      <a:pt x="0" y="1427987"/>
                    </a:lnTo>
                    <a:lnTo>
                      <a:pt x="1294638" y="1427987"/>
                    </a:lnTo>
                    <a:lnTo>
                      <a:pt x="1294638" y="0"/>
                    </a:lnTo>
                    <a:close/>
                  </a:path>
                </a:pathLst>
              </a:custGeom>
              <a:solidFill>
                <a:srgbClr val="D2DEEE">
                  <a:alpha val="90194"/>
                </a:srgbClr>
              </a:solidFill>
            </p:spPr>
            <p:txBody>
              <a:bodyPr wrap="square" lIns="0" tIns="0" rIns="0" bIns="0" rtlCol="0"/>
              <a:lstStyle/>
              <a:p>
                <a:endParaRPr sz="2400"/>
              </a:p>
            </p:txBody>
          </p:sp>
          <p:sp>
            <p:nvSpPr>
              <p:cNvPr id="10" name="object 10">
                <a:extLst>
                  <a:ext uri="{FF2B5EF4-FFF2-40B4-BE49-F238E27FC236}">
                    <a16:creationId xmlns:a16="http://schemas.microsoft.com/office/drawing/2014/main" id="{F2E20779-37C0-3643-BB15-469CC98D46BF}"/>
                  </a:ext>
                </a:extLst>
              </p:cNvPr>
              <p:cNvSpPr/>
              <p:nvPr/>
            </p:nvSpPr>
            <p:spPr>
              <a:xfrm>
                <a:off x="569976" y="2396489"/>
                <a:ext cx="1294765" cy="1428115"/>
              </a:xfrm>
              <a:custGeom>
                <a:avLst/>
                <a:gdLst/>
                <a:ahLst/>
                <a:cxnLst/>
                <a:rect l="l" t="t" r="r" b="b"/>
                <a:pathLst>
                  <a:path w="1294764" h="1428114">
                    <a:moveTo>
                      <a:pt x="0" y="1427987"/>
                    </a:moveTo>
                    <a:lnTo>
                      <a:pt x="1294638" y="1427987"/>
                    </a:lnTo>
                    <a:lnTo>
                      <a:pt x="1294638" y="0"/>
                    </a:lnTo>
                    <a:lnTo>
                      <a:pt x="0" y="0"/>
                    </a:lnTo>
                    <a:lnTo>
                      <a:pt x="0" y="1427987"/>
                    </a:lnTo>
                    <a:close/>
                  </a:path>
                </a:pathLst>
              </a:custGeom>
              <a:ln w="6096">
                <a:solidFill>
                  <a:srgbClr val="D2DEEE"/>
                </a:solidFill>
              </a:ln>
            </p:spPr>
            <p:txBody>
              <a:bodyPr wrap="square" lIns="0" tIns="0" rIns="0" bIns="0" rtlCol="0"/>
              <a:lstStyle/>
              <a:p>
                <a:endParaRPr sz="2400"/>
              </a:p>
            </p:txBody>
          </p:sp>
        </p:grpSp>
        <p:sp>
          <p:nvSpPr>
            <p:cNvPr id="11" name="object 11">
              <a:extLst>
                <a:ext uri="{FF2B5EF4-FFF2-40B4-BE49-F238E27FC236}">
                  <a16:creationId xmlns:a16="http://schemas.microsoft.com/office/drawing/2014/main" id="{EBB565D7-9AAE-9A46-A9C2-EA7B35E15F84}"/>
                </a:ext>
              </a:extLst>
            </p:cNvPr>
            <p:cNvSpPr txBox="1"/>
            <p:nvPr/>
          </p:nvSpPr>
          <p:spPr>
            <a:xfrm>
              <a:off x="2045588" y="3924428"/>
              <a:ext cx="1083310" cy="913496"/>
            </a:xfrm>
            <a:prstGeom prst="rect">
              <a:avLst/>
            </a:prstGeom>
          </p:spPr>
          <p:txBody>
            <a:bodyPr vert="horz" wrap="square" lIns="0" tIns="24765" rIns="0" bIns="0" rtlCol="0">
              <a:spAutoFit/>
            </a:bodyPr>
            <a:lstStyle/>
            <a:p>
              <a:pPr marL="85725" marR="5080" indent="-86360">
                <a:spcBef>
                  <a:spcPts val="195"/>
                </a:spcBef>
                <a:buSzPct val="90909"/>
                <a:buChar char="•"/>
                <a:tabLst>
                  <a:tab pos="93980" algn="l"/>
                </a:tabLst>
              </a:pPr>
              <a:r>
                <a:rPr sz="1400" spc="-15" dirty="0">
                  <a:latin typeface="Arial"/>
                  <a:cs typeface="Arial"/>
                </a:rPr>
                <a:t>Brainstorming, </a:t>
              </a:r>
              <a:r>
                <a:rPr sz="1400" spc="-10" dirty="0">
                  <a:latin typeface="Arial"/>
                  <a:cs typeface="Arial"/>
                </a:rPr>
                <a:t> </a:t>
              </a:r>
              <a:r>
                <a:rPr sz="1400" spc="-20" dirty="0">
                  <a:latin typeface="Arial"/>
                  <a:cs typeface="Arial"/>
                </a:rPr>
                <a:t>checklists, </a:t>
              </a:r>
              <a:r>
                <a:rPr sz="1400" spc="-15" dirty="0">
                  <a:latin typeface="Arial"/>
                  <a:cs typeface="Arial"/>
                </a:rPr>
                <a:t> </a:t>
              </a:r>
              <a:r>
                <a:rPr sz="1400" spc="-30" dirty="0">
                  <a:latin typeface="Arial"/>
                  <a:cs typeface="Arial"/>
                </a:rPr>
                <a:t>previous </a:t>
              </a:r>
              <a:r>
                <a:rPr sz="1400" spc="-25" dirty="0">
                  <a:latin typeface="Arial"/>
                  <a:cs typeface="Arial"/>
                </a:rPr>
                <a:t> </a:t>
              </a:r>
              <a:r>
                <a:rPr sz="1400" spc="-20" dirty="0">
                  <a:latin typeface="Arial"/>
                  <a:cs typeface="Arial"/>
                </a:rPr>
                <a:t>projects,</a:t>
              </a:r>
              <a:r>
                <a:rPr sz="1400" spc="-35" dirty="0">
                  <a:latin typeface="Arial"/>
                  <a:cs typeface="Arial"/>
                </a:rPr>
                <a:t> </a:t>
              </a:r>
              <a:r>
                <a:rPr sz="1400" spc="-55" dirty="0">
                  <a:latin typeface="Arial"/>
                  <a:cs typeface="Arial"/>
                </a:rPr>
                <a:t>e</a:t>
              </a:r>
              <a:r>
                <a:rPr sz="1400" spc="-50" dirty="0">
                  <a:latin typeface="Arial"/>
                  <a:cs typeface="Arial"/>
                </a:rPr>
                <a:t>xp</a:t>
              </a:r>
              <a:r>
                <a:rPr sz="1400" spc="-30" dirty="0">
                  <a:latin typeface="Arial"/>
                  <a:cs typeface="Arial"/>
                </a:rPr>
                <a:t>e</a:t>
              </a:r>
              <a:r>
                <a:rPr sz="1400" spc="5" dirty="0">
                  <a:latin typeface="Arial"/>
                  <a:cs typeface="Arial"/>
                </a:rPr>
                <a:t>r</a:t>
              </a:r>
              <a:r>
                <a:rPr sz="1400" spc="-10" dirty="0">
                  <a:latin typeface="Arial"/>
                  <a:cs typeface="Arial"/>
                </a:rPr>
                <a:t>ts</a:t>
              </a:r>
              <a:endParaRPr sz="1400" dirty="0">
                <a:latin typeface="Arial"/>
                <a:cs typeface="Arial"/>
              </a:endParaRPr>
            </a:p>
            <a:p>
              <a:pPr marL="93345" indent="-93980">
                <a:spcBef>
                  <a:spcPts val="370"/>
                </a:spcBef>
                <a:buSzPct val="90909"/>
                <a:buChar char="•"/>
                <a:tabLst>
                  <a:tab pos="93980" algn="l"/>
                </a:tabLst>
              </a:pPr>
              <a:r>
                <a:rPr lang="en-US" sz="1400" spc="-25" dirty="0">
                  <a:latin typeface="Arial"/>
                  <a:cs typeface="Arial"/>
                </a:rPr>
                <a:t>RBS</a:t>
              </a:r>
            </a:p>
            <a:p>
              <a:pPr marL="93345" indent="-93980">
                <a:spcBef>
                  <a:spcPts val="370"/>
                </a:spcBef>
                <a:buSzPct val="90909"/>
                <a:buChar char="•"/>
                <a:tabLst>
                  <a:tab pos="93980" algn="l"/>
                </a:tabLst>
              </a:pPr>
              <a:r>
                <a:rPr sz="1400" spc="-25" dirty="0">
                  <a:latin typeface="Arial"/>
                  <a:cs typeface="Arial"/>
                </a:rPr>
                <a:t>Risk</a:t>
              </a:r>
              <a:r>
                <a:rPr sz="1400" spc="-45" dirty="0">
                  <a:latin typeface="Arial"/>
                  <a:cs typeface="Arial"/>
                </a:rPr>
                <a:t> </a:t>
              </a:r>
              <a:r>
                <a:rPr sz="1400" spc="-35" dirty="0">
                  <a:latin typeface="Arial"/>
                  <a:cs typeface="Arial"/>
                </a:rPr>
                <a:t>Register</a:t>
              </a:r>
              <a:endParaRPr sz="1400" dirty="0">
                <a:latin typeface="Arial"/>
                <a:cs typeface="Arial"/>
              </a:endParaRPr>
            </a:p>
          </p:txBody>
        </p:sp>
        <p:grpSp>
          <p:nvGrpSpPr>
            <p:cNvPr id="12" name="object 12">
              <a:extLst>
                <a:ext uri="{FF2B5EF4-FFF2-40B4-BE49-F238E27FC236}">
                  <a16:creationId xmlns:a16="http://schemas.microsoft.com/office/drawing/2014/main" id="{F0DE9BC8-18C6-994B-BF45-8505BBF69437}"/>
                </a:ext>
              </a:extLst>
            </p:cNvPr>
            <p:cNvGrpSpPr/>
            <p:nvPr/>
          </p:nvGrpSpPr>
          <p:grpSpPr>
            <a:xfrm>
              <a:off x="3373374" y="3368803"/>
              <a:ext cx="1300480" cy="523875"/>
              <a:chOff x="2042795" y="1875917"/>
              <a:chExt cx="1300480" cy="523875"/>
            </a:xfrm>
          </p:grpSpPr>
          <p:sp>
            <p:nvSpPr>
              <p:cNvPr id="13" name="object 13">
                <a:extLst>
                  <a:ext uri="{FF2B5EF4-FFF2-40B4-BE49-F238E27FC236}">
                    <a16:creationId xmlns:a16="http://schemas.microsoft.com/office/drawing/2014/main" id="{7FB1CF5E-5ED8-A64E-9B0F-D422EE9DECA6}"/>
                  </a:ext>
                </a:extLst>
              </p:cNvPr>
              <p:cNvSpPr/>
              <p:nvPr/>
            </p:nvSpPr>
            <p:spPr>
              <a:xfrm>
                <a:off x="2045970" y="1879092"/>
                <a:ext cx="1294130" cy="517525"/>
              </a:xfrm>
              <a:custGeom>
                <a:avLst/>
                <a:gdLst/>
                <a:ahLst/>
                <a:cxnLst/>
                <a:rect l="l" t="t" r="r" b="b"/>
                <a:pathLst>
                  <a:path w="1294129" h="517525">
                    <a:moveTo>
                      <a:pt x="1293876" y="0"/>
                    </a:moveTo>
                    <a:lnTo>
                      <a:pt x="0" y="0"/>
                    </a:lnTo>
                    <a:lnTo>
                      <a:pt x="0" y="517398"/>
                    </a:lnTo>
                    <a:lnTo>
                      <a:pt x="1293876" y="517398"/>
                    </a:lnTo>
                    <a:lnTo>
                      <a:pt x="1293876" y="0"/>
                    </a:lnTo>
                    <a:close/>
                  </a:path>
                </a:pathLst>
              </a:custGeom>
              <a:solidFill>
                <a:srgbClr val="5B9BD4"/>
              </a:solidFill>
            </p:spPr>
            <p:txBody>
              <a:bodyPr wrap="square" lIns="0" tIns="0" rIns="0" bIns="0" rtlCol="0"/>
              <a:lstStyle/>
              <a:p>
                <a:endParaRPr sz="2400"/>
              </a:p>
            </p:txBody>
          </p:sp>
          <p:sp>
            <p:nvSpPr>
              <p:cNvPr id="14" name="object 14">
                <a:extLst>
                  <a:ext uri="{FF2B5EF4-FFF2-40B4-BE49-F238E27FC236}">
                    <a16:creationId xmlns:a16="http://schemas.microsoft.com/office/drawing/2014/main" id="{BD67DB86-569C-9049-BE6A-3508E8452ADE}"/>
                  </a:ext>
                </a:extLst>
              </p:cNvPr>
              <p:cNvSpPr/>
              <p:nvPr/>
            </p:nvSpPr>
            <p:spPr>
              <a:xfrm>
                <a:off x="2045970" y="1879092"/>
                <a:ext cx="1294130" cy="517525"/>
              </a:xfrm>
              <a:custGeom>
                <a:avLst/>
                <a:gdLst/>
                <a:ahLst/>
                <a:cxnLst/>
                <a:rect l="l" t="t" r="r" b="b"/>
                <a:pathLst>
                  <a:path w="1294129" h="517525">
                    <a:moveTo>
                      <a:pt x="0" y="517398"/>
                    </a:moveTo>
                    <a:lnTo>
                      <a:pt x="1293876" y="517398"/>
                    </a:lnTo>
                    <a:lnTo>
                      <a:pt x="1293876" y="0"/>
                    </a:lnTo>
                    <a:lnTo>
                      <a:pt x="0" y="0"/>
                    </a:lnTo>
                    <a:lnTo>
                      <a:pt x="0" y="517398"/>
                    </a:lnTo>
                    <a:close/>
                  </a:path>
                </a:pathLst>
              </a:custGeom>
              <a:ln w="6096">
                <a:solidFill>
                  <a:srgbClr val="5B9BD4"/>
                </a:solidFill>
              </a:ln>
            </p:spPr>
            <p:txBody>
              <a:bodyPr wrap="square" lIns="0" tIns="0" rIns="0" bIns="0" rtlCol="0"/>
              <a:lstStyle/>
              <a:p>
                <a:endParaRPr sz="2400"/>
              </a:p>
            </p:txBody>
          </p:sp>
        </p:grpSp>
        <p:sp>
          <p:nvSpPr>
            <p:cNvPr id="15" name="object 15">
              <a:extLst>
                <a:ext uri="{FF2B5EF4-FFF2-40B4-BE49-F238E27FC236}">
                  <a16:creationId xmlns:a16="http://schemas.microsoft.com/office/drawing/2014/main" id="{378FC377-381F-084F-951A-CA967408F38E}"/>
                </a:ext>
              </a:extLst>
            </p:cNvPr>
            <p:cNvSpPr txBox="1"/>
            <p:nvPr/>
          </p:nvSpPr>
          <p:spPr>
            <a:xfrm>
              <a:off x="3661283" y="3519552"/>
              <a:ext cx="811759" cy="166203"/>
            </a:xfrm>
            <a:prstGeom prst="rect">
              <a:avLst/>
            </a:prstGeom>
          </p:spPr>
          <p:txBody>
            <a:bodyPr vert="horz" wrap="square" lIns="0" tIns="12065" rIns="0" bIns="0" rtlCol="0">
              <a:spAutoFit/>
            </a:bodyPr>
            <a:lstStyle/>
            <a:p>
              <a:pPr>
                <a:spcBef>
                  <a:spcPts val="95"/>
                </a:spcBef>
              </a:pPr>
              <a:r>
                <a:rPr sz="1600" spc="-35" dirty="0">
                  <a:solidFill>
                    <a:srgbClr val="FFFFFF"/>
                  </a:solidFill>
                  <a:latin typeface="Arial"/>
                  <a:cs typeface="Arial"/>
                </a:rPr>
                <a:t>Assessment</a:t>
              </a:r>
              <a:endParaRPr sz="1600">
                <a:latin typeface="Arial"/>
                <a:cs typeface="Arial"/>
              </a:endParaRPr>
            </a:p>
          </p:txBody>
        </p:sp>
        <p:grpSp>
          <p:nvGrpSpPr>
            <p:cNvPr id="16" name="object 16">
              <a:extLst>
                <a:ext uri="{FF2B5EF4-FFF2-40B4-BE49-F238E27FC236}">
                  <a16:creationId xmlns:a16="http://schemas.microsoft.com/office/drawing/2014/main" id="{F980BDB0-2FBE-5847-8F35-DDCE7D43916C}"/>
                </a:ext>
              </a:extLst>
            </p:cNvPr>
            <p:cNvGrpSpPr/>
            <p:nvPr/>
          </p:nvGrpSpPr>
          <p:grpSpPr>
            <a:xfrm>
              <a:off x="3373374" y="3886200"/>
              <a:ext cx="1300480" cy="1434465"/>
              <a:chOff x="2042795" y="2393314"/>
              <a:chExt cx="1300480" cy="1434465"/>
            </a:xfrm>
          </p:grpSpPr>
          <p:sp>
            <p:nvSpPr>
              <p:cNvPr id="17" name="object 17">
                <a:extLst>
                  <a:ext uri="{FF2B5EF4-FFF2-40B4-BE49-F238E27FC236}">
                    <a16:creationId xmlns:a16="http://schemas.microsoft.com/office/drawing/2014/main" id="{E457718E-B668-A14C-8328-20DF85BE774E}"/>
                  </a:ext>
                </a:extLst>
              </p:cNvPr>
              <p:cNvSpPr/>
              <p:nvPr/>
            </p:nvSpPr>
            <p:spPr>
              <a:xfrm>
                <a:off x="2045970" y="2396489"/>
                <a:ext cx="1294130" cy="1428115"/>
              </a:xfrm>
              <a:custGeom>
                <a:avLst/>
                <a:gdLst/>
                <a:ahLst/>
                <a:cxnLst/>
                <a:rect l="l" t="t" r="r" b="b"/>
                <a:pathLst>
                  <a:path w="1294129" h="1428114">
                    <a:moveTo>
                      <a:pt x="1293876" y="0"/>
                    </a:moveTo>
                    <a:lnTo>
                      <a:pt x="0" y="0"/>
                    </a:lnTo>
                    <a:lnTo>
                      <a:pt x="0" y="1427987"/>
                    </a:lnTo>
                    <a:lnTo>
                      <a:pt x="1293876" y="1427987"/>
                    </a:lnTo>
                    <a:lnTo>
                      <a:pt x="1293876" y="0"/>
                    </a:lnTo>
                    <a:close/>
                  </a:path>
                </a:pathLst>
              </a:custGeom>
              <a:solidFill>
                <a:srgbClr val="D2DEEE">
                  <a:alpha val="90194"/>
                </a:srgbClr>
              </a:solidFill>
            </p:spPr>
            <p:txBody>
              <a:bodyPr wrap="square" lIns="0" tIns="0" rIns="0" bIns="0" rtlCol="0"/>
              <a:lstStyle/>
              <a:p>
                <a:endParaRPr sz="2400"/>
              </a:p>
            </p:txBody>
          </p:sp>
          <p:sp>
            <p:nvSpPr>
              <p:cNvPr id="18" name="object 18">
                <a:extLst>
                  <a:ext uri="{FF2B5EF4-FFF2-40B4-BE49-F238E27FC236}">
                    <a16:creationId xmlns:a16="http://schemas.microsoft.com/office/drawing/2014/main" id="{C89427E5-A4FD-CE4D-A1F5-4759B31429FA}"/>
                  </a:ext>
                </a:extLst>
              </p:cNvPr>
              <p:cNvSpPr/>
              <p:nvPr/>
            </p:nvSpPr>
            <p:spPr>
              <a:xfrm>
                <a:off x="2045970" y="2396489"/>
                <a:ext cx="1294130" cy="1428115"/>
              </a:xfrm>
              <a:custGeom>
                <a:avLst/>
                <a:gdLst/>
                <a:ahLst/>
                <a:cxnLst/>
                <a:rect l="l" t="t" r="r" b="b"/>
                <a:pathLst>
                  <a:path w="1294129" h="1428114">
                    <a:moveTo>
                      <a:pt x="0" y="1427987"/>
                    </a:moveTo>
                    <a:lnTo>
                      <a:pt x="1293876" y="1427987"/>
                    </a:lnTo>
                    <a:lnTo>
                      <a:pt x="1293876" y="0"/>
                    </a:lnTo>
                    <a:lnTo>
                      <a:pt x="0" y="0"/>
                    </a:lnTo>
                    <a:lnTo>
                      <a:pt x="0" y="1427987"/>
                    </a:lnTo>
                    <a:close/>
                  </a:path>
                </a:pathLst>
              </a:custGeom>
              <a:ln w="6095">
                <a:solidFill>
                  <a:srgbClr val="D2DEEE"/>
                </a:solidFill>
              </a:ln>
            </p:spPr>
            <p:txBody>
              <a:bodyPr wrap="square" lIns="0" tIns="0" rIns="0" bIns="0" rtlCol="0"/>
              <a:lstStyle/>
              <a:p>
                <a:endParaRPr sz="2400"/>
              </a:p>
            </p:txBody>
          </p:sp>
        </p:grpSp>
        <p:sp>
          <p:nvSpPr>
            <p:cNvPr id="19" name="object 19">
              <a:extLst>
                <a:ext uri="{FF2B5EF4-FFF2-40B4-BE49-F238E27FC236}">
                  <a16:creationId xmlns:a16="http://schemas.microsoft.com/office/drawing/2014/main" id="{BEDD1A6D-29F2-6C4C-8E41-2CD171CD38C5}"/>
                </a:ext>
              </a:extLst>
            </p:cNvPr>
            <p:cNvSpPr txBox="1"/>
            <p:nvPr/>
          </p:nvSpPr>
          <p:spPr>
            <a:xfrm>
              <a:off x="3521329" y="3857067"/>
              <a:ext cx="1006475" cy="678008"/>
            </a:xfrm>
            <a:prstGeom prst="rect">
              <a:avLst/>
            </a:prstGeom>
          </p:spPr>
          <p:txBody>
            <a:bodyPr vert="horz" wrap="square" lIns="0" tIns="63500" rIns="0" bIns="0" rtlCol="0">
              <a:spAutoFit/>
            </a:bodyPr>
            <a:lstStyle/>
            <a:p>
              <a:pPr marL="93345" indent="-93980">
                <a:spcBef>
                  <a:spcPts val="500"/>
                </a:spcBef>
                <a:buSzPct val="90909"/>
                <a:buChar char="•"/>
                <a:tabLst>
                  <a:tab pos="93980" algn="l"/>
                </a:tabLst>
              </a:pPr>
              <a:r>
                <a:rPr sz="1400" spc="-5" dirty="0">
                  <a:latin typeface="Arial"/>
                  <a:cs typeface="Arial"/>
                </a:rPr>
                <a:t>Impact</a:t>
              </a:r>
              <a:endParaRPr sz="1400">
                <a:latin typeface="Arial"/>
                <a:cs typeface="Arial"/>
              </a:endParaRPr>
            </a:p>
            <a:p>
              <a:pPr marL="93345" indent="-93980">
                <a:spcBef>
                  <a:spcPts val="405"/>
                </a:spcBef>
                <a:buSzPct val="90909"/>
                <a:buChar char="•"/>
                <a:tabLst>
                  <a:tab pos="93980" algn="l"/>
                </a:tabLst>
              </a:pPr>
              <a:r>
                <a:rPr sz="1400" spc="-15" dirty="0">
                  <a:latin typeface="Arial"/>
                  <a:cs typeface="Arial"/>
                </a:rPr>
                <a:t>Likelihood</a:t>
              </a:r>
              <a:endParaRPr sz="1400">
                <a:latin typeface="Arial"/>
                <a:cs typeface="Arial"/>
              </a:endParaRPr>
            </a:p>
            <a:p>
              <a:pPr marL="90805" marR="5080" indent="-91440">
                <a:spcBef>
                  <a:spcPts val="595"/>
                </a:spcBef>
                <a:buSzPct val="90909"/>
                <a:buChar char="•"/>
                <a:tabLst>
                  <a:tab pos="93980" algn="l"/>
                </a:tabLst>
              </a:pPr>
              <a:r>
                <a:rPr sz="1400" spc="-60" dirty="0">
                  <a:latin typeface="Arial"/>
                  <a:cs typeface="Arial"/>
                </a:rPr>
                <a:t>P</a:t>
              </a:r>
              <a:r>
                <a:rPr sz="1400" spc="-30" dirty="0">
                  <a:latin typeface="Arial"/>
                  <a:cs typeface="Arial"/>
                </a:rPr>
                <a:t>r</a:t>
              </a:r>
              <a:r>
                <a:rPr sz="1400" spc="-5" dirty="0">
                  <a:latin typeface="Arial"/>
                  <a:cs typeface="Arial"/>
                </a:rPr>
                <a:t>ior</a:t>
              </a:r>
              <a:r>
                <a:rPr sz="1400" dirty="0">
                  <a:latin typeface="Arial"/>
                  <a:cs typeface="Arial"/>
                </a:rPr>
                <a:t>itiz</a:t>
              </a:r>
              <a:r>
                <a:rPr sz="1400" spc="-35" dirty="0">
                  <a:latin typeface="Arial"/>
                  <a:cs typeface="Arial"/>
                </a:rPr>
                <a:t>e</a:t>
              </a:r>
              <a:r>
                <a:rPr sz="1400" spc="-30" dirty="0">
                  <a:latin typeface="Arial"/>
                  <a:cs typeface="Arial"/>
                </a:rPr>
                <a:t>d</a:t>
              </a:r>
              <a:r>
                <a:rPr sz="1400" spc="-40" dirty="0">
                  <a:latin typeface="Arial"/>
                  <a:cs typeface="Arial"/>
                </a:rPr>
                <a:t> </a:t>
              </a:r>
              <a:r>
                <a:rPr sz="1400" spc="-20" dirty="0">
                  <a:latin typeface="Arial"/>
                  <a:cs typeface="Arial"/>
                </a:rPr>
                <a:t>Risk  </a:t>
              </a:r>
              <a:r>
                <a:rPr sz="1400" spc="-35" dirty="0">
                  <a:latin typeface="Arial"/>
                  <a:cs typeface="Arial"/>
                </a:rPr>
                <a:t>Register</a:t>
              </a:r>
              <a:endParaRPr sz="1400">
                <a:latin typeface="Arial"/>
                <a:cs typeface="Arial"/>
              </a:endParaRPr>
            </a:p>
          </p:txBody>
        </p:sp>
        <p:grpSp>
          <p:nvGrpSpPr>
            <p:cNvPr id="20" name="object 20">
              <a:extLst>
                <a:ext uri="{FF2B5EF4-FFF2-40B4-BE49-F238E27FC236}">
                  <a16:creationId xmlns:a16="http://schemas.microsoft.com/office/drawing/2014/main" id="{2BF3905F-B50A-FE4C-A0D5-AFC420DCD818}"/>
                </a:ext>
              </a:extLst>
            </p:cNvPr>
            <p:cNvGrpSpPr/>
            <p:nvPr/>
          </p:nvGrpSpPr>
          <p:grpSpPr>
            <a:xfrm>
              <a:off x="4848606" y="3368803"/>
              <a:ext cx="1301115" cy="523875"/>
              <a:chOff x="3518027" y="1875917"/>
              <a:chExt cx="1301115" cy="523875"/>
            </a:xfrm>
          </p:grpSpPr>
          <p:sp>
            <p:nvSpPr>
              <p:cNvPr id="21" name="object 21">
                <a:extLst>
                  <a:ext uri="{FF2B5EF4-FFF2-40B4-BE49-F238E27FC236}">
                    <a16:creationId xmlns:a16="http://schemas.microsoft.com/office/drawing/2014/main" id="{A1D2A998-00AB-6349-9863-D78AA37FB5DB}"/>
                  </a:ext>
                </a:extLst>
              </p:cNvPr>
              <p:cNvSpPr/>
              <p:nvPr/>
            </p:nvSpPr>
            <p:spPr>
              <a:xfrm>
                <a:off x="3521202" y="1879092"/>
                <a:ext cx="1294765" cy="517525"/>
              </a:xfrm>
              <a:custGeom>
                <a:avLst/>
                <a:gdLst/>
                <a:ahLst/>
                <a:cxnLst/>
                <a:rect l="l" t="t" r="r" b="b"/>
                <a:pathLst>
                  <a:path w="1294764" h="517525">
                    <a:moveTo>
                      <a:pt x="1294638" y="0"/>
                    </a:moveTo>
                    <a:lnTo>
                      <a:pt x="0" y="0"/>
                    </a:lnTo>
                    <a:lnTo>
                      <a:pt x="0" y="517398"/>
                    </a:lnTo>
                    <a:lnTo>
                      <a:pt x="1294638" y="517398"/>
                    </a:lnTo>
                    <a:lnTo>
                      <a:pt x="1294638" y="0"/>
                    </a:lnTo>
                    <a:close/>
                  </a:path>
                </a:pathLst>
              </a:custGeom>
              <a:solidFill>
                <a:srgbClr val="5B9BD4"/>
              </a:solidFill>
            </p:spPr>
            <p:txBody>
              <a:bodyPr wrap="square" lIns="0" tIns="0" rIns="0" bIns="0" rtlCol="0"/>
              <a:lstStyle/>
              <a:p>
                <a:endParaRPr sz="2400"/>
              </a:p>
            </p:txBody>
          </p:sp>
          <p:sp>
            <p:nvSpPr>
              <p:cNvPr id="22" name="object 22">
                <a:extLst>
                  <a:ext uri="{FF2B5EF4-FFF2-40B4-BE49-F238E27FC236}">
                    <a16:creationId xmlns:a16="http://schemas.microsoft.com/office/drawing/2014/main" id="{D1C7C458-937B-594D-B4C6-D244991F5C73}"/>
                  </a:ext>
                </a:extLst>
              </p:cNvPr>
              <p:cNvSpPr/>
              <p:nvPr/>
            </p:nvSpPr>
            <p:spPr>
              <a:xfrm>
                <a:off x="3521202" y="1879092"/>
                <a:ext cx="1294765" cy="517525"/>
              </a:xfrm>
              <a:custGeom>
                <a:avLst/>
                <a:gdLst/>
                <a:ahLst/>
                <a:cxnLst/>
                <a:rect l="l" t="t" r="r" b="b"/>
                <a:pathLst>
                  <a:path w="1294764" h="517525">
                    <a:moveTo>
                      <a:pt x="0" y="517398"/>
                    </a:moveTo>
                    <a:lnTo>
                      <a:pt x="1294638" y="517398"/>
                    </a:lnTo>
                    <a:lnTo>
                      <a:pt x="1294638" y="0"/>
                    </a:lnTo>
                    <a:lnTo>
                      <a:pt x="0" y="0"/>
                    </a:lnTo>
                    <a:lnTo>
                      <a:pt x="0" y="517398"/>
                    </a:lnTo>
                    <a:close/>
                  </a:path>
                </a:pathLst>
              </a:custGeom>
              <a:ln w="6096">
                <a:solidFill>
                  <a:srgbClr val="5B9BD4"/>
                </a:solidFill>
              </a:ln>
            </p:spPr>
            <p:txBody>
              <a:bodyPr wrap="square" lIns="0" tIns="0" rIns="0" bIns="0" rtlCol="0"/>
              <a:lstStyle/>
              <a:p>
                <a:endParaRPr sz="2400"/>
              </a:p>
            </p:txBody>
          </p:sp>
        </p:grpSp>
        <p:sp>
          <p:nvSpPr>
            <p:cNvPr id="23" name="object 23">
              <a:extLst>
                <a:ext uri="{FF2B5EF4-FFF2-40B4-BE49-F238E27FC236}">
                  <a16:creationId xmlns:a16="http://schemas.microsoft.com/office/drawing/2014/main" id="{16D2B4D3-C875-CA44-BFAA-BBA5FF945106}"/>
                </a:ext>
              </a:extLst>
            </p:cNvPr>
            <p:cNvSpPr txBox="1"/>
            <p:nvPr/>
          </p:nvSpPr>
          <p:spPr>
            <a:xfrm>
              <a:off x="5206364" y="3448178"/>
              <a:ext cx="659467" cy="341478"/>
            </a:xfrm>
            <a:prstGeom prst="rect">
              <a:avLst/>
            </a:prstGeom>
          </p:spPr>
          <p:txBody>
            <a:bodyPr vert="horz" wrap="square" lIns="0" tIns="38100" rIns="0" bIns="0" rtlCol="0">
              <a:spAutoFit/>
            </a:bodyPr>
            <a:lstStyle/>
            <a:p>
              <a:pPr marL="29209" marR="5080" indent="-29845">
                <a:spcBef>
                  <a:spcPts val="300"/>
                </a:spcBef>
              </a:pPr>
              <a:r>
                <a:rPr sz="1600" spc="-100" dirty="0">
                  <a:solidFill>
                    <a:srgbClr val="FFFFFF"/>
                  </a:solidFill>
                  <a:latin typeface="Arial"/>
                  <a:cs typeface="Arial"/>
                </a:rPr>
                <a:t>R</a:t>
              </a:r>
              <a:r>
                <a:rPr sz="1600" spc="-40" dirty="0">
                  <a:solidFill>
                    <a:srgbClr val="FFFFFF"/>
                  </a:solidFill>
                  <a:latin typeface="Arial"/>
                  <a:cs typeface="Arial"/>
                </a:rPr>
                <a:t>espo</a:t>
              </a:r>
              <a:r>
                <a:rPr sz="1600" spc="-30" dirty="0">
                  <a:solidFill>
                    <a:srgbClr val="FFFFFF"/>
                  </a:solidFill>
                  <a:latin typeface="Arial"/>
                  <a:cs typeface="Arial"/>
                </a:rPr>
                <a:t>nse  </a:t>
              </a:r>
              <a:r>
                <a:rPr sz="1600" spc="-25" dirty="0">
                  <a:solidFill>
                    <a:srgbClr val="FFFFFF"/>
                  </a:solidFill>
                  <a:latin typeface="Arial"/>
                  <a:cs typeface="Arial"/>
                </a:rPr>
                <a:t>Planning</a:t>
              </a:r>
              <a:endParaRPr sz="1600" dirty="0">
                <a:latin typeface="Arial"/>
                <a:cs typeface="Arial"/>
              </a:endParaRPr>
            </a:p>
          </p:txBody>
        </p:sp>
        <p:grpSp>
          <p:nvGrpSpPr>
            <p:cNvPr id="24" name="object 24">
              <a:extLst>
                <a:ext uri="{FF2B5EF4-FFF2-40B4-BE49-F238E27FC236}">
                  <a16:creationId xmlns:a16="http://schemas.microsoft.com/office/drawing/2014/main" id="{911C8294-E5A5-BE4D-86DC-B3F8838ACC89}"/>
                </a:ext>
              </a:extLst>
            </p:cNvPr>
            <p:cNvGrpSpPr/>
            <p:nvPr/>
          </p:nvGrpSpPr>
          <p:grpSpPr>
            <a:xfrm>
              <a:off x="4848606" y="3886200"/>
              <a:ext cx="1301115" cy="1434465"/>
              <a:chOff x="3518027" y="2393314"/>
              <a:chExt cx="1301115" cy="1434465"/>
            </a:xfrm>
          </p:grpSpPr>
          <p:sp>
            <p:nvSpPr>
              <p:cNvPr id="25" name="object 25">
                <a:extLst>
                  <a:ext uri="{FF2B5EF4-FFF2-40B4-BE49-F238E27FC236}">
                    <a16:creationId xmlns:a16="http://schemas.microsoft.com/office/drawing/2014/main" id="{F75A978B-20BE-B642-B63D-FD8C92A666DC}"/>
                  </a:ext>
                </a:extLst>
              </p:cNvPr>
              <p:cNvSpPr/>
              <p:nvPr/>
            </p:nvSpPr>
            <p:spPr>
              <a:xfrm>
                <a:off x="3521202" y="2396489"/>
                <a:ext cx="1294765" cy="1428115"/>
              </a:xfrm>
              <a:custGeom>
                <a:avLst/>
                <a:gdLst/>
                <a:ahLst/>
                <a:cxnLst/>
                <a:rect l="l" t="t" r="r" b="b"/>
                <a:pathLst>
                  <a:path w="1294764" h="1428114">
                    <a:moveTo>
                      <a:pt x="1294638" y="0"/>
                    </a:moveTo>
                    <a:lnTo>
                      <a:pt x="0" y="0"/>
                    </a:lnTo>
                    <a:lnTo>
                      <a:pt x="0" y="1427987"/>
                    </a:lnTo>
                    <a:lnTo>
                      <a:pt x="1294638" y="1427987"/>
                    </a:lnTo>
                    <a:lnTo>
                      <a:pt x="1294638" y="0"/>
                    </a:lnTo>
                    <a:close/>
                  </a:path>
                </a:pathLst>
              </a:custGeom>
              <a:solidFill>
                <a:srgbClr val="D2DEEE">
                  <a:alpha val="90194"/>
                </a:srgbClr>
              </a:solidFill>
            </p:spPr>
            <p:txBody>
              <a:bodyPr wrap="square" lIns="0" tIns="0" rIns="0" bIns="0" rtlCol="0"/>
              <a:lstStyle/>
              <a:p>
                <a:endParaRPr sz="2400"/>
              </a:p>
            </p:txBody>
          </p:sp>
          <p:sp>
            <p:nvSpPr>
              <p:cNvPr id="26" name="object 26">
                <a:extLst>
                  <a:ext uri="{FF2B5EF4-FFF2-40B4-BE49-F238E27FC236}">
                    <a16:creationId xmlns:a16="http://schemas.microsoft.com/office/drawing/2014/main" id="{B56FDC22-4C58-044E-AA37-6AF7B6E7DAAD}"/>
                  </a:ext>
                </a:extLst>
              </p:cNvPr>
              <p:cNvSpPr/>
              <p:nvPr/>
            </p:nvSpPr>
            <p:spPr>
              <a:xfrm>
                <a:off x="3521202" y="2396489"/>
                <a:ext cx="1294765" cy="1428115"/>
              </a:xfrm>
              <a:custGeom>
                <a:avLst/>
                <a:gdLst/>
                <a:ahLst/>
                <a:cxnLst/>
                <a:rect l="l" t="t" r="r" b="b"/>
                <a:pathLst>
                  <a:path w="1294764" h="1428114">
                    <a:moveTo>
                      <a:pt x="0" y="1427987"/>
                    </a:moveTo>
                    <a:lnTo>
                      <a:pt x="1294638" y="1427987"/>
                    </a:lnTo>
                    <a:lnTo>
                      <a:pt x="1294638" y="0"/>
                    </a:lnTo>
                    <a:lnTo>
                      <a:pt x="0" y="0"/>
                    </a:lnTo>
                    <a:lnTo>
                      <a:pt x="0" y="1427987"/>
                    </a:lnTo>
                    <a:close/>
                  </a:path>
                </a:pathLst>
              </a:custGeom>
              <a:ln w="6096">
                <a:solidFill>
                  <a:srgbClr val="D2DEEE"/>
                </a:solidFill>
              </a:ln>
            </p:spPr>
            <p:txBody>
              <a:bodyPr wrap="square" lIns="0" tIns="0" rIns="0" bIns="0" rtlCol="0"/>
              <a:lstStyle/>
              <a:p>
                <a:endParaRPr sz="2400"/>
              </a:p>
            </p:txBody>
          </p:sp>
        </p:grpSp>
        <p:sp>
          <p:nvSpPr>
            <p:cNvPr id="27" name="object 27">
              <a:extLst>
                <a:ext uri="{FF2B5EF4-FFF2-40B4-BE49-F238E27FC236}">
                  <a16:creationId xmlns:a16="http://schemas.microsoft.com/office/drawing/2014/main" id="{34F29CE0-3306-6644-9DAF-9174F12312B8}"/>
                </a:ext>
              </a:extLst>
            </p:cNvPr>
            <p:cNvSpPr txBox="1"/>
            <p:nvPr/>
          </p:nvSpPr>
          <p:spPr>
            <a:xfrm>
              <a:off x="4910963" y="3908425"/>
              <a:ext cx="1153160" cy="734096"/>
            </a:xfrm>
            <a:prstGeom prst="rect">
              <a:avLst/>
            </a:prstGeom>
          </p:spPr>
          <p:txBody>
            <a:bodyPr vert="horz" wrap="square" lIns="0" tIns="38100" rIns="0" bIns="0" rtlCol="0">
              <a:spAutoFit/>
            </a:bodyPr>
            <a:lstStyle/>
            <a:p>
              <a:pPr marL="114300" marR="5080" indent="-114300">
                <a:spcBef>
                  <a:spcPts val="300"/>
                </a:spcBef>
                <a:buChar char="•"/>
                <a:tabLst>
                  <a:tab pos="114300" algn="l"/>
                </a:tabLst>
              </a:pPr>
              <a:r>
                <a:rPr sz="1400" spc="-25" dirty="0">
                  <a:latin typeface="Arial"/>
                  <a:cs typeface="Arial"/>
                </a:rPr>
                <a:t>Ide</a:t>
              </a:r>
              <a:r>
                <a:rPr sz="1400" spc="5" dirty="0">
                  <a:latin typeface="Arial"/>
                  <a:cs typeface="Arial"/>
                </a:rPr>
                <a:t>ntify</a:t>
              </a:r>
              <a:r>
                <a:rPr sz="1400" spc="-30" dirty="0">
                  <a:latin typeface="Arial"/>
                  <a:cs typeface="Arial"/>
                </a:rPr>
                <a:t> response  </a:t>
              </a:r>
              <a:r>
                <a:rPr sz="1400" spc="-25" dirty="0">
                  <a:latin typeface="Arial"/>
                  <a:cs typeface="Arial"/>
                </a:rPr>
                <a:t>strategy </a:t>
              </a:r>
              <a:r>
                <a:rPr sz="1400" spc="-5" dirty="0">
                  <a:latin typeface="Arial"/>
                  <a:cs typeface="Arial"/>
                </a:rPr>
                <a:t>to </a:t>
              </a:r>
              <a:r>
                <a:rPr sz="1400" spc="-30" dirty="0">
                  <a:latin typeface="Arial"/>
                  <a:cs typeface="Arial"/>
                </a:rPr>
                <a:t>each </a:t>
              </a:r>
              <a:r>
                <a:rPr sz="1400" spc="-25" dirty="0">
                  <a:latin typeface="Arial"/>
                  <a:cs typeface="Arial"/>
                </a:rPr>
                <a:t> </a:t>
              </a:r>
              <a:r>
                <a:rPr sz="1400" dirty="0">
                  <a:latin typeface="Arial"/>
                  <a:cs typeface="Arial"/>
                </a:rPr>
                <a:t>risk</a:t>
              </a:r>
              <a:endParaRPr sz="1400">
                <a:latin typeface="Arial"/>
                <a:cs typeface="Arial"/>
              </a:endParaRPr>
            </a:p>
            <a:p>
              <a:pPr marL="114300" marR="132080" indent="-114300">
                <a:spcBef>
                  <a:spcPts val="200"/>
                </a:spcBef>
                <a:buChar char="•"/>
                <a:tabLst>
                  <a:tab pos="114300" algn="l"/>
                </a:tabLst>
              </a:pPr>
              <a:r>
                <a:rPr sz="1400" spc="-40" dirty="0">
                  <a:latin typeface="Arial"/>
                  <a:cs typeface="Arial"/>
                </a:rPr>
                <a:t>Assign </a:t>
              </a:r>
              <a:r>
                <a:rPr sz="1400" spc="-35" dirty="0">
                  <a:latin typeface="Arial"/>
                  <a:cs typeface="Arial"/>
                </a:rPr>
                <a:t> </a:t>
              </a:r>
              <a:r>
                <a:rPr sz="1400" spc="-30" dirty="0">
                  <a:latin typeface="Arial"/>
                  <a:cs typeface="Arial"/>
                </a:rPr>
                <a:t>resp</a:t>
              </a:r>
              <a:r>
                <a:rPr sz="1400" spc="-15" dirty="0">
                  <a:latin typeface="Arial"/>
                  <a:cs typeface="Arial"/>
                </a:rPr>
                <a:t>onsibi</a:t>
              </a:r>
              <a:r>
                <a:rPr sz="1400" spc="30" dirty="0">
                  <a:latin typeface="Arial"/>
                  <a:cs typeface="Arial"/>
                </a:rPr>
                <a:t>liti</a:t>
              </a:r>
              <a:r>
                <a:rPr sz="1400" spc="-50" dirty="0">
                  <a:latin typeface="Arial"/>
                  <a:cs typeface="Arial"/>
                </a:rPr>
                <a:t>es</a:t>
              </a:r>
              <a:endParaRPr sz="1400">
                <a:latin typeface="Arial"/>
                <a:cs typeface="Arial"/>
              </a:endParaRPr>
            </a:p>
          </p:txBody>
        </p:sp>
        <p:grpSp>
          <p:nvGrpSpPr>
            <p:cNvPr id="28" name="object 28">
              <a:extLst>
                <a:ext uri="{FF2B5EF4-FFF2-40B4-BE49-F238E27FC236}">
                  <a16:creationId xmlns:a16="http://schemas.microsoft.com/office/drawing/2014/main" id="{A4272B63-FB6A-CF47-920F-FFE192CA407F}"/>
                </a:ext>
              </a:extLst>
            </p:cNvPr>
            <p:cNvGrpSpPr/>
            <p:nvPr/>
          </p:nvGrpSpPr>
          <p:grpSpPr>
            <a:xfrm>
              <a:off x="6324600" y="3368803"/>
              <a:ext cx="1300480" cy="523875"/>
              <a:chOff x="4994021" y="1875917"/>
              <a:chExt cx="1300480" cy="523875"/>
            </a:xfrm>
          </p:grpSpPr>
          <p:sp>
            <p:nvSpPr>
              <p:cNvPr id="29" name="object 29">
                <a:extLst>
                  <a:ext uri="{FF2B5EF4-FFF2-40B4-BE49-F238E27FC236}">
                    <a16:creationId xmlns:a16="http://schemas.microsoft.com/office/drawing/2014/main" id="{CC72F4DB-5BA1-7E48-AD22-D5F8857A9AB0}"/>
                  </a:ext>
                </a:extLst>
              </p:cNvPr>
              <p:cNvSpPr/>
              <p:nvPr/>
            </p:nvSpPr>
            <p:spPr>
              <a:xfrm>
                <a:off x="4997196" y="1879092"/>
                <a:ext cx="1294130" cy="517525"/>
              </a:xfrm>
              <a:custGeom>
                <a:avLst/>
                <a:gdLst/>
                <a:ahLst/>
                <a:cxnLst/>
                <a:rect l="l" t="t" r="r" b="b"/>
                <a:pathLst>
                  <a:path w="1294129" h="517525">
                    <a:moveTo>
                      <a:pt x="1293876" y="0"/>
                    </a:moveTo>
                    <a:lnTo>
                      <a:pt x="0" y="0"/>
                    </a:lnTo>
                    <a:lnTo>
                      <a:pt x="0" y="517398"/>
                    </a:lnTo>
                    <a:lnTo>
                      <a:pt x="1293876" y="517398"/>
                    </a:lnTo>
                    <a:lnTo>
                      <a:pt x="1293876" y="0"/>
                    </a:lnTo>
                    <a:close/>
                  </a:path>
                </a:pathLst>
              </a:custGeom>
              <a:solidFill>
                <a:srgbClr val="5B9BD4"/>
              </a:solidFill>
            </p:spPr>
            <p:txBody>
              <a:bodyPr wrap="square" lIns="0" tIns="0" rIns="0" bIns="0" rtlCol="0"/>
              <a:lstStyle/>
              <a:p>
                <a:endParaRPr sz="2400"/>
              </a:p>
            </p:txBody>
          </p:sp>
          <p:sp>
            <p:nvSpPr>
              <p:cNvPr id="30" name="object 30">
                <a:extLst>
                  <a:ext uri="{FF2B5EF4-FFF2-40B4-BE49-F238E27FC236}">
                    <a16:creationId xmlns:a16="http://schemas.microsoft.com/office/drawing/2014/main" id="{692E4F34-EC1D-9C49-92EB-1E4F4EF8D66E}"/>
                  </a:ext>
                </a:extLst>
              </p:cNvPr>
              <p:cNvSpPr/>
              <p:nvPr/>
            </p:nvSpPr>
            <p:spPr>
              <a:xfrm>
                <a:off x="4997196" y="1879092"/>
                <a:ext cx="1294130" cy="517525"/>
              </a:xfrm>
              <a:custGeom>
                <a:avLst/>
                <a:gdLst/>
                <a:ahLst/>
                <a:cxnLst/>
                <a:rect l="l" t="t" r="r" b="b"/>
                <a:pathLst>
                  <a:path w="1294129" h="517525">
                    <a:moveTo>
                      <a:pt x="0" y="517398"/>
                    </a:moveTo>
                    <a:lnTo>
                      <a:pt x="1293876" y="517398"/>
                    </a:lnTo>
                    <a:lnTo>
                      <a:pt x="1293876" y="0"/>
                    </a:lnTo>
                    <a:lnTo>
                      <a:pt x="0" y="0"/>
                    </a:lnTo>
                    <a:lnTo>
                      <a:pt x="0" y="517398"/>
                    </a:lnTo>
                    <a:close/>
                  </a:path>
                </a:pathLst>
              </a:custGeom>
              <a:ln w="6096">
                <a:solidFill>
                  <a:srgbClr val="5B9BD4"/>
                </a:solidFill>
              </a:ln>
            </p:spPr>
            <p:txBody>
              <a:bodyPr wrap="square" lIns="0" tIns="0" rIns="0" bIns="0" rtlCol="0"/>
              <a:lstStyle/>
              <a:p>
                <a:endParaRPr sz="2400"/>
              </a:p>
            </p:txBody>
          </p:sp>
        </p:grpSp>
        <p:sp>
          <p:nvSpPr>
            <p:cNvPr id="31" name="object 31">
              <a:extLst>
                <a:ext uri="{FF2B5EF4-FFF2-40B4-BE49-F238E27FC236}">
                  <a16:creationId xmlns:a16="http://schemas.microsoft.com/office/drawing/2014/main" id="{43B9E2C1-98A0-FE4A-8EB0-A87D48F1521A}"/>
                </a:ext>
              </a:extLst>
            </p:cNvPr>
            <p:cNvSpPr txBox="1"/>
            <p:nvPr/>
          </p:nvSpPr>
          <p:spPr>
            <a:xfrm>
              <a:off x="6524370" y="3448178"/>
              <a:ext cx="1005967" cy="341478"/>
            </a:xfrm>
            <a:prstGeom prst="rect">
              <a:avLst/>
            </a:prstGeom>
          </p:spPr>
          <p:txBody>
            <a:bodyPr vert="horz" wrap="square" lIns="0" tIns="38100" rIns="0" bIns="0" rtlCol="0">
              <a:spAutoFit/>
            </a:bodyPr>
            <a:lstStyle/>
            <a:p>
              <a:pPr marL="236220" marR="5080" indent="-236220">
                <a:spcBef>
                  <a:spcPts val="300"/>
                </a:spcBef>
              </a:pPr>
              <a:r>
                <a:rPr lang="en-US" sz="1600" spc="-35" dirty="0">
                  <a:solidFill>
                    <a:srgbClr val="FFFFFF"/>
                  </a:solidFill>
                  <a:latin typeface="Arial"/>
                  <a:cs typeface="Arial"/>
                </a:rPr>
                <a:t>Track</a:t>
              </a:r>
              <a:r>
                <a:rPr sz="1600" spc="-35" dirty="0">
                  <a:solidFill>
                    <a:srgbClr val="FFFFFF"/>
                  </a:solidFill>
                  <a:latin typeface="Arial"/>
                  <a:cs typeface="Arial"/>
                </a:rPr>
                <a:t> </a:t>
              </a:r>
              <a:r>
                <a:rPr sz="1600" spc="-15" dirty="0">
                  <a:solidFill>
                    <a:srgbClr val="FFFFFF"/>
                  </a:solidFill>
                  <a:latin typeface="Arial"/>
                  <a:cs typeface="Arial"/>
                </a:rPr>
                <a:t>and  </a:t>
              </a:r>
              <a:r>
                <a:rPr sz="1600" spc="-30" dirty="0">
                  <a:solidFill>
                    <a:srgbClr val="FFFFFF"/>
                  </a:solidFill>
                  <a:latin typeface="Arial"/>
                  <a:cs typeface="Arial"/>
                </a:rPr>
                <a:t>Control</a:t>
              </a:r>
              <a:endParaRPr sz="1600" dirty="0">
                <a:latin typeface="Arial"/>
                <a:cs typeface="Arial"/>
              </a:endParaRPr>
            </a:p>
          </p:txBody>
        </p:sp>
        <p:grpSp>
          <p:nvGrpSpPr>
            <p:cNvPr id="32" name="object 32">
              <a:extLst>
                <a:ext uri="{FF2B5EF4-FFF2-40B4-BE49-F238E27FC236}">
                  <a16:creationId xmlns:a16="http://schemas.microsoft.com/office/drawing/2014/main" id="{3DF78978-6C7D-554D-9F3D-3FE29F458333}"/>
                </a:ext>
              </a:extLst>
            </p:cNvPr>
            <p:cNvGrpSpPr/>
            <p:nvPr/>
          </p:nvGrpSpPr>
          <p:grpSpPr>
            <a:xfrm>
              <a:off x="6324600" y="3886200"/>
              <a:ext cx="1300480" cy="1434465"/>
              <a:chOff x="4994021" y="2393314"/>
              <a:chExt cx="1300480" cy="1434465"/>
            </a:xfrm>
          </p:grpSpPr>
          <p:sp>
            <p:nvSpPr>
              <p:cNvPr id="33" name="object 33">
                <a:extLst>
                  <a:ext uri="{FF2B5EF4-FFF2-40B4-BE49-F238E27FC236}">
                    <a16:creationId xmlns:a16="http://schemas.microsoft.com/office/drawing/2014/main" id="{86955DA6-D6C3-744C-B483-41B5E5B3636E}"/>
                  </a:ext>
                </a:extLst>
              </p:cNvPr>
              <p:cNvSpPr/>
              <p:nvPr/>
            </p:nvSpPr>
            <p:spPr>
              <a:xfrm>
                <a:off x="4997196" y="2396489"/>
                <a:ext cx="1294130" cy="1428115"/>
              </a:xfrm>
              <a:custGeom>
                <a:avLst/>
                <a:gdLst/>
                <a:ahLst/>
                <a:cxnLst/>
                <a:rect l="l" t="t" r="r" b="b"/>
                <a:pathLst>
                  <a:path w="1294129" h="1428114">
                    <a:moveTo>
                      <a:pt x="1293876" y="0"/>
                    </a:moveTo>
                    <a:lnTo>
                      <a:pt x="0" y="0"/>
                    </a:lnTo>
                    <a:lnTo>
                      <a:pt x="0" y="1427987"/>
                    </a:lnTo>
                    <a:lnTo>
                      <a:pt x="1293876" y="1427987"/>
                    </a:lnTo>
                    <a:lnTo>
                      <a:pt x="1293876" y="0"/>
                    </a:lnTo>
                    <a:close/>
                  </a:path>
                </a:pathLst>
              </a:custGeom>
              <a:solidFill>
                <a:srgbClr val="D2DEEE">
                  <a:alpha val="90194"/>
                </a:srgbClr>
              </a:solidFill>
            </p:spPr>
            <p:txBody>
              <a:bodyPr wrap="square" lIns="0" tIns="0" rIns="0" bIns="0" rtlCol="0"/>
              <a:lstStyle/>
              <a:p>
                <a:endParaRPr sz="2400"/>
              </a:p>
            </p:txBody>
          </p:sp>
          <p:sp>
            <p:nvSpPr>
              <p:cNvPr id="34" name="object 34">
                <a:extLst>
                  <a:ext uri="{FF2B5EF4-FFF2-40B4-BE49-F238E27FC236}">
                    <a16:creationId xmlns:a16="http://schemas.microsoft.com/office/drawing/2014/main" id="{CA989D19-DF2D-AC4F-AF98-1AD74B09F4FA}"/>
                  </a:ext>
                </a:extLst>
              </p:cNvPr>
              <p:cNvSpPr/>
              <p:nvPr/>
            </p:nvSpPr>
            <p:spPr>
              <a:xfrm>
                <a:off x="4997196" y="2396489"/>
                <a:ext cx="1294130" cy="1428115"/>
              </a:xfrm>
              <a:custGeom>
                <a:avLst/>
                <a:gdLst/>
                <a:ahLst/>
                <a:cxnLst/>
                <a:rect l="l" t="t" r="r" b="b"/>
                <a:pathLst>
                  <a:path w="1294129" h="1428114">
                    <a:moveTo>
                      <a:pt x="0" y="1427987"/>
                    </a:moveTo>
                    <a:lnTo>
                      <a:pt x="1293876" y="1427987"/>
                    </a:lnTo>
                    <a:lnTo>
                      <a:pt x="1293876" y="0"/>
                    </a:lnTo>
                    <a:lnTo>
                      <a:pt x="0" y="0"/>
                    </a:lnTo>
                    <a:lnTo>
                      <a:pt x="0" y="1427987"/>
                    </a:lnTo>
                    <a:close/>
                  </a:path>
                </a:pathLst>
              </a:custGeom>
              <a:ln w="6096">
                <a:solidFill>
                  <a:srgbClr val="D2DEEE"/>
                </a:solidFill>
              </a:ln>
            </p:spPr>
            <p:txBody>
              <a:bodyPr wrap="square" lIns="0" tIns="0" rIns="0" bIns="0" rtlCol="0"/>
              <a:lstStyle/>
              <a:p>
                <a:endParaRPr sz="2400"/>
              </a:p>
            </p:txBody>
          </p:sp>
        </p:grpSp>
        <p:sp>
          <p:nvSpPr>
            <p:cNvPr id="35" name="object 35">
              <a:extLst>
                <a:ext uri="{FF2B5EF4-FFF2-40B4-BE49-F238E27FC236}">
                  <a16:creationId xmlns:a16="http://schemas.microsoft.com/office/drawing/2014/main" id="{117BB675-4D8A-A542-B2C4-04E44EB32BF6}"/>
                </a:ext>
              </a:extLst>
            </p:cNvPr>
            <p:cNvSpPr txBox="1"/>
            <p:nvPr/>
          </p:nvSpPr>
          <p:spPr>
            <a:xfrm>
              <a:off x="6386702" y="3908425"/>
              <a:ext cx="1143635" cy="872667"/>
            </a:xfrm>
            <a:prstGeom prst="rect">
              <a:avLst/>
            </a:prstGeom>
          </p:spPr>
          <p:txBody>
            <a:bodyPr vert="horz" wrap="square" lIns="0" tIns="38100" rIns="0" bIns="0" rtlCol="0">
              <a:spAutoFit/>
            </a:bodyPr>
            <a:lstStyle/>
            <a:p>
              <a:pPr marL="114300" marR="281305" indent="-114300">
                <a:spcBef>
                  <a:spcPts val="300"/>
                </a:spcBef>
                <a:buChar char="•"/>
                <a:tabLst>
                  <a:tab pos="114300" algn="l"/>
                </a:tabLst>
              </a:pPr>
              <a:r>
                <a:rPr sz="1400" spc="-65" dirty="0">
                  <a:latin typeface="Arial"/>
                  <a:cs typeface="Arial"/>
                </a:rPr>
                <a:t>Upd</a:t>
              </a:r>
              <a:r>
                <a:rPr sz="1400" spc="20" dirty="0">
                  <a:latin typeface="Arial"/>
                  <a:cs typeface="Arial"/>
                </a:rPr>
                <a:t>a</a:t>
              </a:r>
              <a:r>
                <a:rPr sz="1400" spc="-10" dirty="0">
                  <a:latin typeface="Arial"/>
                  <a:cs typeface="Arial"/>
                </a:rPr>
                <a:t>t</a:t>
              </a:r>
              <a:r>
                <a:rPr sz="1400" spc="-40" dirty="0">
                  <a:latin typeface="Arial"/>
                  <a:cs typeface="Arial"/>
                </a:rPr>
                <a:t>e</a:t>
              </a:r>
              <a:r>
                <a:rPr lang="en-US" sz="1400" spc="-35" dirty="0">
                  <a:latin typeface="Arial"/>
                  <a:cs typeface="Arial"/>
                </a:rPr>
                <a:t> </a:t>
              </a:r>
              <a:r>
                <a:rPr sz="1400" spc="-5" dirty="0">
                  <a:latin typeface="Arial"/>
                  <a:cs typeface="Arial"/>
                </a:rPr>
                <a:t>r</a:t>
              </a:r>
              <a:r>
                <a:rPr sz="1400" dirty="0">
                  <a:latin typeface="Arial"/>
                  <a:cs typeface="Arial"/>
                </a:rPr>
                <a:t>isk  </a:t>
              </a:r>
              <a:r>
                <a:rPr sz="1400" spc="-15" dirty="0">
                  <a:latin typeface="Arial"/>
                  <a:cs typeface="Arial"/>
                </a:rPr>
                <a:t>probabi</a:t>
              </a:r>
              <a:r>
                <a:rPr sz="1400" spc="30" dirty="0">
                  <a:latin typeface="Arial"/>
                  <a:cs typeface="Arial"/>
                </a:rPr>
                <a:t>liti</a:t>
              </a:r>
              <a:r>
                <a:rPr sz="1400" spc="-50" dirty="0">
                  <a:latin typeface="Arial"/>
                  <a:cs typeface="Arial"/>
                </a:rPr>
                <a:t>es</a:t>
              </a:r>
              <a:r>
                <a:rPr lang="en-US" sz="1400" spc="-50" dirty="0">
                  <a:latin typeface="Arial"/>
                  <a:cs typeface="Arial"/>
                </a:rPr>
                <a:t>, risk levels</a:t>
              </a:r>
              <a:endParaRPr sz="1400" dirty="0">
                <a:latin typeface="Arial"/>
                <a:cs typeface="Arial"/>
              </a:endParaRPr>
            </a:p>
            <a:p>
              <a:pPr marL="114300" marR="5080" indent="-114300">
                <a:spcBef>
                  <a:spcPts val="195"/>
                </a:spcBef>
                <a:buChar char="•"/>
                <a:tabLst>
                  <a:tab pos="114300" algn="l"/>
                </a:tabLst>
              </a:pPr>
              <a:r>
                <a:rPr sz="1400" spc="-120" dirty="0">
                  <a:latin typeface="Arial"/>
                  <a:cs typeface="Arial"/>
                </a:rPr>
                <a:t>E</a:t>
              </a:r>
              <a:r>
                <a:rPr sz="1400" spc="-105" dirty="0">
                  <a:latin typeface="Arial"/>
                  <a:cs typeface="Arial"/>
                </a:rPr>
                <a:t>x</a:t>
              </a:r>
              <a:r>
                <a:rPr sz="1400" spc="-20" dirty="0">
                  <a:latin typeface="Arial"/>
                  <a:cs typeface="Arial"/>
                </a:rPr>
                <a:t>ecu</a:t>
              </a:r>
              <a:r>
                <a:rPr sz="1400" spc="-30" dirty="0">
                  <a:latin typeface="Arial"/>
                  <a:cs typeface="Arial"/>
                </a:rPr>
                <a:t>t</a:t>
              </a:r>
              <a:r>
                <a:rPr lang="en-US" sz="1400" spc="-40" dirty="0">
                  <a:latin typeface="Arial"/>
                  <a:cs typeface="Arial"/>
                </a:rPr>
                <a:t>e </a:t>
              </a:r>
              <a:r>
                <a:rPr sz="1400" spc="-15" dirty="0">
                  <a:latin typeface="Arial"/>
                  <a:cs typeface="Arial"/>
                </a:rPr>
                <a:t>planned  </a:t>
              </a:r>
              <a:r>
                <a:rPr sz="1400" spc="-25" dirty="0">
                  <a:latin typeface="Arial"/>
                  <a:cs typeface="Arial"/>
                </a:rPr>
                <a:t>strategy</a:t>
              </a:r>
              <a:r>
                <a:rPr sz="1400" spc="-55" dirty="0">
                  <a:latin typeface="Arial"/>
                  <a:cs typeface="Arial"/>
                </a:rPr>
                <a:t> </a:t>
              </a:r>
              <a:r>
                <a:rPr sz="1400" spc="30" dirty="0">
                  <a:latin typeface="Arial"/>
                  <a:cs typeface="Arial"/>
                </a:rPr>
                <a:t>if</a:t>
              </a:r>
              <a:r>
                <a:rPr sz="1400" spc="-60" dirty="0">
                  <a:latin typeface="Arial"/>
                  <a:cs typeface="Arial"/>
                </a:rPr>
                <a:t> </a:t>
              </a:r>
              <a:r>
                <a:rPr sz="1400" spc="-35" dirty="0">
                  <a:latin typeface="Arial"/>
                  <a:cs typeface="Arial"/>
                </a:rPr>
                <a:t>events </a:t>
              </a:r>
              <a:r>
                <a:rPr sz="1400" spc="-295" dirty="0">
                  <a:latin typeface="Arial"/>
                  <a:cs typeface="Arial"/>
                </a:rPr>
                <a:t> </a:t>
              </a:r>
              <a:r>
                <a:rPr sz="1400" spc="-30" dirty="0">
                  <a:latin typeface="Arial"/>
                  <a:cs typeface="Arial"/>
                </a:rPr>
                <a:t>occur</a:t>
              </a:r>
              <a:endParaRPr sz="1400" dirty="0">
                <a:latin typeface="Arial"/>
                <a:cs typeface="Arial"/>
              </a:endParaRPr>
            </a:p>
          </p:txBody>
        </p:sp>
      </p:grpSp>
      <p:sp>
        <p:nvSpPr>
          <p:cNvPr id="38" name="Slide Number Placeholder 4">
            <a:extLst>
              <a:ext uri="{FF2B5EF4-FFF2-40B4-BE49-F238E27FC236}">
                <a16:creationId xmlns:a16="http://schemas.microsoft.com/office/drawing/2014/main" id="{1A74D171-F8EF-F640-8D3C-496D5CE4C435}"/>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15</a:t>
            </a:fld>
            <a:endParaRPr lang="en-US" dirty="0"/>
          </a:p>
        </p:txBody>
      </p:sp>
    </p:spTree>
    <p:extLst>
      <p:ext uri="{BB962C8B-B14F-4D97-AF65-F5344CB8AC3E}">
        <p14:creationId xmlns:p14="http://schemas.microsoft.com/office/powerpoint/2010/main" val="32505853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z="4000" dirty="0"/>
              <a:t>Risk Management Elements and Process</a:t>
            </a:r>
          </a:p>
        </p:txBody>
      </p:sp>
      <p:sp>
        <p:nvSpPr>
          <p:cNvPr id="13315" name="Rectangle 4"/>
          <p:cNvSpPr>
            <a:spLocks noChangeArrowheads="1"/>
          </p:cNvSpPr>
          <p:nvPr/>
        </p:nvSpPr>
        <p:spPr bwMode="auto">
          <a:xfrm>
            <a:off x="4238625" y="204787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endParaRPr lang="en-US" altLang="en-US" dirty="0"/>
          </a:p>
        </p:txBody>
      </p:sp>
      <p:pic>
        <p:nvPicPr>
          <p:cNvPr id="1331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17315"/>
          <a:stretch/>
        </p:blipFill>
        <p:spPr bwMode="auto">
          <a:xfrm>
            <a:off x="1489205" y="2263450"/>
            <a:ext cx="7315200" cy="453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7563062C-ECA6-6E49-A27D-407E28B0DA8D}"/>
              </a:ext>
            </a:extLst>
          </p:cNvPr>
          <p:cNvSpPr/>
          <p:nvPr/>
        </p:nvSpPr>
        <p:spPr>
          <a:xfrm>
            <a:off x="6096000" y="1263045"/>
            <a:ext cx="4572000" cy="2308324"/>
          </a:xfrm>
          <a:prstGeom prst="rect">
            <a:avLst/>
          </a:prstGeom>
        </p:spPr>
        <p:txBody>
          <a:bodyPr>
            <a:spAutoFit/>
          </a:bodyPr>
          <a:lstStyle/>
          <a:p>
            <a:r>
              <a:rPr lang="en-US" i="1" dirty="0">
                <a:solidFill>
                  <a:srgbClr val="FF0000"/>
                </a:solidFill>
              </a:rPr>
              <a:t>0th  What should go right? </a:t>
            </a:r>
          </a:p>
          <a:p>
            <a:r>
              <a:rPr lang="en-US" i="1" dirty="0">
                <a:solidFill>
                  <a:srgbClr val="FF0000"/>
                </a:solidFill>
              </a:rPr>
              <a:t>1st  What can go wrong?</a:t>
            </a:r>
          </a:p>
          <a:p>
            <a:r>
              <a:rPr lang="en-US" i="1" dirty="0">
                <a:solidFill>
                  <a:srgbClr val="FF0000"/>
                </a:solidFill>
              </a:rPr>
              <a:t>2nd  What are the causes and consequences?</a:t>
            </a:r>
          </a:p>
          <a:p>
            <a:r>
              <a:rPr lang="en-US" i="1" dirty="0">
                <a:solidFill>
                  <a:srgbClr val="FF0000"/>
                </a:solidFill>
              </a:rPr>
              <a:t>3rd  What is the likelihood of occurrence?</a:t>
            </a:r>
          </a:p>
          <a:p>
            <a:r>
              <a:rPr lang="en-US" i="1" dirty="0">
                <a:solidFill>
                  <a:srgbClr val="FF0000"/>
                </a:solidFill>
              </a:rPr>
              <a:t>4th  What can be done?</a:t>
            </a:r>
          </a:p>
          <a:p>
            <a:r>
              <a:rPr lang="en-US" i="1" dirty="0">
                <a:solidFill>
                  <a:srgbClr val="FF0000"/>
                </a:solidFill>
              </a:rPr>
              <a:t>5th  What are the alternatives?</a:t>
            </a:r>
          </a:p>
          <a:p>
            <a:r>
              <a:rPr lang="en-US" i="1" dirty="0">
                <a:solidFill>
                  <a:srgbClr val="FF0000"/>
                </a:solidFill>
              </a:rPr>
              <a:t>6th  What are the effects beyond this particular time?</a:t>
            </a:r>
          </a:p>
        </p:txBody>
      </p:sp>
      <p:sp>
        <p:nvSpPr>
          <p:cNvPr id="6" name="Slide Number Placeholder 4">
            <a:extLst>
              <a:ext uri="{FF2B5EF4-FFF2-40B4-BE49-F238E27FC236}">
                <a16:creationId xmlns:a16="http://schemas.microsoft.com/office/drawing/2014/main" id="{34EEB01A-40DC-AD4C-9E17-71CFBD332495}"/>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16</a:t>
            </a:fld>
            <a:endParaRPr lang="en-US" dirty="0"/>
          </a:p>
        </p:txBody>
      </p:sp>
    </p:spTree>
    <p:extLst>
      <p:ext uri="{BB962C8B-B14F-4D97-AF65-F5344CB8AC3E}">
        <p14:creationId xmlns:p14="http://schemas.microsoft.com/office/powerpoint/2010/main" val="1332792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dirty="0"/>
              <a:t>Identify Risk</a:t>
            </a:r>
            <a:endParaRPr dirty="0"/>
          </a:p>
        </p:txBody>
      </p:sp>
      <p:sp>
        <p:nvSpPr>
          <p:cNvPr id="749" name="Google Shape;749;p7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88888"/>
              </a:buClr>
              <a:buSzPts val="1800"/>
              <a:buNone/>
            </a:pPr>
            <a:endParaRPr/>
          </a:p>
        </p:txBody>
      </p:sp>
    </p:spTree>
    <p:extLst>
      <p:ext uri="{BB962C8B-B14F-4D97-AF65-F5344CB8AC3E}">
        <p14:creationId xmlns:p14="http://schemas.microsoft.com/office/powerpoint/2010/main" val="1948358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9C1F4-B6BF-8252-7A52-660515881D36}"/>
              </a:ext>
            </a:extLst>
          </p:cNvPr>
          <p:cNvSpPr>
            <a:spLocks noGrp="1"/>
          </p:cNvSpPr>
          <p:nvPr>
            <p:ph type="title"/>
          </p:nvPr>
        </p:nvSpPr>
        <p:spPr>
          <a:xfrm>
            <a:off x="810016" y="387722"/>
            <a:ext cx="9234295" cy="1188640"/>
          </a:xfrm>
        </p:spPr>
        <p:txBody>
          <a:bodyPr anchor="b">
            <a:normAutofit/>
          </a:bodyPr>
          <a:lstStyle/>
          <a:p>
            <a:r>
              <a:rPr lang="en-US" sz="5398" dirty="0"/>
              <a:t>Types of Risk</a:t>
            </a:r>
          </a:p>
        </p:txBody>
      </p:sp>
      <p:sp>
        <p:nvSpPr>
          <p:cNvPr id="3" name="Content Placeholder 2">
            <a:extLst>
              <a:ext uri="{FF2B5EF4-FFF2-40B4-BE49-F238E27FC236}">
                <a16:creationId xmlns:a16="http://schemas.microsoft.com/office/drawing/2014/main" id="{E2343646-1FFA-1F36-D194-585EB2A1B982}"/>
              </a:ext>
            </a:extLst>
          </p:cNvPr>
          <p:cNvSpPr>
            <a:spLocks noGrp="1"/>
          </p:cNvSpPr>
          <p:nvPr>
            <p:ph idx="1"/>
          </p:nvPr>
        </p:nvSpPr>
        <p:spPr>
          <a:xfrm>
            <a:off x="810015" y="1576362"/>
            <a:ext cx="10141026" cy="4291038"/>
          </a:xfrm>
        </p:spPr>
        <p:txBody>
          <a:bodyPr anchor="ctr">
            <a:normAutofit fontScale="92500" lnSpcReduction="20000"/>
          </a:bodyPr>
          <a:lstStyle/>
          <a:p>
            <a:pPr marL="548475" indent="-548475">
              <a:buFont typeface="Wingdings" panose="05000000000000000000" pitchFamily="2" charset="2"/>
              <a:buChar char="Ø"/>
            </a:pPr>
            <a:r>
              <a:rPr lang="en-US" sz="2399" dirty="0"/>
              <a:t>Internal Risks</a:t>
            </a:r>
          </a:p>
          <a:p>
            <a:pPr marL="891272" lvl="1" indent="-548475">
              <a:buFont typeface="Wingdings" panose="05000000000000000000" pitchFamily="2" charset="2"/>
              <a:buChar char="Ø"/>
            </a:pPr>
            <a:r>
              <a:rPr lang="en-US" sz="2299" dirty="0"/>
              <a:t>Technical Risks</a:t>
            </a:r>
          </a:p>
          <a:p>
            <a:pPr marL="891272" lvl="1" indent="-548475">
              <a:buFont typeface="Wingdings" panose="05000000000000000000" pitchFamily="2" charset="2"/>
              <a:buChar char="Ø"/>
            </a:pPr>
            <a:r>
              <a:rPr lang="en-US" sz="2299" dirty="0"/>
              <a:t>Business Risks</a:t>
            </a:r>
          </a:p>
          <a:p>
            <a:pPr marL="891272" lvl="1" indent="-548475">
              <a:buFont typeface="Wingdings" panose="05000000000000000000" pitchFamily="2" charset="2"/>
              <a:buChar char="Ø"/>
            </a:pPr>
            <a:r>
              <a:rPr lang="en-US" sz="2299" dirty="0"/>
              <a:t>Organizational Risks</a:t>
            </a:r>
          </a:p>
          <a:p>
            <a:pPr marL="548475" indent="-548475">
              <a:buFont typeface="Wingdings" panose="05000000000000000000" pitchFamily="2" charset="2"/>
              <a:buChar char="Ø"/>
            </a:pPr>
            <a:r>
              <a:rPr lang="en-US" sz="2399" dirty="0"/>
              <a:t>External Risks</a:t>
            </a:r>
          </a:p>
          <a:p>
            <a:pPr marL="891272" lvl="1" indent="-548475">
              <a:buFont typeface="Wingdings" panose="05000000000000000000" pitchFamily="2" charset="2"/>
              <a:buChar char="Ø"/>
            </a:pPr>
            <a:r>
              <a:rPr lang="en-US" sz="2299" dirty="0"/>
              <a:t>Market Risks</a:t>
            </a:r>
          </a:p>
          <a:p>
            <a:pPr marL="891272" lvl="1" indent="-548475">
              <a:buFont typeface="Wingdings" panose="05000000000000000000" pitchFamily="2" charset="2"/>
              <a:buChar char="Ø"/>
            </a:pPr>
            <a:r>
              <a:rPr lang="en-US" sz="2299" dirty="0"/>
              <a:t>Regulatory Risks</a:t>
            </a:r>
          </a:p>
          <a:p>
            <a:pPr marL="891272" lvl="1" indent="-548475">
              <a:buFont typeface="Wingdings" panose="05000000000000000000" pitchFamily="2" charset="2"/>
              <a:buChar char="Ø"/>
            </a:pPr>
            <a:r>
              <a:rPr lang="en-US" sz="2299" dirty="0"/>
              <a:t>Environmental Risks</a:t>
            </a:r>
          </a:p>
          <a:p>
            <a:pPr marL="548475" indent="-548475">
              <a:buFont typeface="Wingdings" panose="05000000000000000000" pitchFamily="2" charset="2"/>
              <a:buChar char="Ø"/>
            </a:pPr>
            <a:r>
              <a:rPr lang="en-US" sz="2399" dirty="0"/>
              <a:t>Project Specific Risks</a:t>
            </a:r>
          </a:p>
          <a:p>
            <a:pPr marL="891272" lvl="1" indent="-548475">
              <a:buFont typeface="Wingdings" panose="05000000000000000000" pitchFamily="2" charset="2"/>
              <a:buChar char="Ø"/>
            </a:pPr>
            <a:r>
              <a:rPr lang="en-US" sz="2299" dirty="0"/>
              <a:t>Scope Creep</a:t>
            </a:r>
          </a:p>
          <a:p>
            <a:pPr marL="891272" lvl="1" indent="-548475">
              <a:buFont typeface="Wingdings" panose="05000000000000000000" pitchFamily="2" charset="2"/>
              <a:buChar char="Ø"/>
            </a:pPr>
            <a:r>
              <a:rPr lang="en-US" sz="2299" dirty="0"/>
              <a:t>Resource Constraints</a:t>
            </a:r>
          </a:p>
          <a:p>
            <a:pPr marL="891272" lvl="1" indent="-548475">
              <a:buFont typeface="Wingdings" panose="05000000000000000000" pitchFamily="2" charset="2"/>
              <a:buChar char="Ø"/>
            </a:pPr>
            <a:r>
              <a:rPr lang="en-US" sz="2299" dirty="0"/>
              <a:t>Budget Overruns</a:t>
            </a:r>
          </a:p>
          <a:p>
            <a:pPr marL="548475" indent="-548475">
              <a:buFont typeface="Wingdings" panose="05000000000000000000" pitchFamily="2" charset="2"/>
              <a:buChar char="Ø"/>
            </a:pPr>
            <a:endParaRPr lang="en-US" sz="2399" dirty="0"/>
          </a:p>
        </p:txBody>
      </p:sp>
      <p:sp>
        <p:nvSpPr>
          <p:cNvPr id="4" name="Slide Number Placeholder 3">
            <a:extLst>
              <a:ext uri="{FF2B5EF4-FFF2-40B4-BE49-F238E27FC236}">
                <a16:creationId xmlns:a16="http://schemas.microsoft.com/office/drawing/2014/main" id="{BB374D0A-FFE0-7D52-D7D0-A22D14148B6B}"/>
              </a:ext>
            </a:extLst>
          </p:cNvPr>
          <p:cNvSpPr>
            <a:spLocks noGrp="1"/>
          </p:cNvSpPr>
          <p:nvPr>
            <p:ph type="sldNum" sz="quarter" idx="12"/>
          </p:nvPr>
        </p:nvSpPr>
        <p:spPr>
          <a:xfrm>
            <a:off x="8609945" y="6355588"/>
            <a:ext cx="2742486" cy="365030"/>
          </a:xfrm>
          <a:prstGeom prst="rect">
            <a:avLst/>
          </a:prstGeom>
        </p:spPr>
        <p:txBody>
          <a:bodyPr spcFirstLastPara="1" vert="horz" wrap="square" lIns="91416" tIns="45708" rIns="91416" bIns="45708" rtlCol="0" anchor="ctr" anchorCtr="0">
            <a:normAutofit/>
          </a:bodyPr>
          <a:lstStyle>
            <a:defPPr>
              <a:defRPr lang="en-US"/>
            </a:defPPr>
            <a:lvl1pPr marL="0" algn="r" defTabSz="914126" rtl="0" eaLnBrk="1" latinLnBrk="0" hangingPunct="1">
              <a:defRPr sz="1200" kern="1200">
                <a:solidFill>
                  <a:schemeClr val="tx1">
                    <a:tint val="75000"/>
                  </a:schemeClr>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pPr>
              <a:spcAft>
                <a:spcPts val="600"/>
              </a:spcAft>
            </a:pPr>
            <a:fld id="{D816B489-4196-4555-AC54-B9A885C9BDE8}" type="slidenum">
              <a:rPr lang="en-US">
                <a:solidFill>
                  <a:prstClr val="black">
                    <a:tint val="75000"/>
                  </a:prstClr>
                </a:solidFill>
                <a:latin typeface="Calibri"/>
              </a:rPr>
              <a:pPr>
                <a:spcAft>
                  <a:spcPts val="600"/>
                </a:spcAft>
              </a:pPr>
              <a:t>18</a:t>
            </a:fld>
            <a:endParaRPr lang="en-US">
              <a:solidFill>
                <a:prstClr val="black">
                  <a:tint val="75000"/>
                </a:prstClr>
              </a:solidFill>
              <a:latin typeface="Calibri"/>
            </a:endParaRPr>
          </a:p>
        </p:txBody>
      </p:sp>
    </p:spTree>
    <p:extLst>
      <p:ext uri="{BB962C8B-B14F-4D97-AF65-F5344CB8AC3E}">
        <p14:creationId xmlns:p14="http://schemas.microsoft.com/office/powerpoint/2010/main" val="3258946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p:txBody>
          <a:bodyPr/>
          <a:lstStyle/>
          <a:p>
            <a:r>
              <a:rPr lang="en-US" altLang="en-US"/>
              <a:t>1. Identify Risks: Sources of Risk</a:t>
            </a:r>
            <a:endParaRPr lang="en-US" altLang="en-US" dirty="0"/>
          </a:p>
        </p:txBody>
      </p:sp>
      <p:sp>
        <p:nvSpPr>
          <p:cNvPr id="14339" name="Rectangle 5"/>
          <p:cNvSpPr>
            <a:spLocks noGrp="1" noChangeArrowheads="1"/>
          </p:cNvSpPr>
          <p:nvPr>
            <p:ph idx="1"/>
          </p:nvPr>
        </p:nvSpPr>
        <p:spPr/>
        <p:txBody>
          <a:bodyPr/>
          <a:lstStyle/>
          <a:p>
            <a:pPr marL="0" indent="0">
              <a:buNone/>
            </a:pPr>
            <a:r>
              <a:rPr lang="en-US" altLang="en-US" dirty="0"/>
              <a:t>INTERNAL</a:t>
            </a:r>
          </a:p>
          <a:p>
            <a:r>
              <a:rPr lang="en-US" altLang="en-US" dirty="0"/>
              <a:t>“Needs and Definition” Risk </a:t>
            </a:r>
          </a:p>
          <a:p>
            <a:pPr lvl="1"/>
            <a:r>
              <a:rPr lang="en-US" altLang="en-US" dirty="0"/>
              <a:t>Failure to correctly identify and define current or changing customer needs and requirements</a:t>
            </a:r>
          </a:p>
          <a:p>
            <a:r>
              <a:rPr lang="en-US" altLang="en-US" dirty="0"/>
              <a:t>“Technical” Risk</a:t>
            </a:r>
          </a:p>
          <a:p>
            <a:pPr lvl="1"/>
            <a:r>
              <a:rPr lang="en-US" altLang="en-US" dirty="0"/>
              <a:t>Failure of the end item.  Risk due to nature of the end item or the process to create it:</a:t>
            </a:r>
          </a:p>
          <a:p>
            <a:pPr lvl="2"/>
            <a:r>
              <a:rPr lang="en-US" altLang="en-US" dirty="0"/>
              <a:t>High complexity</a:t>
            </a:r>
          </a:p>
          <a:p>
            <a:pPr lvl="2"/>
            <a:r>
              <a:rPr lang="en-US" altLang="en-US" dirty="0"/>
              <a:t>Low maturity</a:t>
            </a:r>
          </a:p>
          <a:p>
            <a:pPr lvl="2"/>
            <a:r>
              <a:rPr lang="en-US" altLang="en-US" dirty="0"/>
              <a:t>Low reliability, producibility, or testability </a:t>
            </a:r>
          </a:p>
          <a:p>
            <a:pPr lvl="2"/>
            <a:r>
              <a:rPr lang="en-US" altLang="en-US" dirty="0"/>
              <a:t>High concurrency and dependency</a:t>
            </a:r>
          </a:p>
          <a:p>
            <a:pPr lvl="1"/>
            <a:endParaRPr lang="en-US" altLang="en-US" dirty="0"/>
          </a:p>
        </p:txBody>
      </p:sp>
      <p:sp>
        <p:nvSpPr>
          <p:cNvPr id="13" name="Text Box 9">
            <a:extLst>
              <a:ext uri="{FF2B5EF4-FFF2-40B4-BE49-F238E27FC236}">
                <a16:creationId xmlns:a16="http://schemas.microsoft.com/office/drawing/2014/main" id="{90FBD411-F763-754A-81DC-9544127AFD60}"/>
              </a:ext>
            </a:extLst>
          </p:cNvPr>
          <p:cNvSpPr txBox="1">
            <a:spLocks noChangeArrowheads="1"/>
          </p:cNvSpPr>
          <p:nvPr/>
        </p:nvSpPr>
        <p:spPr bwMode="auto">
          <a:xfrm>
            <a:off x="9125847" y="4286250"/>
            <a:ext cx="1466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r>
              <a:rPr lang="en-US" altLang="en-US" sz="1800" dirty="0">
                <a:latin typeface="Arial Unicode MS" pitchFamily="34" charset="-128"/>
              </a:rPr>
              <a:t>Environment</a:t>
            </a:r>
          </a:p>
        </p:txBody>
      </p:sp>
      <p:sp>
        <p:nvSpPr>
          <p:cNvPr id="14" name="Oval 13">
            <a:extLst>
              <a:ext uri="{FF2B5EF4-FFF2-40B4-BE49-F238E27FC236}">
                <a16:creationId xmlns:a16="http://schemas.microsoft.com/office/drawing/2014/main" id="{0071ED31-16BA-2F4A-9DEC-5D547AF44A97}"/>
              </a:ext>
            </a:extLst>
          </p:cNvPr>
          <p:cNvSpPr>
            <a:spLocks noChangeArrowheads="1"/>
          </p:cNvSpPr>
          <p:nvPr/>
        </p:nvSpPr>
        <p:spPr bwMode="auto">
          <a:xfrm>
            <a:off x="8760722" y="4787900"/>
            <a:ext cx="2209800" cy="990600"/>
          </a:xfrm>
          <a:prstGeom prst="ellipse">
            <a:avLst/>
          </a:prstGeom>
          <a:solidFill>
            <a:srgbClr val="99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en-US" altLang="en-US" dirty="0"/>
          </a:p>
        </p:txBody>
      </p:sp>
      <p:sp>
        <p:nvSpPr>
          <p:cNvPr id="15" name="Text Box 11">
            <a:extLst>
              <a:ext uri="{FF2B5EF4-FFF2-40B4-BE49-F238E27FC236}">
                <a16:creationId xmlns:a16="http://schemas.microsoft.com/office/drawing/2014/main" id="{357AAD84-F37C-6847-9E06-694B25D49D29}"/>
              </a:ext>
            </a:extLst>
          </p:cNvPr>
          <p:cNvSpPr txBox="1">
            <a:spLocks noChangeArrowheads="1"/>
          </p:cNvSpPr>
          <p:nvPr/>
        </p:nvSpPr>
        <p:spPr bwMode="auto">
          <a:xfrm>
            <a:off x="9278247" y="5049838"/>
            <a:ext cx="95250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r>
              <a:rPr lang="en-US" altLang="en-US" sz="1800" dirty="0">
                <a:latin typeface="Arial Unicode MS" pitchFamily="34" charset="-128"/>
              </a:rPr>
              <a:t>Project</a:t>
            </a:r>
            <a:r>
              <a:rPr lang="en-US" altLang="en-US" sz="1800" dirty="0">
                <a:latin typeface="Times New Roman" pitchFamily="18" charset="0"/>
              </a:rPr>
              <a:t> </a:t>
            </a:r>
          </a:p>
        </p:txBody>
      </p:sp>
      <p:sp>
        <p:nvSpPr>
          <p:cNvPr id="23" name="Oval 14">
            <a:extLst>
              <a:ext uri="{FF2B5EF4-FFF2-40B4-BE49-F238E27FC236}">
                <a16:creationId xmlns:a16="http://schemas.microsoft.com/office/drawing/2014/main" id="{209AD1EE-8B6C-5543-B0F8-A874EC270C25}"/>
              </a:ext>
            </a:extLst>
          </p:cNvPr>
          <p:cNvSpPr>
            <a:spLocks noChangeArrowheads="1"/>
          </p:cNvSpPr>
          <p:nvPr/>
        </p:nvSpPr>
        <p:spPr bwMode="auto">
          <a:xfrm>
            <a:off x="8379722" y="4178300"/>
            <a:ext cx="3276600" cy="213360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en-US" altLang="en-US" dirty="0"/>
          </a:p>
        </p:txBody>
      </p:sp>
      <p:sp>
        <p:nvSpPr>
          <p:cNvPr id="24" name="Text Box 17">
            <a:extLst>
              <a:ext uri="{FF2B5EF4-FFF2-40B4-BE49-F238E27FC236}">
                <a16:creationId xmlns:a16="http://schemas.microsoft.com/office/drawing/2014/main" id="{885875BE-D38B-D64C-AC6A-2F3097F08306}"/>
              </a:ext>
            </a:extLst>
          </p:cNvPr>
          <p:cNvSpPr txBox="1">
            <a:spLocks noChangeArrowheads="1"/>
          </p:cNvSpPr>
          <p:nvPr/>
        </p:nvSpPr>
        <p:spPr bwMode="auto">
          <a:xfrm>
            <a:off x="6931922" y="4330700"/>
            <a:ext cx="1022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endParaRPr lang="en-US" altLang="en-US" sz="1800" dirty="0"/>
          </a:p>
          <a:p>
            <a:pPr eaLnBrk="1" hangingPunct="1"/>
            <a:r>
              <a:rPr lang="en-US" altLang="en-US" sz="1800" dirty="0"/>
              <a:t>External</a:t>
            </a:r>
          </a:p>
          <a:p>
            <a:pPr eaLnBrk="1" hangingPunct="1"/>
            <a:endParaRPr lang="en-US" altLang="en-US" sz="1800" dirty="0"/>
          </a:p>
          <a:p>
            <a:pPr eaLnBrk="1" hangingPunct="1"/>
            <a:r>
              <a:rPr lang="en-US" altLang="en-US" sz="1800" dirty="0"/>
              <a:t>Internal </a:t>
            </a:r>
          </a:p>
        </p:txBody>
      </p:sp>
      <p:sp>
        <p:nvSpPr>
          <p:cNvPr id="25" name="Line 18">
            <a:extLst>
              <a:ext uri="{FF2B5EF4-FFF2-40B4-BE49-F238E27FC236}">
                <a16:creationId xmlns:a16="http://schemas.microsoft.com/office/drawing/2014/main" id="{99462A0B-5CB7-E341-AE9B-87A89257FE72}"/>
              </a:ext>
            </a:extLst>
          </p:cNvPr>
          <p:cNvSpPr>
            <a:spLocks noChangeShapeType="1"/>
          </p:cNvSpPr>
          <p:nvPr/>
        </p:nvSpPr>
        <p:spPr bwMode="auto">
          <a:xfrm flipV="1">
            <a:off x="7922522" y="4635500"/>
            <a:ext cx="9906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ZA" dirty="0"/>
          </a:p>
        </p:txBody>
      </p:sp>
      <p:sp>
        <p:nvSpPr>
          <p:cNvPr id="26" name="Line 19">
            <a:extLst>
              <a:ext uri="{FF2B5EF4-FFF2-40B4-BE49-F238E27FC236}">
                <a16:creationId xmlns:a16="http://schemas.microsoft.com/office/drawing/2014/main" id="{553D982D-CC92-9C42-A144-77FAC3762842}"/>
              </a:ext>
            </a:extLst>
          </p:cNvPr>
          <p:cNvSpPr>
            <a:spLocks noChangeShapeType="1"/>
          </p:cNvSpPr>
          <p:nvPr/>
        </p:nvSpPr>
        <p:spPr bwMode="auto">
          <a:xfrm flipV="1">
            <a:off x="7846322" y="5321300"/>
            <a:ext cx="1447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ZA" dirty="0"/>
          </a:p>
        </p:txBody>
      </p:sp>
      <p:sp>
        <p:nvSpPr>
          <p:cNvPr id="11" name="Slide Number Placeholder 4">
            <a:extLst>
              <a:ext uri="{FF2B5EF4-FFF2-40B4-BE49-F238E27FC236}">
                <a16:creationId xmlns:a16="http://schemas.microsoft.com/office/drawing/2014/main" id="{48ED1557-258C-9A44-A120-5076F27E27CE}"/>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19</a:t>
            </a:fld>
            <a:endParaRPr lang="en-US" dirty="0"/>
          </a:p>
        </p:txBody>
      </p:sp>
    </p:spTree>
    <p:extLst>
      <p:ext uri="{BB962C8B-B14F-4D97-AF65-F5344CB8AC3E}">
        <p14:creationId xmlns:p14="http://schemas.microsoft.com/office/powerpoint/2010/main" val="3700771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a:t>Acknowledgment</a:t>
            </a:r>
            <a:endParaRPr/>
          </a:p>
        </p:txBody>
      </p:sp>
      <p:sp>
        <p:nvSpPr>
          <p:cNvPr id="73" name="Google Shape;7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70000" lnSpcReduction="20000"/>
          </a:bodyPr>
          <a:lstStyle/>
          <a:p>
            <a:pPr marL="0" lvl="0" indent="0" algn="ctr" rtl="0">
              <a:lnSpc>
                <a:spcPct val="120000"/>
              </a:lnSpc>
              <a:spcBef>
                <a:spcPts val="0"/>
              </a:spcBef>
              <a:spcAft>
                <a:spcPts val="0"/>
              </a:spcAft>
              <a:buClr>
                <a:schemeClr val="dk1"/>
              </a:buClr>
              <a:buSzPct val="100000"/>
              <a:buNone/>
            </a:pPr>
            <a:br>
              <a:rPr lang="en-US" sz="3200"/>
            </a:br>
            <a:r>
              <a:rPr lang="en-US" sz="3200"/>
              <a:t>This course module is made possible through a grant from FM Global </a:t>
            </a:r>
            <a:endParaRPr/>
          </a:p>
          <a:p>
            <a:pPr marL="0" lvl="0" indent="0" algn="ctr" rtl="0">
              <a:lnSpc>
                <a:spcPct val="120000"/>
              </a:lnSpc>
              <a:spcBef>
                <a:spcPts val="600"/>
              </a:spcBef>
              <a:spcAft>
                <a:spcPts val="0"/>
              </a:spcAft>
              <a:buClr>
                <a:schemeClr val="dk1"/>
              </a:buClr>
              <a:buSzPct val="100000"/>
              <a:buNone/>
            </a:pPr>
            <a:r>
              <a:rPr lang="en-US" sz="3200"/>
              <a:t>through the Spencer Educational Foundation.</a:t>
            </a:r>
            <a:endParaRPr/>
          </a:p>
          <a:p>
            <a:pPr marL="0" lvl="0" indent="0" algn="l" rtl="0">
              <a:lnSpc>
                <a:spcPct val="120000"/>
              </a:lnSpc>
              <a:spcBef>
                <a:spcPts val="600"/>
              </a:spcBef>
              <a:spcAft>
                <a:spcPts val="0"/>
              </a:spcAft>
              <a:buClr>
                <a:schemeClr val="dk1"/>
              </a:buClr>
              <a:buSzPct val="100000"/>
              <a:buNone/>
            </a:pPr>
            <a:endParaRPr sz="2300"/>
          </a:p>
          <a:p>
            <a:pPr marL="0" lvl="0" indent="0" algn="l" rtl="0">
              <a:lnSpc>
                <a:spcPct val="120000"/>
              </a:lnSpc>
              <a:spcBef>
                <a:spcPts val="600"/>
              </a:spcBef>
              <a:spcAft>
                <a:spcPts val="0"/>
              </a:spcAft>
              <a:buClr>
                <a:schemeClr val="dk1"/>
              </a:buClr>
              <a:buSzPct val="100000"/>
              <a:buNone/>
            </a:pPr>
            <a:r>
              <a:rPr lang="en-US" sz="2300"/>
              <a:t>FM Global is one of the world’s largest business property insurers (</a:t>
            </a:r>
            <a:r>
              <a:rPr lang="en-US" sz="2300" u="sng">
                <a:solidFill>
                  <a:schemeClr val="hlink"/>
                </a:solidFill>
                <a:hlinkClick r:id="rId3"/>
              </a:rPr>
              <a:t>www.fmglobal.com</a:t>
            </a:r>
            <a:r>
              <a:rPr lang="en-US" sz="2300"/>
              <a:t>). Their clients include more than one out of every three FORTUNE 1000-size companies in more than 130 countries.  For nearly 200 years, clients have worked with FM Global to develop robust property insurance and engineering solutions to protect their business operations from fire, natural disasters, and other types of property risk.</a:t>
            </a:r>
            <a:endParaRPr/>
          </a:p>
          <a:p>
            <a:pPr marL="0" lvl="0" indent="0" algn="l" rtl="0">
              <a:lnSpc>
                <a:spcPct val="120000"/>
              </a:lnSpc>
              <a:spcBef>
                <a:spcPts val="600"/>
              </a:spcBef>
              <a:spcAft>
                <a:spcPts val="0"/>
              </a:spcAft>
              <a:buClr>
                <a:schemeClr val="dk1"/>
              </a:buClr>
              <a:buSzPct val="100000"/>
              <a:buNone/>
            </a:pPr>
            <a:r>
              <a:rPr lang="en-US" sz="2300"/>
              <a:t>The Spencer Educational Foundation is a 501(c)(3) nonprofit organization funding the education of tomorrow's risk management and insurance leaders through scholarships, grants, internship opportunities, on and off campus experiential learning, and support of risk management/insurance curricula. Since Spencer was founded in 1979, they have awarded over $9.5 million in scholarships and over $8 million in grants to universities and professional institutions impacting over 70,000 students through their programming. For more information, please visit</a:t>
            </a:r>
            <a:r>
              <a:rPr lang="en-US" sz="2300" u="sng">
                <a:solidFill>
                  <a:schemeClr val="hlink"/>
                </a:solidFill>
                <a:hlinkClick r:id="rId4"/>
              </a:rPr>
              <a:t>www.spencered.org</a:t>
            </a:r>
            <a:r>
              <a:rPr lang="en-US" sz="2300"/>
              <a: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4"/>
          <p:cNvSpPr>
            <a:spLocks noGrp="1" noChangeArrowheads="1"/>
          </p:cNvSpPr>
          <p:nvPr>
            <p:ph type="title"/>
          </p:nvPr>
        </p:nvSpPr>
        <p:spPr/>
        <p:txBody>
          <a:bodyPr/>
          <a:lstStyle/>
          <a:p>
            <a:r>
              <a:rPr lang="en-US" altLang="en-US"/>
              <a:t>1. Identify Risks: Sources of Risk </a:t>
            </a:r>
            <a:endParaRPr lang="en-US" altLang="en-US" dirty="0"/>
          </a:p>
        </p:txBody>
      </p:sp>
      <p:sp>
        <p:nvSpPr>
          <p:cNvPr id="18436" name="Rectangle 5"/>
          <p:cNvSpPr>
            <a:spLocks noGrp="1" noChangeArrowheads="1"/>
          </p:cNvSpPr>
          <p:nvPr>
            <p:ph idx="1"/>
          </p:nvPr>
        </p:nvSpPr>
        <p:spPr/>
        <p:txBody>
          <a:bodyPr/>
          <a:lstStyle/>
          <a:p>
            <a:pPr marL="0" indent="0">
              <a:buNone/>
            </a:pPr>
            <a:r>
              <a:rPr lang="en-US" altLang="en-US" dirty="0"/>
              <a:t>EXTERNAL</a:t>
            </a:r>
          </a:p>
          <a:p>
            <a:r>
              <a:rPr lang="en-US" altLang="en-US" dirty="0"/>
              <a:t>Risks in the project environment</a:t>
            </a:r>
          </a:p>
          <a:p>
            <a:pPr lvl="1"/>
            <a:r>
              <a:rPr lang="en-US" altLang="en-US" dirty="0"/>
              <a:t>Market conditions</a:t>
            </a:r>
          </a:p>
          <a:p>
            <a:pPr lvl="1"/>
            <a:r>
              <a:rPr lang="en-US" altLang="en-US" dirty="0"/>
              <a:t>Government mandate</a:t>
            </a:r>
          </a:p>
          <a:p>
            <a:pPr lvl="1"/>
            <a:r>
              <a:rPr lang="en-US" altLang="en-US" dirty="0"/>
              <a:t>Physical environment (weather, geography, etc.)</a:t>
            </a:r>
          </a:p>
          <a:p>
            <a:pPr lvl="1"/>
            <a:r>
              <a:rPr lang="en-US" altLang="en-US" dirty="0"/>
              <a:t>Labor and other resource availability </a:t>
            </a:r>
          </a:p>
          <a:p>
            <a:pPr lvl="1"/>
            <a:r>
              <a:rPr lang="en-US" altLang="en-US" dirty="0"/>
              <a:t>Project priorities</a:t>
            </a:r>
          </a:p>
          <a:p>
            <a:pPr lvl="1"/>
            <a:r>
              <a:rPr lang="en-US" altLang="en-US" dirty="0"/>
              <a:t>Customer/supplier relationships </a:t>
            </a:r>
          </a:p>
          <a:p>
            <a:pPr lvl="1"/>
            <a:r>
              <a:rPr lang="en-US" altLang="en-US" dirty="0"/>
              <a:t>Exchange rates</a:t>
            </a:r>
          </a:p>
        </p:txBody>
      </p:sp>
      <p:sp>
        <p:nvSpPr>
          <p:cNvPr id="11" name="Text Box 9">
            <a:extLst>
              <a:ext uri="{FF2B5EF4-FFF2-40B4-BE49-F238E27FC236}">
                <a16:creationId xmlns:a16="http://schemas.microsoft.com/office/drawing/2014/main" id="{668A92EC-5D1A-7E4D-BA26-9329E56E179F}"/>
              </a:ext>
            </a:extLst>
          </p:cNvPr>
          <p:cNvSpPr txBox="1">
            <a:spLocks noChangeArrowheads="1"/>
          </p:cNvSpPr>
          <p:nvPr/>
        </p:nvSpPr>
        <p:spPr bwMode="auto">
          <a:xfrm>
            <a:off x="9125847" y="4286250"/>
            <a:ext cx="1466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r>
              <a:rPr lang="en-US" altLang="en-US" sz="1800" dirty="0">
                <a:latin typeface="Arial Unicode MS" pitchFamily="34" charset="-128"/>
              </a:rPr>
              <a:t>Environment</a:t>
            </a:r>
          </a:p>
        </p:txBody>
      </p:sp>
      <p:sp>
        <p:nvSpPr>
          <p:cNvPr id="12" name="Oval 11">
            <a:extLst>
              <a:ext uri="{FF2B5EF4-FFF2-40B4-BE49-F238E27FC236}">
                <a16:creationId xmlns:a16="http://schemas.microsoft.com/office/drawing/2014/main" id="{11DFF34A-B431-0D47-A4AE-2257677D26F6}"/>
              </a:ext>
            </a:extLst>
          </p:cNvPr>
          <p:cNvSpPr>
            <a:spLocks noChangeArrowheads="1"/>
          </p:cNvSpPr>
          <p:nvPr/>
        </p:nvSpPr>
        <p:spPr bwMode="auto">
          <a:xfrm>
            <a:off x="8760722" y="4787900"/>
            <a:ext cx="2209800" cy="990600"/>
          </a:xfrm>
          <a:prstGeom prst="ellipse">
            <a:avLst/>
          </a:prstGeom>
          <a:solidFill>
            <a:srgbClr val="99CC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en-US" altLang="en-US" dirty="0"/>
          </a:p>
        </p:txBody>
      </p:sp>
      <p:sp>
        <p:nvSpPr>
          <p:cNvPr id="13" name="Text Box 11">
            <a:extLst>
              <a:ext uri="{FF2B5EF4-FFF2-40B4-BE49-F238E27FC236}">
                <a16:creationId xmlns:a16="http://schemas.microsoft.com/office/drawing/2014/main" id="{16175EF7-7B55-4345-968E-5652EB4CFD8F}"/>
              </a:ext>
            </a:extLst>
          </p:cNvPr>
          <p:cNvSpPr txBox="1">
            <a:spLocks noChangeArrowheads="1"/>
          </p:cNvSpPr>
          <p:nvPr/>
        </p:nvSpPr>
        <p:spPr bwMode="auto">
          <a:xfrm>
            <a:off x="9278247" y="5049838"/>
            <a:ext cx="95250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r>
              <a:rPr lang="en-US" altLang="en-US" sz="1800" dirty="0">
                <a:latin typeface="Arial Unicode MS" pitchFamily="34" charset="-128"/>
              </a:rPr>
              <a:t>Project</a:t>
            </a:r>
            <a:r>
              <a:rPr lang="en-US" altLang="en-US" sz="1800" dirty="0">
                <a:latin typeface="Times New Roman" pitchFamily="18" charset="0"/>
              </a:rPr>
              <a:t> </a:t>
            </a:r>
          </a:p>
        </p:txBody>
      </p:sp>
      <p:sp>
        <p:nvSpPr>
          <p:cNvPr id="14" name="Oval 14">
            <a:extLst>
              <a:ext uri="{FF2B5EF4-FFF2-40B4-BE49-F238E27FC236}">
                <a16:creationId xmlns:a16="http://schemas.microsoft.com/office/drawing/2014/main" id="{236A7669-34F6-644A-9503-F2BCDC3A206F}"/>
              </a:ext>
            </a:extLst>
          </p:cNvPr>
          <p:cNvSpPr>
            <a:spLocks noChangeArrowheads="1"/>
          </p:cNvSpPr>
          <p:nvPr/>
        </p:nvSpPr>
        <p:spPr bwMode="auto">
          <a:xfrm>
            <a:off x="8379722" y="4178300"/>
            <a:ext cx="3276600" cy="213360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en-US" altLang="en-US" dirty="0"/>
          </a:p>
        </p:txBody>
      </p:sp>
      <p:sp>
        <p:nvSpPr>
          <p:cNvPr id="22" name="Text Box 17">
            <a:extLst>
              <a:ext uri="{FF2B5EF4-FFF2-40B4-BE49-F238E27FC236}">
                <a16:creationId xmlns:a16="http://schemas.microsoft.com/office/drawing/2014/main" id="{7EB9174B-267D-0C42-A161-CA185AD62B6A}"/>
              </a:ext>
            </a:extLst>
          </p:cNvPr>
          <p:cNvSpPr txBox="1">
            <a:spLocks noChangeArrowheads="1"/>
          </p:cNvSpPr>
          <p:nvPr/>
        </p:nvSpPr>
        <p:spPr bwMode="auto">
          <a:xfrm>
            <a:off x="6931922" y="4330700"/>
            <a:ext cx="10223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endParaRPr lang="en-US" altLang="en-US" sz="1800" dirty="0"/>
          </a:p>
          <a:p>
            <a:pPr eaLnBrk="1" hangingPunct="1"/>
            <a:r>
              <a:rPr lang="en-US" altLang="en-US" sz="1800" dirty="0"/>
              <a:t>External</a:t>
            </a:r>
          </a:p>
          <a:p>
            <a:pPr eaLnBrk="1" hangingPunct="1"/>
            <a:endParaRPr lang="en-US" altLang="en-US" sz="1800" dirty="0"/>
          </a:p>
          <a:p>
            <a:pPr eaLnBrk="1" hangingPunct="1"/>
            <a:r>
              <a:rPr lang="en-US" altLang="en-US" sz="1800" dirty="0"/>
              <a:t>Internal </a:t>
            </a:r>
          </a:p>
        </p:txBody>
      </p:sp>
      <p:sp>
        <p:nvSpPr>
          <p:cNvPr id="23" name="Line 18">
            <a:extLst>
              <a:ext uri="{FF2B5EF4-FFF2-40B4-BE49-F238E27FC236}">
                <a16:creationId xmlns:a16="http://schemas.microsoft.com/office/drawing/2014/main" id="{E40743C9-15CA-6641-B41E-B2D466C3E061}"/>
              </a:ext>
            </a:extLst>
          </p:cNvPr>
          <p:cNvSpPr>
            <a:spLocks noChangeShapeType="1"/>
          </p:cNvSpPr>
          <p:nvPr/>
        </p:nvSpPr>
        <p:spPr bwMode="auto">
          <a:xfrm flipV="1">
            <a:off x="7922522" y="4635500"/>
            <a:ext cx="9906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ZA" dirty="0"/>
          </a:p>
        </p:txBody>
      </p:sp>
      <p:sp>
        <p:nvSpPr>
          <p:cNvPr id="24" name="Line 19">
            <a:extLst>
              <a:ext uri="{FF2B5EF4-FFF2-40B4-BE49-F238E27FC236}">
                <a16:creationId xmlns:a16="http://schemas.microsoft.com/office/drawing/2014/main" id="{94ACC5F5-4600-DE42-8295-3C77560C77FA}"/>
              </a:ext>
            </a:extLst>
          </p:cNvPr>
          <p:cNvSpPr>
            <a:spLocks noChangeShapeType="1"/>
          </p:cNvSpPr>
          <p:nvPr/>
        </p:nvSpPr>
        <p:spPr bwMode="auto">
          <a:xfrm flipV="1">
            <a:off x="7846322" y="5321300"/>
            <a:ext cx="1447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ZA" dirty="0"/>
          </a:p>
        </p:txBody>
      </p:sp>
      <p:sp>
        <p:nvSpPr>
          <p:cNvPr id="15" name="Slide Number Placeholder 4">
            <a:extLst>
              <a:ext uri="{FF2B5EF4-FFF2-40B4-BE49-F238E27FC236}">
                <a16:creationId xmlns:a16="http://schemas.microsoft.com/office/drawing/2014/main" id="{21BB3797-685A-8D4F-B703-6F78F5F873C8}"/>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20</a:t>
            </a:fld>
            <a:endParaRPr lang="en-US" dirty="0"/>
          </a:p>
        </p:txBody>
      </p:sp>
    </p:spTree>
    <p:extLst>
      <p:ext uri="{BB962C8B-B14F-4D97-AF65-F5344CB8AC3E}">
        <p14:creationId xmlns:p14="http://schemas.microsoft.com/office/powerpoint/2010/main" val="1028863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title"/>
          </p:nvPr>
        </p:nvSpPr>
        <p:spPr/>
        <p:txBody>
          <a:bodyPr/>
          <a:lstStyle/>
          <a:p>
            <a:r>
              <a:rPr lang="en-US" altLang="en-US" dirty="0"/>
              <a:t>1. Identify Risks: Tools</a:t>
            </a:r>
          </a:p>
        </p:txBody>
      </p:sp>
      <p:sp>
        <p:nvSpPr>
          <p:cNvPr id="20483" name="Rectangle 7"/>
          <p:cNvSpPr>
            <a:spLocks noGrp="1" noChangeArrowheads="1"/>
          </p:cNvSpPr>
          <p:nvPr>
            <p:ph idx="1"/>
          </p:nvPr>
        </p:nvSpPr>
        <p:spPr/>
        <p:txBody>
          <a:bodyPr/>
          <a:lstStyle/>
          <a:p>
            <a:r>
              <a:rPr lang="en-US" altLang="en-US" dirty="0"/>
              <a:t>Historical Information or Analogy</a:t>
            </a:r>
          </a:p>
          <a:p>
            <a:pPr lvl="1"/>
            <a:r>
              <a:rPr lang="en-US" altLang="en-US" dirty="0"/>
              <a:t>Experience and documentation</a:t>
            </a:r>
          </a:p>
          <a:p>
            <a:r>
              <a:rPr lang="en-US" altLang="en-US" dirty="0"/>
              <a:t>Checklists  </a:t>
            </a:r>
          </a:p>
          <a:p>
            <a:pPr lvl="1"/>
            <a:r>
              <a:rPr lang="en-US" altLang="en-US" dirty="0"/>
              <a:t>Experience and post-mortem reviews</a:t>
            </a:r>
          </a:p>
          <a:p>
            <a:pPr lvl="1"/>
            <a:r>
              <a:rPr lang="en-US" altLang="en-US" dirty="0"/>
              <a:t>WBS and work packages </a:t>
            </a:r>
          </a:p>
          <a:p>
            <a:r>
              <a:rPr lang="en-US" altLang="en-US" dirty="0"/>
              <a:t>Process flow charts</a:t>
            </a:r>
          </a:p>
          <a:p>
            <a:r>
              <a:rPr lang="en-US" altLang="en-US" dirty="0"/>
              <a:t>Brainstorming</a:t>
            </a:r>
          </a:p>
          <a:p>
            <a:r>
              <a:rPr lang="en-US" altLang="en-US" dirty="0"/>
              <a:t>Delphi Technique</a:t>
            </a:r>
          </a:p>
          <a:p>
            <a:r>
              <a:rPr lang="en-US" altLang="en-US" dirty="0"/>
              <a:t>Ishikawa/ Cause-Effect analysis </a:t>
            </a:r>
          </a:p>
          <a:p>
            <a:endParaRPr lang="en-US" altLang="en-US" dirty="0"/>
          </a:p>
          <a:p>
            <a:pPr lvl="1"/>
            <a:endParaRPr lang="en-US" altLang="en-US" dirty="0"/>
          </a:p>
        </p:txBody>
      </p:sp>
      <p:sp>
        <p:nvSpPr>
          <p:cNvPr id="20484" name="Text Box 5"/>
          <p:cNvSpPr txBox="1">
            <a:spLocks noChangeArrowheads="1"/>
          </p:cNvSpPr>
          <p:nvPr/>
        </p:nvSpPr>
        <p:spPr bwMode="auto">
          <a:xfrm>
            <a:off x="7620000" y="46482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spcBef>
                <a:spcPct val="50000"/>
              </a:spcBef>
            </a:pPr>
            <a:endParaRPr lang="en-US" altLang="en-US" sz="2400" dirty="0">
              <a:solidFill>
                <a:srgbClr val="FDAD23"/>
              </a:solidFill>
              <a:latin typeface="Times New Roman" pitchFamily="18" charset="0"/>
            </a:endParaRPr>
          </a:p>
        </p:txBody>
      </p:sp>
      <p:sp>
        <p:nvSpPr>
          <p:cNvPr id="5" name="Slide Number Placeholder 4">
            <a:extLst>
              <a:ext uri="{FF2B5EF4-FFF2-40B4-BE49-F238E27FC236}">
                <a16:creationId xmlns:a16="http://schemas.microsoft.com/office/drawing/2014/main" id="{9309DAA9-9C74-BC45-B757-126904D2A8AF}"/>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21</a:t>
            </a:fld>
            <a:endParaRPr lang="en-US" dirty="0"/>
          </a:p>
        </p:txBody>
      </p:sp>
    </p:spTree>
    <p:extLst>
      <p:ext uri="{BB962C8B-B14F-4D97-AF65-F5344CB8AC3E}">
        <p14:creationId xmlns:p14="http://schemas.microsoft.com/office/powerpoint/2010/main" val="587926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ChangeArrowheads="1"/>
          </p:cNvSpPr>
          <p:nvPr/>
        </p:nvSpPr>
        <p:spPr bwMode="auto">
          <a:xfrm>
            <a:off x="6267450" y="9398000"/>
            <a:ext cx="209550" cy="0"/>
          </a:xfrm>
          <a:prstGeom prst="rect">
            <a:avLst/>
          </a:prstGeom>
          <a:solidFill>
            <a:srgbClr val="FFFF99"/>
          </a:solidFill>
          <a:ln w="9525">
            <a:solidFill>
              <a:srgbClr val="000000"/>
            </a:solidFill>
            <a:miter lim="800000"/>
            <a:headEnd/>
            <a:tailEnd/>
          </a:ln>
        </p:spPr>
        <p:txBody>
          <a:bodyPr/>
          <a:lstStyle/>
          <a:p>
            <a:pPr eaLnBrk="1" hangingPunct="1"/>
            <a:endParaRPr lang="en-US" altLang="en-US" dirty="0"/>
          </a:p>
        </p:txBody>
      </p:sp>
      <p:sp>
        <p:nvSpPr>
          <p:cNvPr id="22531" name="Rectangle 5"/>
          <p:cNvSpPr>
            <a:spLocks noChangeArrowheads="1"/>
          </p:cNvSpPr>
          <p:nvPr/>
        </p:nvSpPr>
        <p:spPr bwMode="auto">
          <a:xfrm>
            <a:off x="6267450" y="9398000"/>
            <a:ext cx="209550" cy="0"/>
          </a:xfrm>
          <a:prstGeom prst="rect">
            <a:avLst/>
          </a:prstGeom>
          <a:solidFill>
            <a:srgbClr val="CCFFCC"/>
          </a:solidFill>
          <a:ln w="9525">
            <a:solidFill>
              <a:srgbClr val="000000"/>
            </a:solidFill>
            <a:miter lim="800000"/>
            <a:headEnd/>
            <a:tailEnd/>
          </a:ln>
        </p:spPr>
        <p:txBody>
          <a:bodyPr/>
          <a:lstStyle/>
          <a:p>
            <a:pPr eaLnBrk="1" hangingPunct="1"/>
            <a:endParaRPr lang="en-US" altLang="en-US" dirty="0"/>
          </a:p>
        </p:txBody>
      </p:sp>
      <p:sp>
        <p:nvSpPr>
          <p:cNvPr id="22532" name="Rectangle 4"/>
          <p:cNvSpPr>
            <a:spLocks noChangeArrowheads="1"/>
          </p:cNvSpPr>
          <p:nvPr/>
        </p:nvSpPr>
        <p:spPr bwMode="auto">
          <a:xfrm>
            <a:off x="6267451" y="9398000"/>
            <a:ext cx="200025" cy="0"/>
          </a:xfrm>
          <a:prstGeom prst="rect">
            <a:avLst/>
          </a:prstGeom>
          <a:solidFill>
            <a:srgbClr val="CCFFFF"/>
          </a:solidFill>
          <a:ln w="9525">
            <a:solidFill>
              <a:srgbClr val="000000"/>
            </a:solidFill>
            <a:miter lim="800000"/>
            <a:headEnd/>
            <a:tailEnd/>
          </a:ln>
        </p:spPr>
        <p:txBody>
          <a:bodyPr/>
          <a:lstStyle/>
          <a:p>
            <a:pPr eaLnBrk="1" hangingPunct="1"/>
            <a:endParaRPr lang="en-US" altLang="en-US" dirty="0"/>
          </a:p>
        </p:txBody>
      </p:sp>
      <p:sp>
        <p:nvSpPr>
          <p:cNvPr id="22533" name="Rectangle 119"/>
          <p:cNvSpPr>
            <a:spLocks noChangeArrowheads="1"/>
          </p:cNvSpPr>
          <p:nvPr/>
        </p:nvSpPr>
        <p:spPr bwMode="auto">
          <a:xfrm>
            <a:off x="2900364" y="-31411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b">
            <a:spAutoFit/>
          </a:bodyPr>
          <a:lstStyle/>
          <a:p>
            <a:pPr eaLnBrk="1" hangingPunct="1"/>
            <a:endParaRPr lang="en-US" altLang="en-US" dirty="0"/>
          </a:p>
        </p:txBody>
      </p:sp>
      <p:graphicFrame>
        <p:nvGraphicFramePr>
          <p:cNvPr id="92703" name="Group 543"/>
          <p:cNvGraphicFramePr>
            <a:graphicFrameLocks noGrp="1"/>
          </p:cNvGraphicFramePr>
          <p:nvPr>
            <p:extLst/>
          </p:nvPr>
        </p:nvGraphicFramePr>
        <p:xfrm>
          <a:off x="3243943" y="108858"/>
          <a:ext cx="8763000" cy="6651629"/>
        </p:xfrm>
        <a:graphic>
          <a:graphicData uri="http://schemas.openxmlformats.org/drawingml/2006/table">
            <a:tbl>
              <a:tblPr/>
              <a:tblGrid>
                <a:gridCol w="12954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5410200">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tblGrid>
              <a:tr h="67951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Element</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Ref.</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Risk</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Likelihood (H, M or L)</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Impact (H, M or L)</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extLst>
                  <a:ext uri="{0D108BD9-81ED-4DB2-BD59-A6C34878D82A}">
                    <a16:rowId xmlns:a16="http://schemas.microsoft.com/office/drawing/2014/main" val="10000"/>
                  </a:ext>
                </a:extLst>
              </a:tr>
              <a:tr h="5944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Project Management</a:t>
                      </a:r>
                      <a:br>
                        <a:rPr kumimoji="0" lang="en-GB" sz="1100" b="1" i="0" u="none" strike="noStrike" cap="none" normalizeH="0" baseline="0" dirty="0">
                          <a:ln>
                            <a:noFill/>
                          </a:ln>
                          <a:solidFill>
                            <a:schemeClr val="tx1"/>
                          </a:solidFill>
                          <a:effectLst/>
                          <a:latin typeface="Arial" charset="0"/>
                          <a:cs typeface="Times New Roman" pitchFamily="18" charset="0"/>
                        </a:rPr>
                      </a:br>
                      <a:r>
                        <a:rPr kumimoji="0" lang="en-GB" sz="1100" b="1" i="0" u="none" strike="noStrike" cap="none" normalizeH="0" baseline="0" dirty="0">
                          <a:ln>
                            <a:noFill/>
                          </a:ln>
                          <a:solidFill>
                            <a:schemeClr val="tx1"/>
                          </a:solidFill>
                          <a:effectLst/>
                          <a:latin typeface="Arial" charset="0"/>
                          <a:cs typeface="Times New Roman" pitchFamily="18" charset="0"/>
                        </a:rPr>
                        <a:t>/authority</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1</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Project Manager's lack of Project Management experience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5944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1"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Difficulty in securing full funding.</a:t>
                      </a:r>
                      <a:br>
                        <a:rPr kumimoji="0" lang="en-GB" sz="1100" b="1" i="0" u="none" strike="noStrike" cap="none" normalizeH="0" baseline="0" dirty="0">
                          <a:ln>
                            <a:noFill/>
                          </a:ln>
                          <a:solidFill>
                            <a:schemeClr val="tx1"/>
                          </a:solidFill>
                          <a:effectLst/>
                          <a:latin typeface="Arial" charset="0"/>
                          <a:cs typeface="Times New Roman" pitchFamily="18" charset="0"/>
                        </a:rPr>
                      </a:br>
                      <a:r>
                        <a:rPr kumimoji="0" lang="en-GB" sz="1100" b="0" i="1" u="none" strike="noStrike" cap="none" normalizeH="0" baseline="0" dirty="0">
                          <a:ln>
                            <a:noFill/>
                          </a:ln>
                          <a:solidFill>
                            <a:schemeClr val="tx1"/>
                          </a:solidFill>
                          <a:effectLst/>
                          <a:latin typeface="Arial" charset="0"/>
                          <a:cs typeface="Times New Roman" pitchFamily="18" charset="0"/>
                        </a:rPr>
                        <a:t>(e.g. if the funding is  coming from more than one source there may be a greater risk in securing it at the same time)</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508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Lack of understanding of project management standards by everyone in the project team.</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493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Project</a:t>
                      </a:r>
                      <a:br>
                        <a:rPr kumimoji="0" lang="en-GB" sz="1100" b="1" i="0" u="none" strike="noStrike" cap="none" normalizeH="0" baseline="0" dirty="0">
                          <a:ln>
                            <a:noFill/>
                          </a:ln>
                          <a:solidFill>
                            <a:schemeClr val="tx1"/>
                          </a:solidFill>
                          <a:effectLst/>
                          <a:latin typeface="Arial" charset="0"/>
                          <a:cs typeface="Times New Roman" pitchFamily="18" charset="0"/>
                        </a:rPr>
                      </a:br>
                      <a:r>
                        <a:rPr kumimoji="0" lang="en-GB" sz="1100" b="1" i="0" u="none" strike="noStrike" cap="none" normalizeH="0" baseline="0" dirty="0">
                          <a:ln>
                            <a:noFill/>
                          </a:ln>
                          <a:solidFill>
                            <a:schemeClr val="tx1"/>
                          </a:solidFill>
                          <a:effectLst/>
                          <a:latin typeface="Arial" charset="0"/>
                          <a:cs typeface="Times New Roman" pitchFamily="18" charset="0"/>
                        </a:rPr>
                        <a:t>Nature</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6</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Innovation or the introduction of new features.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4493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The project is likely to need a large number of workdays.</a:t>
                      </a:r>
                      <a:br>
                        <a:rPr kumimoji="0" lang="en-GB" sz="1100" b="1" i="0" u="none" strike="noStrike" cap="none" normalizeH="0" baseline="0" dirty="0">
                          <a:ln>
                            <a:noFill/>
                          </a:ln>
                          <a:solidFill>
                            <a:schemeClr val="tx1"/>
                          </a:solidFill>
                          <a:effectLst/>
                          <a:latin typeface="Arial" charset="0"/>
                          <a:cs typeface="Times New Roman" pitchFamily="18" charset="0"/>
                        </a:rPr>
                      </a:br>
                      <a:r>
                        <a:rPr kumimoji="0" lang="en-GB" sz="1100" b="0" i="1" u="none" strike="noStrike" cap="none" normalizeH="0" baseline="0" dirty="0">
                          <a:ln>
                            <a:noFill/>
                          </a:ln>
                          <a:solidFill>
                            <a:schemeClr val="tx1"/>
                          </a:solidFill>
                          <a:effectLst/>
                          <a:latin typeface="Arial" charset="0"/>
                          <a:cs typeface="Times New Roman" pitchFamily="18" charset="0"/>
                        </a:rPr>
                        <a:t>(e.g. low number of workdays = low risk, anything over six months =high risk)</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4493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Non-negotiable completion date.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4477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Project</a:t>
                      </a:r>
                      <a:br>
                        <a:rPr kumimoji="0" lang="en-GB" sz="1100" b="1" i="0" u="none" strike="noStrike" cap="none" normalizeH="0" baseline="0" dirty="0">
                          <a:ln>
                            <a:noFill/>
                          </a:ln>
                          <a:solidFill>
                            <a:schemeClr val="tx1"/>
                          </a:solidFill>
                          <a:effectLst/>
                          <a:latin typeface="Arial" charset="0"/>
                          <a:cs typeface="Times New Roman" pitchFamily="18" charset="0"/>
                        </a:rPr>
                      </a:br>
                      <a:r>
                        <a:rPr kumimoji="0" lang="en-GB" sz="1100" b="1" i="0" u="none" strike="noStrike" cap="none" normalizeH="0" baseline="0" dirty="0">
                          <a:ln>
                            <a:noFill/>
                          </a:ln>
                          <a:solidFill>
                            <a:schemeClr val="tx1"/>
                          </a:solidFill>
                          <a:effectLst/>
                          <a:latin typeface="Arial" charset="0"/>
                          <a:cs typeface="Times New Roman" pitchFamily="18" charset="0"/>
                        </a:rPr>
                        <a:t>Staff</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11</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The project team is inexperienced or lacking appropriate skills for the project.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5944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12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1"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The project team will be expected to support end-users after project completion.</a:t>
                      </a:r>
                      <a:br>
                        <a:rPr kumimoji="0" lang="en-GB" sz="1100" b="1" i="0" u="none" strike="noStrike" cap="none" normalizeH="0" baseline="0" dirty="0">
                          <a:ln>
                            <a:noFill/>
                          </a:ln>
                          <a:solidFill>
                            <a:schemeClr val="tx1"/>
                          </a:solidFill>
                          <a:effectLst/>
                          <a:latin typeface="Arial" charset="0"/>
                          <a:cs typeface="Times New Roman" pitchFamily="18" charset="0"/>
                        </a:rPr>
                      </a:br>
                      <a:r>
                        <a:rPr kumimoji="0" lang="en-GB" sz="1100" b="0" i="1" u="none" strike="noStrike" cap="none" normalizeH="0" baseline="0" dirty="0">
                          <a:ln>
                            <a:noFill/>
                          </a:ln>
                          <a:solidFill>
                            <a:schemeClr val="tx1"/>
                          </a:solidFill>
                          <a:effectLst/>
                          <a:latin typeface="Arial" charset="0"/>
                          <a:cs typeface="Times New Roman" pitchFamily="18" charset="0"/>
                        </a:rPr>
                        <a:t>( ongoing support = low risk, no support project beyond closure = high risk)</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493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The</a:t>
                      </a:r>
                      <a:br>
                        <a:rPr kumimoji="0" lang="en-GB" sz="1100" b="1" i="0" u="none" strike="noStrike" cap="none" normalizeH="0" baseline="0" dirty="0">
                          <a:ln>
                            <a:noFill/>
                          </a:ln>
                          <a:solidFill>
                            <a:schemeClr val="tx1"/>
                          </a:solidFill>
                          <a:effectLst/>
                          <a:latin typeface="Arial" charset="0"/>
                          <a:cs typeface="Times New Roman" pitchFamily="18" charset="0"/>
                        </a:rPr>
                      </a:br>
                      <a:r>
                        <a:rPr kumimoji="0" lang="en-GB" sz="1100" b="1" i="0" u="none" strike="noStrike" cap="none" normalizeH="0" baseline="0" dirty="0">
                          <a:ln>
                            <a:noFill/>
                          </a:ln>
                          <a:solidFill>
                            <a:schemeClr val="tx1"/>
                          </a:solidFill>
                          <a:effectLst/>
                          <a:latin typeface="Arial" charset="0"/>
                          <a:cs typeface="Times New Roman" pitchFamily="18" charset="0"/>
                        </a:rPr>
                        <a:t>Customer</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16</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Customer support expected to be part of the project.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9"/>
                  </a:ext>
                </a:extLst>
              </a:tr>
              <a:tr h="45089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17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The project will affect current operations.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0"/>
                  </a:ext>
                </a:extLst>
              </a:tr>
              <a:tr h="59441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18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1" i="0" u="none" strike="noStrike" cap="none" normalizeH="0" baseline="0" dirty="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The customer requirements will not be well documented.</a:t>
                      </a:r>
                      <a:endParaRPr kumimoji="0" lang="en-US" sz="1100" b="0" i="0" u="none" strike="noStrike" cap="none" normalizeH="0" baseline="0" dirty="0">
                        <a:ln>
                          <a:noFill/>
                        </a:ln>
                        <a:solidFill>
                          <a:schemeClr val="tx1"/>
                        </a:solidFill>
                        <a:effectLst/>
                        <a:latin typeface="Arial"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1" u="none" strike="noStrike" cap="none" normalizeH="0" baseline="0" dirty="0">
                          <a:ln>
                            <a:noFill/>
                          </a:ln>
                          <a:solidFill>
                            <a:schemeClr val="tx1"/>
                          </a:solidFill>
                          <a:effectLst/>
                          <a:latin typeface="Arial" charset="0"/>
                          <a:cs typeface="Times New Roman" pitchFamily="18" charset="0"/>
                        </a:rPr>
                        <a:t>(e.g. poor documentation increases risk of  delivered product being unsatisfactory)</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1"/>
                  </a:ext>
                </a:extLst>
              </a:tr>
              <a:tr h="4477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Third Parties</a:t>
                      </a:r>
                      <a:br>
                        <a:rPr kumimoji="0" lang="en-GB" sz="1100" b="1" i="0" u="none" strike="noStrike" cap="none" normalizeH="0" baseline="0" dirty="0">
                          <a:ln>
                            <a:noFill/>
                          </a:ln>
                          <a:solidFill>
                            <a:schemeClr val="tx1"/>
                          </a:solidFill>
                          <a:effectLst/>
                          <a:latin typeface="Arial" charset="0"/>
                          <a:cs typeface="Times New Roman" pitchFamily="18" charset="0"/>
                        </a:rPr>
                      </a:br>
                      <a:r>
                        <a:rPr kumimoji="0" lang="en-GB" sz="1100" b="1" i="0" u="none" strike="noStrike" cap="none" normalizeH="0" baseline="0" dirty="0">
                          <a:ln>
                            <a:noFill/>
                          </a:ln>
                          <a:solidFill>
                            <a:schemeClr val="tx1"/>
                          </a:solidFill>
                          <a:effectLst/>
                          <a:latin typeface="Arial" charset="0"/>
                          <a:cs typeface="Times New Roman" pitchFamily="18" charset="0"/>
                        </a:rPr>
                        <a:t>/External bodies</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22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Third party suppliers are not well known to UEA.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tx1"/>
                          </a:solidFill>
                          <a:effectLst/>
                          <a:latin typeface="Arial" charset="0"/>
                          <a:cs typeface="Times New Roman" pitchFamily="18" charset="0"/>
                        </a:rPr>
                        <a:t> </a:t>
                      </a:r>
                      <a:endParaRPr kumimoji="0" lang="en-GB" sz="1100" b="0" i="0" u="none" strike="noStrike" cap="none" normalizeH="0" baseline="0" dirty="0">
                        <a:ln>
                          <a:noFill/>
                        </a:ln>
                        <a:solidFill>
                          <a:schemeClr val="tx1"/>
                        </a:solidFill>
                        <a:effectLst/>
                        <a:latin typeface="Arial" charset="0"/>
                        <a:cs typeface="Arial" charset="0"/>
                      </a:endParaRPr>
                    </a:p>
                  </a:txBody>
                  <a:tcPr marT="45724" marB="45724"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2"/>
                  </a:ext>
                </a:extLst>
              </a:tr>
            </a:tbl>
          </a:graphicData>
        </a:graphic>
      </p:graphicFrame>
      <p:sp>
        <p:nvSpPr>
          <p:cNvPr id="4" name="Title 3">
            <a:extLst>
              <a:ext uri="{FF2B5EF4-FFF2-40B4-BE49-F238E27FC236}">
                <a16:creationId xmlns:a16="http://schemas.microsoft.com/office/drawing/2014/main" id="{454614E9-E7AE-6146-9A5A-29A0234797E7}"/>
              </a:ext>
            </a:extLst>
          </p:cNvPr>
          <p:cNvSpPr>
            <a:spLocks noGrp="1"/>
          </p:cNvSpPr>
          <p:nvPr>
            <p:ph type="title"/>
          </p:nvPr>
        </p:nvSpPr>
        <p:spPr/>
        <p:txBody>
          <a:bodyPr/>
          <a:lstStyle/>
          <a:p>
            <a:r>
              <a:rPr lang="en-US"/>
              <a:t>Risk </a:t>
            </a:r>
            <a:br>
              <a:rPr lang="en-US"/>
            </a:br>
            <a:r>
              <a:rPr lang="en-US"/>
              <a:t>Checklist</a:t>
            </a:r>
            <a:endParaRPr lang="en-US" dirty="0"/>
          </a:p>
        </p:txBody>
      </p:sp>
      <p:sp>
        <p:nvSpPr>
          <p:cNvPr id="9" name="Content Placeholder 8">
            <a:extLst>
              <a:ext uri="{FF2B5EF4-FFF2-40B4-BE49-F238E27FC236}">
                <a16:creationId xmlns:a16="http://schemas.microsoft.com/office/drawing/2014/main" id="{9E746C09-F7AB-F34F-A060-D4F8BF926B1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75487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BC665-FF4A-F84D-B1F7-7885CE7F318B}"/>
              </a:ext>
            </a:extLst>
          </p:cNvPr>
          <p:cNvSpPr>
            <a:spLocks noGrp="1"/>
          </p:cNvSpPr>
          <p:nvPr>
            <p:ph type="title"/>
          </p:nvPr>
        </p:nvSpPr>
        <p:spPr/>
        <p:txBody>
          <a:bodyPr/>
          <a:lstStyle/>
          <a:p>
            <a:r>
              <a:rPr lang="en-US" dirty="0"/>
              <a:t>Risk Breakdown Structure (RBS)</a:t>
            </a:r>
          </a:p>
        </p:txBody>
      </p:sp>
      <p:sp>
        <p:nvSpPr>
          <p:cNvPr id="4" name="Content Placeholder 3">
            <a:extLst>
              <a:ext uri="{FF2B5EF4-FFF2-40B4-BE49-F238E27FC236}">
                <a16:creationId xmlns:a16="http://schemas.microsoft.com/office/drawing/2014/main" id="{3ABC70A3-9143-7940-9A85-5CE9E68E15BD}"/>
              </a:ext>
            </a:extLst>
          </p:cNvPr>
          <p:cNvSpPr>
            <a:spLocks noGrp="1"/>
          </p:cNvSpPr>
          <p:nvPr>
            <p:ph idx="1"/>
          </p:nvPr>
        </p:nvSpPr>
        <p:spPr/>
        <p:txBody>
          <a:bodyPr/>
          <a:lstStyle/>
          <a:p>
            <a:endParaRPr lang="en-US"/>
          </a:p>
        </p:txBody>
      </p:sp>
      <p:pic>
        <p:nvPicPr>
          <p:cNvPr id="36" name="Picture 35">
            <a:extLst>
              <a:ext uri="{FF2B5EF4-FFF2-40B4-BE49-F238E27FC236}">
                <a16:creationId xmlns:a16="http://schemas.microsoft.com/office/drawing/2014/main" id="{2AD1F483-E102-B64B-9CA3-1F7DCF91E2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6300" y="1524000"/>
            <a:ext cx="8064500" cy="4394200"/>
          </a:xfrm>
          <a:prstGeom prst="rect">
            <a:avLst/>
          </a:prstGeom>
        </p:spPr>
      </p:pic>
      <p:sp>
        <p:nvSpPr>
          <p:cNvPr id="5" name="Slide Number Placeholder 4">
            <a:extLst>
              <a:ext uri="{FF2B5EF4-FFF2-40B4-BE49-F238E27FC236}">
                <a16:creationId xmlns:a16="http://schemas.microsoft.com/office/drawing/2014/main" id="{8B34DA4A-34BB-FE4B-8D9F-5BCE0510BBA5}"/>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23</a:t>
            </a:fld>
            <a:endParaRPr lang="en-US" dirty="0"/>
          </a:p>
        </p:txBody>
      </p:sp>
    </p:spTree>
    <p:extLst>
      <p:ext uri="{BB962C8B-B14F-4D97-AF65-F5344CB8AC3E}">
        <p14:creationId xmlns:p14="http://schemas.microsoft.com/office/powerpoint/2010/main" val="410292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9488"/>
          <a:stretch/>
        </p:blipFill>
        <p:spPr>
          <a:xfrm>
            <a:off x="2050621" y="1273628"/>
            <a:ext cx="8090758" cy="5192563"/>
          </a:xfrm>
        </p:spPr>
      </p:pic>
      <p:sp>
        <p:nvSpPr>
          <p:cNvPr id="26627" name="Rectangle 5"/>
          <p:cNvSpPr>
            <a:spLocks noGrp="1" noChangeArrowheads="1"/>
          </p:cNvSpPr>
          <p:nvPr>
            <p:ph type="title"/>
          </p:nvPr>
        </p:nvSpPr>
        <p:spPr/>
        <p:txBody>
          <a:bodyPr/>
          <a:lstStyle/>
          <a:p>
            <a:r>
              <a:rPr lang="en-US" altLang="en-US" dirty="0"/>
              <a:t>Product Development WBS</a:t>
            </a:r>
          </a:p>
        </p:txBody>
      </p:sp>
      <p:sp>
        <p:nvSpPr>
          <p:cNvPr id="4" name="Slide Number Placeholder 4">
            <a:extLst>
              <a:ext uri="{FF2B5EF4-FFF2-40B4-BE49-F238E27FC236}">
                <a16:creationId xmlns:a16="http://schemas.microsoft.com/office/drawing/2014/main" id="{FCDF6E74-D447-8F4D-A028-FCDDFC1273F8}"/>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24</a:t>
            </a:fld>
            <a:endParaRPr lang="en-US" dirty="0"/>
          </a:p>
        </p:txBody>
      </p:sp>
    </p:spTree>
    <p:extLst>
      <p:ext uri="{BB962C8B-B14F-4D97-AF65-F5344CB8AC3E}">
        <p14:creationId xmlns:p14="http://schemas.microsoft.com/office/powerpoint/2010/main" val="10754552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6"/>
          <p:cNvSpPr>
            <a:spLocks noGrp="1" noChangeArrowheads="1"/>
          </p:cNvSpPr>
          <p:nvPr>
            <p:ph type="title"/>
          </p:nvPr>
        </p:nvSpPr>
        <p:spPr/>
        <p:txBody>
          <a:bodyPr/>
          <a:lstStyle/>
          <a:p>
            <a:r>
              <a:rPr lang="en-US" altLang="en-US" dirty="0"/>
              <a:t>Ishikawa Diagram</a:t>
            </a:r>
          </a:p>
        </p:txBody>
      </p:sp>
      <p:grpSp>
        <p:nvGrpSpPr>
          <p:cNvPr id="5" name="Group 4">
            <a:extLst>
              <a:ext uri="{FF2B5EF4-FFF2-40B4-BE49-F238E27FC236}">
                <a16:creationId xmlns:a16="http://schemas.microsoft.com/office/drawing/2014/main" id="{FDD9720B-97C7-7545-9FE4-D75B2F9DB8B6}"/>
              </a:ext>
            </a:extLst>
          </p:cNvPr>
          <p:cNvGrpSpPr/>
          <p:nvPr/>
        </p:nvGrpSpPr>
        <p:grpSpPr>
          <a:xfrm>
            <a:off x="2286000" y="1520567"/>
            <a:ext cx="8060997" cy="5058454"/>
            <a:chOff x="1676400" y="838200"/>
            <a:chExt cx="8991600" cy="6019800"/>
          </a:xfrm>
        </p:grpSpPr>
        <p:sp>
          <p:nvSpPr>
            <p:cNvPr id="33795" name="Rectangle 8"/>
            <p:cNvSpPr>
              <a:spLocks noChangeArrowheads="1"/>
            </p:cNvSpPr>
            <p:nvPr/>
          </p:nvSpPr>
          <p:spPr bwMode="auto">
            <a:xfrm>
              <a:off x="1676400" y="838200"/>
              <a:ext cx="1752600" cy="457200"/>
            </a:xfrm>
            <a:prstGeom prst="rect">
              <a:avLst/>
            </a:prstGeom>
            <a:solidFill>
              <a:schemeClr val="bg1"/>
            </a:solidFill>
            <a:ln w="28575">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dirty="0">
                  <a:latin typeface="Verdana" pitchFamily="34" charset="0"/>
                </a:rPr>
                <a:t>HARDWARE</a:t>
              </a:r>
            </a:p>
          </p:txBody>
        </p:sp>
        <p:sp>
          <p:nvSpPr>
            <p:cNvPr id="33796" name="Rectangle 11"/>
            <p:cNvSpPr>
              <a:spLocks noChangeArrowheads="1"/>
            </p:cNvSpPr>
            <p:nvPr/>
          </p:nvSpPr>
          <p:spPr bwMode="auto">
            <a:xfrm>
              <a:off x="5257800" y="1219200"/>
              <a:ext cx="1371600" cy="457200"/>
            </a:xfrm>
            <a:prstGeom prst="rect">
              <a:avLst/>
            </a:prstGeom>
            <a:solidFill>
              <a:schemeClr val="bg1"/>
            </a:solidFill>
            <a:ln w="28575">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dirty="0">
                  <a:latin typeface="Verdana" pitchFamily="34" charset="0"/>
                </a:rPr>
                <a:t>PEOPLE</a:t>
              </a:r>
            </a:p>
          </p:txBody>
        </p:sp>
        <p:sp>
          <p:nvSpPr>
            <p:cNvPr id="33797" name="Rectangle 12"/>
            <p:cNvSpPr>
              <a:spLocks noChangeArrowheads="1"/>
            </p:cNvSpPr>
            <p:nvPr/>
          </p:nvSpPr>
          <p:spPr bwMode="auto">
            <a:xfrm>
              <a:off x="1905000" y="6400800"/>
              <a:ext cx="1752600" cy="457200"/>
            </a:xfrm>
            <a:prstGeom prst="rect">
              <a:avLst/>
            </a:prstGeom>
            <a:solidFill>
              <a:schemeClr val="bg1"/>
            </a:solidFill>
            <a:ln w="28575">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dirty="0">
                  <a:latin typeface="Verdana" pitchFamily="34" charset="0"/>
                </a:rPr>
                <a:t>FUNCTIONS</a:t>
              </a:r>
            </a:p>
          </p:txBody>
        </p:sp>
        <p:sp>
          <p:nvSpPr>
            <p:cNvPr id="33798" name="Rectangle 15"/>
            <p:cNvSpPr>
              <a:spLocks noChangeArrowheads="1"/>
            </p:cNvSpPr>
            <p:nvPr/>
          </p:nvSpPr>
          <p:spPr bwMode="auto">
            <a:xfrm>
              <a:off x="5638800" y="6248400"/>
              <a:ext cx="1524000" cy="457200"/>
            </a:xfrm>
            <a:prstGeom prst="rect">
              <a:avLst/>
            </a:prstGeom>
            <a:solidFill>
              <a:schemeClr val="bg1"/>
            </a:solidFill>
            <a:ln w="28575">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dirty="0">
                  <a:latin typeface="Verdana" pitchFamily="34" charset="0"/>
                </a:rPr>
                <a:t>MONEY</a:t>
              </a:r>
            </a:p>
          </p:txBody>
        </p:sp>
        <p:sp>
          <p:nvSpPr>
            <p:cNvPr id="33799" name="Rectangle 16"/>
            <p:cNvSpPr>
              <a:spLocks noChangeArrowheads="1"/>
            </p:cNvSpPr>
            <p:nvPr/>
          </p:nvSpPr>
          <p:spPr bwMode="auto">
            <a:xfrm>
              <a:off x="8915400" y="3352800"/>
              <a:ext cx="1752600" cy="1066800"/>
            </a:xfrm>
            <a:prstGeom prst="rect">
              <a:avLst/>
            </a:prstGeom>
            <a:solidFill>
              <a:schemeClr val="bg1"/>
            </a:solidFill>
            <a:ln w="28575">
              <a:solidFill>
                <a:srgbClr val="C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altLang="en-US" dirty="0">
                  <a:latin typeface="Verdana" pitchFamily="34" charset="0"/>
                </a:rPr>
                <a:t>PRODUCT</a:t>
              </a:r>
            </a:p>
            <a:p>
              <a:pPr algn="ctr" eaLnBrk="1" hangingPunct="1"/>
              <a:r>
                <a:rPr lang="en-US" altLang="en-US" dirty="0">
                  <a:latin typeface="Verdana" pitchFamily="34" charset="0"/>
                </a:rPr>
                <a:t> DELIVERED </a:t>
              </a:r>
            </a:p>
            <a:p>
              <a:pPr algn="ctr" eaLnBrk="1" hangingPunct="1"/>
              <a:r>
                <a:rPr lang="en-US" altLang="en-US" dirty="0">
                  <a:latin typeface="Verdana" pitchFamily="34" charset="0"/>
                </a:rPr>
                <a:t>LATE </a:t>
              </a:r>
            </a:p>
          </p:txBody>
        </p:sp>
        <p:sp>
          <p:nvSpPr>
            <p:cNvPr id="33800" name="Line 17"/>
            <p:cNvSpPr>
              <a:spLocks noChangeShapeType="1"/>
            </p:cNvSpPr>
            <p:nvPr/>
          </p:nvSpPr>
          <p:spPr bwMode="auto">
            <a:xfrm flipH="1">
              <a:off x="1981200" y="3886200"/>
              <a:ext cx="7010400" cy="1588"/>
            </a:xfrm>
            <a:prstGeom prst="line">
              <a:avLst/>
            </a:prstGeom>
            <a:noFill/>
            <a:ln w="381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600" dirty="0"/>
            </a:p>
          </p:txBody>
        </p:sp>
        <p:sp>
          <p:nvSpPr>
            <p:cNvPr id="33805" name="Text Box 29"/>
            <p:cNvSpPr txBox="1">
              <a:spLocks noChangeArrowheads="1"/>
            </p:cNvSpPr>
            <p:nvPr/>
          </p:nvSpPr>
          <p:spPr bwMode="auto">
            <a:xfrm>
              <a:off x="1905000" y="1447801"/>
              <a:ext cx="1904999" cy="474662"/>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spcBef>
                  <a:spcPct val="50000"/>
                </a:spcBef>
              </a:pPr>
              <a:r>
                <a:rPr lang="en-US" altLang="en-US" sz="1100" dirty="0">
                  <a:latin typeface="Arial Unicode MS" pitchFamily="34" charset="-128"/>
                </a:rPr>
                <a:t>Bought-in items may be delivered late</a:t>
              </a:r>
            </a:p>
          </p:txBody>
        </p:sp>
        <p:sp>
          <p:nvSpPr>
            <p:cNvPr id="33806" name="Text Box 30"/>
            <p:cNvSpPr txBox="1">
              <a:spLocks noChangeArrowheads="1"/>
            </p:cNvSpPr>
            <p:nvPr/>
          </p:nvSpPr>
          <p:spPr bwMode="auto">
            <a:xfrm>
              <a:off x="2514600" y="2133601"/>
              <a:ext cx="1524000" cy="474662"/>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spcBef>
                  <a:spcPct val="50000"/>
                </a:spcBef>
              </a:pPr>
              <a:r>
                <a:rPr lang="en-US" altLang="en-US" sz="1100" dirty="0">
                  <a:latin typeface="Arial Unicode MS" pitchFamily="34" charset="-128"/>
                </a:rPr>
                <a:t>Welding may be defective</a:t>
              </a:r>
            </a:p>
          </p:txBody>
        </p:sp>
        <p:sp>
          <p:nvSpPr>
            <p:cNvPr id="33807" name="Text Box 32"/>
            <p:cNvSpPr txBox="1">
              <a:spLocks noChangeArrowheads="1"/>
            </p:cNvSpPr>
            <p:nvPr/>
          </p:nvSpPr>
          <p:spPr bwMode="auto">
            <a:xfrm>
              <a:off x="2590800" y="2743201"/>
              <a:ext cx="1676400" cy="474662"/>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spcBef>
                  <a:spcPct val="50000"/>
                </a:spcBef>
              </a:pPr>
              <a:r>
                <a:rPr lang="en-US" altLang="en-US" sz="1100" dirty="0">
                  <a:latin typeface="Arial Unicode MS" pitchFamily="34" charset="-128"/>
                </a:rPr>
                <a:t>Material may be off-spec </a:t>
              </a:r>
            </a:p>
          </p:txBody>
        </p:sp>
        <p:sp>
          <p:nvSpPr>
            <p:cNvPr id="33808" name="Text Box 33"/>
            <p:cNvSpPr txBox="1">
              <a:spLocks noChangeArrowheads="1"/>
            </p:cNvSpPr>
            <p:nvPr/>
          </p:nvSpPr>
          <p:spPr bwMode="auto">
            <a:xfrm>
              <a:off x="2514600" y="3352801"/>
              <a:ext cx="2057400" cy="474662"/>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spcBef>
                  <a:spcPct val="50000"/>
                </a:spcBef>
              </a:pPr>
              <a:r>
                <a:rPr lang="en-US" altLang="en-US" sz="1100" dirty="0">
                  <a:latin typeface="Arial Unicode MS" pitchFamily="34" charset="-128"/>
                </a:rPr>
                <a:t>Manufacture may not correspond with design</a:t>
              </a:r>
            </a:p>
          </p:txBody>
        </p:sp>
        <p:sp>
          <p:nvSpPr>
            <p:cNvPr id="33809" name="Text Box 34"/>
            <p:cNvSpPr txBox="1">
              <a:spLocks noChangeArrowheads="1"/>
            </p:cNvSpPr>
            <p:nvPr/>
          </p:nvSpPr>
          <p:spPr bwMode="auto">
            <a:xfrm>
              <a:off x="5181599" y="1905001"/>
              <a:ext cx="1828800" cy="474662"/>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spcBef>
                  <a:spcPct val="50000"/>
                </a:spcBef>
              </a:pPr>
              <a:r>
                <a:rPr lang="en-US" altLang="en-US" sz="1100" dirty="0">
                  <a:latin typeface="Arial Unicode MS" pitchFamily="34" charset="-128"/>
                </a:rPr>
                <a:t>Key staff may be out of action</a:t>
              </a:r>
            </a:p>
          </p:txBody>
        </p:sp>
        <p:sp>
          <p:nvSpPr>
            <p:cNvPr id="33810" name="Text Box 35"/>
            <p:cNvSpPr txBox="1">
              <a:spLocks noChangeArrowheads="1"/>
            </p:cNvSpPr>
            <p:nvPr/>
          </p:nvSpPr>
          <p:spPr bwMode="auto">
            <a:xfrm>
              <a:off x="5486400" y="2590801"/>
              <a:ext cx="1752600" cy="474662"/>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spcBef>
                  <a:spcPct val="50000"/>
                </a:spcBef>
              </a:pPr>
              <a:r>
                <a:rPr lang="en-US" altLang="en-US" sz="1100" dirty="0">
                  <a:latin typeface="Arial Unicode MS" pitchFamily="34" charset="-128"/>
                </a:rPr>
                <a:t>Staff productivity may be lower than planned</a:t>
              </a:r>
            </a:p>
          </p:txBody>
        </p:sp>
        <p:sp>
          <p:nvSpPr>
            <p:cNvPr id="33811" name="Text Box 36"/>
            <p:cNvSpPr txBox="1">
              <a:spLocks noChangeArrowheads="1"/>
            </p:cNvSpPr>
            <p:nvPr/>
          </p:nvSpPr>
          <p:spPr bwMode="auto">
            <a:xfrm>
              <a:off x="5715000" y="3276602"/>
              <a:ext cx="1828800" cy="474662"/>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spcBef>
                  <a:spcPct val="50000"/>
                </a:spcBef>
              </a:pPr>
              <a:r>
                <a:rPr lang="en-US" altLang="en-US" sz="1100" dirty="0">
                  <a:latin typeface="Arial Unicode MS" pitchFamily="34" charset="-128"/>
                </a:rPr>
                <a:t>External agencies may delay</a:t>
              </a:r>
            </a:p>
          </p:txBody>
        </p:sp>
        <p:sp>
          <p:nvSpPr>
            <p:cNvPr id="33812" name="Text Box 37"/>
            <p:cNvSpPr txBox="1">
              <a:spLocks noChangeArrowheads="1"/>
            </p:cNvSpPr>
            <p:nvPr/>
          </p:nvSpPr>
          <p:spPr bwMode="auto">
            <a:xfrm>
              <a:off x="3276600" y="3978276"/>
              <a:ext cx="2362200" cy="474662"/>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spcBef>
                  <a:spcPct val="50000"/>
                </a:spcBef>
              </a:pPr>
              <a:r>
                <a:rPr lang="en-US" altLang="en-US" sz="1100" dirty="0">
                  <a:latin typeface="Arial Unicode MS" pitchFamily="34" charset="-128"/>
                </a:rPr>
                <a:t>Procurement procedures may be ineffective </a:t>
              </a:r>
            </a:p>
          </p:txBody>
        </p:sp>
        <p:sp>
          <p:nvSpPr>
            <p:cNvPr id="33813" name="Text Box 39"/>
            <p:cNvSpPr txBox="1">
              <a:spLocks noChangeArrowheads="1"/>
            </p:cNvSpPr>
            <p:nvPr/>
          </p:nvSpPr>
          <p:spPr bwMode="auto">
            <a:xfrm>
              <a:off x="2895600" y="4572001"/>
              <a:ext cx="2057400" cy="474662"/>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spcBef>
                  <a:spcPct val="50000"/>
                </a:spcBef>
              </a:pPr>
              <a:r>
                <a:rPr lang="en-US" altLang="en-US" sz="1100" dirty="0">
                  <a:latin typeface="Arial Unicode MS" pitchFamily="34" charset="-128"/>
                </a:rPr>
                <a:t>Design  may have to be re-engineered </a:t>
              </a:r>
            </a:p>
          </p:txBody>
        </p:sp>
        <p:sp>
          <p:nvSpPr>
            <p:cNvPr id="33814" name="Text Box 40"/>
            <p:cNvSpPr txBox="1">
              <a:spLocks noChangeArrowheads="1"/>
            </p:cNvSpPr>
            <p:nvPr/>
          </p:nvSpPr>
          <p:spPr bwMode="auto">
            <a:xfrm>
              <a:off x="2590800" y="5181600"/>
              <a:ext cx="2057400" cy="474662"/>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spcBef>
                  <a:spcPct val="50000"/>
                </a:spcBef>
              </a:pPr>
              <a:r>
                <a:rPr lang="en-US" altLang="en-US" sz="1100" dirty="0">
                  <a:latin typeface="Arial Unicode MS" pitchFamily="34" charset="-128"/>
                </a:rPr>
                <a:t>Design specs may be changed</a:t>
              </a:r>
            </a:p>
          </p:txBody>
        </p:sp>
        <p:sp>
          <p:nvSpPr>
            <p:cNvPr id="33815" name="Text Box 41"/>
            <p:cNvSpPr txBox="1">
              <a:spLocks noChangeArrowheads="1"/>
            </p:cNvSpPr>
            <p:nvPr/>
          </p:nvSpPr>
          <p:spPr bwMode="auto">
            <a:xfrm>
              <a:off x="7086600" y="4114801"/>
              <a:ext cx="1447800" cy="474662"/>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spcBef>
                  <a:spcPct val="50000"/>
                </a:spcBef>
              </a:pPr>
              <a:r>
                <a:rPr lang="en-US" altLang="en-US" sz="1100" dirty="0">
                  <a:latin typeface="Arial Unicode MS" pitchFamily="34" charset="-128"/>
                </a:rPr>
                <a:t>Import taxes may be raised</a:t>
              </a:r>
            </a:p>
          </p:txBody>
        </p:sp>
        <p:sp>
          <p:nvSpPr>
            <p:cNvPr id="33816" name="Text Box 42"/>
            <p:cNvSpPr txBox="1">
              <a:spLocks noChangeArrowheads="1"/>
            </p:cNvSpPr>
            <p:nvPr/>
          </p:nvSpPr>
          <p:spPr bwMode="auto">
            <a:xfrm>
              <a:off x="6400800" y="4800601"/>
              <a:ext cx="1600200" cy="474662"/>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spcBef>
                  <a:spcPct val="50000"/>
                </a:spcBef>
              </a:pPr>
              <a:r>
                <a:rPr lang="en-US" altLang="en-US" sz="1100" dirty="0">
                  <a:latin typeface="Arial Unicode MS" pitchFamily="34" charset="-128"/>
                </a:rPr>
                <a:t>Fabricator may go bankrupt</a:t>
              </a:r>
            </a:p>
          </p:txBody>
        </p:sp>
        <p:sp>
          <p:nvSpPr>
            <p:cNvPr id="33817" name="Text Box 43"/>
            <p:cNvSpPr txBox="1">
              <a:spLocks noChangeArrowheads="1"/>
            </p:cNvSpPr>
            <p:nvPr/>
          </p:nvSpPr>
          <p:spPr bwMode="auto">
            <a:xfrm>
              <a:off x="5562600" y="5486401"/>
              <a:ext cx="1981200" cy="474662"/>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spcBef>
                  <a:spcPct val="50000"/>
                </a:spcBef>
              </a:pPr>
              <a:r>
                <a:rPr lang="en-US" altLang="en-US" sz="1100" dirty="0">
                  <a:latin typeface="Arial Unicode MS" pitchFamily="34" charset="-128"/>
                </a:rPr>
                <a:t>Cash flow may not be sufficient to pay bills</a:t>
              </a:r>
            </a:p>
          </p:txBody>
        </p:sp>
        <p:sp>
          <p:nvSpPr>
            <p:cNvPr id="33818" name="Text Box 44"/>
            <p:cNvSpPr txBox="1">
              <a:spLocks noChangeArrowheads="1"/>
            </p:cNvSpPr>
            <p:nvPr/>
          </p:nvSpPr>
          <p:spPr bwMode="auto">
            <a:xfrm>
              <a:off x="2209800" y="5791201"/>
              <a:ext cx="2057400" cy="474662"/>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spcBef>
                  <a:spcPct val="50000"/>
                </a:spcBef>
              </a:pPr>
              <a:r>
                <a:rPr lang="en-US" altLang="en-US" sz="1100" dirty="0">
                  <a:latin typeface="Arial Unicode MS" pitchFamily="34" charset="-128"/>
                </a:rPr>
                <a:t>Design may not meet standards</a:t>
              </a:r>
            </a:p>
          </p:txBody>
        </p:sp>
        <p:sp>
          <p:nvSpPr>
            <p:cNvPr id="33801" name="Line 18"/>
            <p:cNvSpPr>
              <a:spLocks noChangeShapeType="1"/>
            </p:cNvSpPr>
            <p:nvPr/>
          </p:nvSpPr>
          <p:spPr bwMode="auto">
            <a:xfrm>
              <a:off x="3276600" y="1295400"/>
              <a:ext cx="1371600" cy="2590800"/>
            </a:xfrm>
            <a:prstGeom prst="line">
              <a:avLst/>
            </a:prstGeom>
            <a:noFill/>
            <a:ln w="381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600" dirty="0"/>
            </a:p>
          </p:txBody>
        </p:sp>
        <p:sp>
          <p:nvSpPr>
            <p:cNvPr id="33802" name="Line 19"/>
            <p:cNvSpPr>
              <a:spLocks noChangeShapeType="1"/>
            </p:cNvSpPr>
            <p:nvPr/>
          </p:nvSpPr>
          <p:spPr bwMode="auto">
            <a:xfrm>
              <a:off x="6477000" y="1676400"/>
              <a:ext cx="1143000" cy="2209800"/>
            </a:xfrm>
            <a:prstGeom prst="line">
              <a:avLst/>
            </a:prstGeom>
            <a:noFill/>
            <a:ln w="381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600" dirty="0"/>
            </a:p>
          </p:txBody>
        </p:sp>
        <p:sp>
          <p:nvSpPr>
            <p:cNvPr id="33804" name="Line 21"/>
            <p:cNvSpPr>
              <a:spLocks noChangeShapeType="1"/>
            </p:cNvSpPr>
            <p:nvPr/>
          </p:nvSpPr>
          <p:spPr bwMode="auto">
            <a:xfrm flipH="1">
              <a:off x="6934200" y="3886200"/>
              <a:ext cx="1676400" cy="2362200"/>
            </a:xfrm>
            <a:prstGeom prst="line">
              <a:avLst/>
            </a:prstGeom>
            <a:noFill/>
            <a:ln w="381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600" dirty="0"/>
            </a:p>
          </p:txBody>
        </p:sp>
        <p:sp>
          <p:nvSpPr>
            <p:cNvPr id="33803" name="Line 20"/>
            <p:cNvSpPr>
              <a:spLocks noChangeShapeType="1"/>
            </p:cNvSpPr>
            <p:nvPr/>
          </p:nvSpPr>
          <p:spPr bwMode="auto">
            <a:xfrm flipH="1">
              <a:off x="3505200" y="3886200"/>
              <a:ext cx="2286000" cy="2514600"/>
            </a:xfrm>
            <a:prstGeom prst="line">
              <a:avLst/>
            </a:prstGeom>
            <a:noFill/>
            <a:ln w="381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sz="1600" dirty="0"/>
            </a:p>
          </p:txBody>
        </p:sp>
      </p:grpSp>
      <p:cxnSp>
        <p:nvCxnSpPr>
          <p:cNvPr id="3" name="Straight Connector 2">
            <a:extLst>
              <a:ext uri="{FF2B5EF4-FFF2-40B4-BE49-F238E27FC236}">
                <a16:creationId xmlns:a16="http://schemas.microsoft.com/office/drawing/2014/main" id="{B0E8E79D-28E8-C642-AEA4-4DB41B92A6A5}"/>
              </a:ext>
            </a:extLst>
          </p:cNvPr>
          <p:cNvCxnSpPr>
            <a:cxnSpLocks/>
          </p:cNvCxnSpPr>
          <p:nvPr/>
        </p:nvCxnSpPr>
        <p:spPr>
          <a:xfrm>
            <a:off x="3701980" y="2252527"/>
            <a:ext cx="2049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B3154D3-8A40-E049-AD42-68F8977A480E}"/>
              </a:ext>
            </a:extLst>
          </p:cNvPr>
          <p:cNvCxnSpPr>
            <a:cxnSpLocks/>
          </p:cNvCxnSpPr>
          <p:nvPr/>
        </p:nvCxnSpPr>
        <p:spPr>
          <a:xfrm>
            <a:off x="4059100" y="2855311"/>
            <a:ext cx="2049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59B5104-32C6-EC4A-A978-452438E3652F}"/>
              </a:ext>
            </a:extLst>
          </p:cNvPr>
          <p:cNvCxnSpPr>
            <a:cxnSpLocks/>
          </p:cNvCxnSpPr>
          <p:nvPr/>
        </p:nvCxnSpPr>
        <p:spPr>
          <a:xfrm>
            <a:off x="4345708" y="3332991"/>
            <a:ext cx="2049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50070CA-608A-674D-BB88-4068BB91CC39}"/>
              </a:ext>
            </a:extLst>
          </p:cNvPr>
          <p:cNvCxnSpPr>
            <a:cxnSpLocks/>
          </p:cNvCxnSpPr>
          <p:nvPr/>
        </p:nvCxnSpPr>
        <p:spPr>
          <a:xfrm>
            <a:off x="4608660" y="3785562"/>
            <a:ext cx="2049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0C8FFEC-D7F4-004B-85FD-186A4C81CB6A}"/>
              </a:ext>
            </a:extLst>
          </p:cNvPr>
          <p:cNvCxnSpPr>
            <a:cxnSpLocks/>
          </p:cNvCxnSpPr>
          <p:nvPr/>
        </p:nvCxnSpPr>
        <p:spPr>
          <a:xfrm>
            <a:off x="6658066" y="2648805"/>
            <a:ext cx="2049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639D074-D688-A44E-B767-5FEF099E5100}"/>
              </a:ext>
            </a:extLst>
          </p:cNvPr>
          <p:cNvCxnSpPr>
            <a:cxnSpLocks/>
          </p:cNvCxnSpPr>
          <p:nvPr/>
        </p:nvCxnSpPr>
        <p:spPr>
          <a:xfrm>
            <a:off x="7067947" y="3392142"/>
            <a:ext cx="2049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D4D0FAE-AE32-4648-91AC-649CF0C1F2F1}"/>
              </a:ext>
            </a:extLst>
          </p:cNvPr>
          <p:cNvCxnSpPr>
            <a:cxnSpLocks/>
          </p:cNvCxnSpPr>
          <p:nvPr/>
        </p:nvCxnSpPr>
        <p:spPr>
          <a:xfrm>
            <a:off x="7310853" y="3833023"/>
            <a:ext cx="2049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6D35303-BCAB-784B-8A68-1E35E4106E43}"/>
              </a:ext>
            </a:extLst>
          </p:cNvPr>
          <p:cNvCxnSpPr>
            <a:cxnSpLocks/>
          </p:cNvCxnSpPr>
          <p:nvPr/>
        </p:nvCxnSpPr>
        <p:spPr>
          <a:xfrm>
            <a:off x="7956023" y="4558041"/>
            <a:ext cx="2049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B1928C9-C889-F94E-B265-22140E206A2B}"/>
              </a:ext>
            </a:extLst>
          </p:cNvPr>
          <p:cNvCxnSpPr>
            <a:cxnSpLocks/>
          </p:cNvCxnSpPr>
          <p:nvPr/>
        </p:nvCxnSpPr>
        <p:spPr>
          <a:xfrm>
            <a:off x="5394265" y="4476014"/>
            <a:ext cx="2049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0DE347F-ED61-0841-A21F-055A3CD19DA9}"/>
              </a:ext>
            </a:extLst>
          </p:cNvPr>
          <p:cNvCxnSpPr>
            <a:cxnSpLocks/>
          </p:cNvCxnSpPr>
          <p:nvPr/>
        </p:nvCxnSpPr>
        <p:spPr>
          <a:xfrm>
            <a:off x="5018541" y="4857520"/>
            <a:ext cx="2049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E2C589-F809-2949-9780-7E95ED470996}"/>
              </a:ext>
            </a:extLst>
          </p:cNvPr>
          <p:cNvCxnSpPr>
            <a:cxnSpLocks/>
          </p:cNvCxnSpPr>
          <p:nvPr/>
        </p:nvCxnSpPr>
        <p:spPr>
          <a:xfrm>
            <a:off x="4506189" y="5375966"/>
            <a:ext cx="2049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96540D-0476-6F4F-A5DE-98DB32DF9975}"/>
              </a:ext>
            </a:extLst>
          </p:cNvPr>
          <p:cNvCxnSpPr>
            <a:cxnSpLocks/>
          </p:cNvCxnSpPr>
          <p:nvPr/>
        </p:nvCxnSpPr>
        <p:spPr>
          <a:xfrm>
            <a:off x="4170027" y="5708519"/>
            <a:ext cx="2049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19BC942-F5F6-B448-A9C3-F9EE4F2360CF}"/>
              </a:ext>
            </a:extLst>
          </p:cNvPr>
          <p:cNvCxnSpPr>
            <a:cxnSpLocks/>
          </p:cNvCxnSpPr>
          <p:nvPr/>
        </p:nvCxnSpPr>
        <p:spPr>
          <a:xfrm>
            <a:off x="7540737" y="5099939"/>
            <a:ext cx="2049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780BDD0-9EB4-644D-98FC-DE6C9EB5F5AF}"/>
              </a:ext>
            </a:extLst>
          </p:cNvPr>
          <p:cNvCxnSpPr>
            <a:cxnSpLocks/>
          </p:cNvCxnSpPr>
          <p:nvPr/>
        </p:nvCxnSpPr>
        <p:spPr>
          <a:xfrm>
            <a:off x="7204575" y="5556233"/>
            <a:ext cx="20494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5" name="Slide Number Placeholder 4">
            <a:extLst>
              <a:ext uri="{FF2B5EF4-FFF2-40B4-BE49-F238E27FC236}">
                <a16:creationId xmlns:a16="http://schemas.microsoft.com/office/drawing/2014/main" id="{8A2DC189-BF00-7A48-8D97-F7AE547A5D5C}"/>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25</a:t>
            </a:fld>
            <a:endParaRPr lang="en-US" dirty="0"/>
          </a:p>
        </p:txBody>
      </p:sp>
    </p:spTree>
    <p:extLst>
      <p:ext uri="{BB962C8B-B14F-4D97-AF65-F5344CB8AC3E}">
        <p14:creationId xmlns:p14="http://schemas.microsoft.com/office/powerpoint/2010/main" val="3794450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a:t>Risk </a:t>
            </a:r>
            <a:br>
              <a:rPr lang="en-US" dirty="0"/>
            </a:br>
            <a:r>
              <a:rPr lang="en-US" dirty="0"/>
              <a:t>Register</a:t>
            </a:r>
          </a:p>
        </p:txBody>
      </p:sp>
      <p:pic>
        <p:nvPicPr>
          <p:cNvPr id="5" name="Picture 4">
            <a:extLst>
              <a:ext uri="{FF2B5EF4-FFF2-40B4-BE49-F238E27FC236}">
                <a16:creationId xmlns:a16="http://schemas.microsoft.com/office/drawing/2014/main" id="{E56266F4-1640-3B4A-9B54-3DD6C7567397}"/>
              </a:ext>
            </a:extLst>
          </p:cNvPr>
          <p:cNvPicPr>
            <a:picLocks noChangeAspect="1"/>
          </p:cNvPicPr>
          <p:nvPr/>
        </p:nvPicPr>
        <p:blipFill>
          <a:blip r:embed="rId3"/>
          <a:stretch>
            <a:fillRect/>
          </a:stretch>
        </p:blipFill>
        <p:spPr>
          <a:xfrm>
            <a:off x="3252866" y="365125"/>
            <a:ext cx="7298154" cy="6234522"/>
          </a:xfrm>
          <a:prstGeom prst="rect">
            <a:avLst/>
          </a:prstGeom>
        </p:spPr>
      </p:pic>
      <p:sp>
        <p:nvSpPr>
          <p:cNvPr id="4" name="Slide Number Placeholder 4">
            <a:extLst>
              <a:ext uri="{FF2B5EF4-FFF2-40B4-BE49-F238E27FC236}">
                <a16:creationId xmlns:a16="http://schemas.microsoft.com/office/drawing/2014/main" id="{F3CE0CCA-39D9-DB40-ADA3-0D2DA0FA308D}"/>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26</a:t>
            </a:fld>
            <a:endParaRPr lang="en-US" dirty="0"/>
          </a:p>
        </p:txBody>
      </p:sp>
    </p:spTree>
    <p:extLst>
      <p:ext uri="{BB962C8B-B14F-4D97-AF65-F5344CB8AC3E}">
        <p14:creationId xmlns:p14="http://schemas.microsoft.com/office/powerpoint/2010/main" val="901559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dirty="0"/>
              <a:t>Analyze Risk</a:t>
            </a:r>
            <a:endParaRPr dirty="0"/>
          </a:p>
        </p:txBody>
      </p:sp>
      <p:sp>
        <p:nvSpPr>
          <p:cNvPr id="749" name="Google Shape;749;p7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88888"/>
              </a:buClr>
              <a:buSzPts val="1800"/>
              <a:buNone/>
            </a:pPr>
            <a:endParaRPr/>
          </a:p>
        </p:txBody>
      </p:sp>
    </p:spTree>
    <p:extLst>
      <p:ext uri="{BB962C8B-B14F-4D97-AF65-F5344CB8AC3E}">
        <p14:creationId xmlns:p14="http://schemas.microsoft.com/office/powerpoint/2010/main" val="7936591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altLang="en-US" dirty="0"/>
              <a:t>Recall– Risk Exposure</a:t>
            </a:r>
          </a:p>
        </p:txBody>
      </p:sp>
      <p:sp>
        <p:nvSpPr>
          <p:cNvPr id="239619" name="Rectangle 3"/>
          <p:cNvSpPr>
            <a:spLocks noGrp="1" noChangeArrowheads="1"/>
          </p:cNvSpPr>
          <p:nvPr>
            <p:ph idx="1"/>
          </p:nvPr>
        </p:nvSpPr>
        <p:spPr/>
        <p:txBody>
          <a:bodyPr/>
          <a:lstStyle/>
          <a:p>
            <a:r>
              <a:rPr lang="en-US" dirty="0"/>
              <a:t>Risk Exposure is comprised of Risk Impact and Probability that the risk will materialize </a:t>
            </a:r>
          </a:p>
          <a:p>
            <a:r>
              <a:rPr lang="en-US" dirty="0"/>
              <a:t>The risk impact is the cost to the activity/project if the risk materializes. </a:t>
            </a:r>
          </a:p>
          <a:p>
            <a:r>
              <a:rPr lang="en-US" dirty="0"/>
              <a:t>The probability is the likelihood that it will materialize. </a:t>
            </a:r>
          </a:p>
          <a:p>
            <a:endParaRPr lang="en-US" dirty="0"/>
          </a:p>
          <a:p>
            <a:pPr marL="0" indent="0">
              <a:buNone/>
            </a:pPr>
            <a:r>
              <a:rPr lang="en-US" dirty="0"/>
              <a:t>		</a:t>
            </a:r>
            <a:r>
              <a:rPr lang="en-US" sz="2400" b="1" dirty="0"/>
              <a:t>Risk Exposure = Impact X Probability</a:t>
            </a:r>
          </a:p>
          <a:p>
            <a:pPr marL="0" indent="0">
              <a:buNone/>
            </a:pPr>
            <a:endParaRPr lang="en-US" altLang="en-US" sz="2400" b="1" dirty="0"/>
          </a:p>
          <a:p>
            <a:r>
              <a:rPr lang="en-US" altLang="en-US" dirty="0"/>
              <a:t>For Projects, Risk Exposure = RC = (the risk “consequence” or “exposure”)</a:t>
            </a:r>
            <a:endParaRPr lang="en-US" altLang="en-US" b="1" dirty="0"/>
          </a:p>
        </p:txBody>
      </p:sp>
      <p:sp>
        <p:nvSpPr>
          <p:cNvPr id="5" name="Slide Number Placeholder 5"/>
          <p:cNvSpPr>
            <a:spLocks noGrp="1"/>
          </p:cNvSpPr>
          <p:nvPr>
            <p:ph type="sldNum" sz="quarter" idx="12"/>
          </p:nvPr>
        </p:nvSpPr>
        <p:spPr/>
        <p:txBody>
          <a:bodyPr/>
          <a:lstStyle/>
          <a:p>
            <a:fld id="{B1047395-9104-0D41-A597-5E375D1B37E0}" type="slidenum">
              <a:rPr lang="en-US" altLang="en-US" smtClean="0"/>
              <a:pPr/>
              <a:t>28</a:t>
            </a:fld>
            <a:endParaRPr lang="en-US" altLang="en-US"/>
          </a:p>
        </p:txBody>
      </p:sp>
    </p:spTree>
    <p:extLst>
      <p:ext uri="{BB962C8B-B14F-4D97-AF65-F5344CB8AC3E}">
        <p14:creationId xmlns:p14="http://schemas.microsoft.com/office/powerpoint/2010/main" val="3977629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2. Assess the Risk</a:t>
            </a:r>
            <a:endParaRPr lang="en-US" altLang="en-US" dirty="0"/>
          </a:p>
        </p:txBody>
      </p:sp>
      <p:sp>
        <p:nvSpPr>
          <p:cNvPr id="39939" name="Rectangle 3"/>
          <p:cNvSpPr>
            <a:spLocks noGrp="1" noChangeArrowheads="1"/>
          </p:cNvSpPr>
          <p:nvPr>
            <p:ph idx="1"/>
          </p:nvPr>
        </p:nvSpPr>
        <p:spPr/>
        <p:txBody>
          <a:bodyPr/>
          <a:lstStyle/>
          <a:p>
            <a:r>
              <a:rPr lang="en-US" altLang="en-US" dirty="0"/>
              <a:t>Combining several independent risk sources</a:t>
            </a:r>
          </a:p>
          <a:p>
            <a:endParaRPr lang="en-US" altLang="en-US" dirty="0"/>
          </a:p>
          <a:p>
            <a:r>
              <a:rPr lang="en-US" altLang="en-US" dirty="0"/>
              <a:t>Composite likelihood factor, </a:t>
            </a:r>
          </a:p>
          <a:p>
            <a:r>
              <a:rPr lang="pl-PL" altLang="en-US" dirty="0"/>
              <a:t>CLF = (W1) MH + (W2) CH + (W3) MS + (W4) CS + (W5)D	</a:t>
            </a:r>
            <a:endParaRPr lang="en-US" altLang="en-US" dirty="0"/>
          </a:p>
          <a:p>
            <a:pPr marL="0" indent="0">
              <a:buNone/>
            </a:pPr>
            <a:r>
              <a:rPr lang="en-US" altLang="en-US" dirty="0"/>
              <a:t>	where </a:t>
            </a:r>
          </a:p>
          <a:p>
            <a:pPr marL="914400" lvl="2" indent="0">
              <a:buNone/>
            </a:pPr>
            <a:r>
              <a:rPr lang="pl-PL" altLang="en-US" i="1" dirty="0"/>
              <a:t>MH </a:t>
            </a:r>
            <a:r>
              <a:rPr lang="en-US" altLang="en-US" i="1" dirty="0"/>
              <a:t>,</a:t>
            </a:r>
            <a:r>
              <a:rPr lang="pl-PL" altLang="en-US" i="1" dirty="0"/>
              <a:t> MS </a:t>
            </a:r>
            <a:r>
              <a:rPr lang="en-US" altLang="en-US" i="1" dirty="0"/>
              <a:t>,</a:t>
            </a:r>
            <a:r>
              <a:rPr lang="pl-PL" altLang="en-US" i="1" dirty="0"/>
              <a:t> CH </a:t>
            </a:r>
            <a:r>
              <a:rPr lang="en-US" altLang="en-US" i="1" dirty="0"/>
              <a:t>, </a:t>
            </a:r>
            <a:r>
              <a:rPr lang="pl-PL" altLang="en-US" i="1" dirty="0"/>
              <a:t>CS </a:t>
            </a:r>
            <a:r>
              <a:rPr lang="en-US" altLang="en-US" i="1" dirty="0"/>
              <a:t>, and </a:t>
            </a:r>
            <a:r>
              <a:rPr lang="pl-PL" altLang="en-US" i="1" dirty="0"/>
              <a:t>D</a:t>
            </a:r>
            <a:r>
              <a:rPr lang="en-US" altLang="en-US" i="1" dirty="0"/>
              <a:t> are failure likelihoods risk sources; each has value 0 to 1.0</a:t>
            </a:r>
          </a:p>
          <a:p>
            <a:pPr marL="914400" lvl="2" indent="0">
              <a:buNone/>
            </a:pPr>
            <a:r>
              <a:rPr lang="en-US" altLang="en-US" i="1" dirty="0"/>
              <a:t>W1, W2, W3, W4, and W5 are weights for each factor, each has value 0 through 1.0 and together total 1.0. </a:t>
            </a:r>
          </a:p>
          <a:p>
            <a:endParaRPr lang="en-US" altLang="en-US" dirty="0"/>
          </a:p>
        </p:txBody>
      </p:sp>
      <p:sp>
        <p:nvSpPr>
          <p:cNvPr id="4" name="Slide Number Placeholder 4">
            <a:extLst>
              <a:ext uri="{FF2B5EF4-FFF2-40B4-BE49-F238E27FC236}">
                <a16:creationId xmlns:a16="http://schemas.microsoft.com/office/drawing/2014/main" id="{44960109-F2BB-C94B-BC22-D24384C32ABB}"/>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29</a:t>
            </a:fld>
            <a:endParaRPr lang="en-US" dirty="0"/>
          </a:p>
        </p:txBody>
      </p:sp>
    </p:spTree>
    <p:extLst>
      <p:ext uri="{BB962C8B-B14F-4D97-AF65-F5344CB8AC3E}">
        <p14:creationId xmlns:p14="http://schemas.microsoft.com/office/powerpoint/2010/main" val="3111663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None/>
            </a:pPr>
            <a:r>
              <a:rPr lang="en-US"/>
              <a:t>Acknowledgment</a:t>
            </a:r>
            <a:endParaRPr/>
          </a:p>
        </p:txBody>
      </p:sp>
      <p:sp>
        <p:nvSpPr>
          <p:cNvPr id="79" name="Google Shape;79;p3"/>
          <p:cNvSpPr txBox="1">
            <a:spLocks noGrp="1"/>
          </p:cNvSpPr>
          <p:nvPr>
            <p:ph type="body" idx="1"/>
          </p:nvPr>
        </p:nvSpPr>
        <p:spPr>
          <a:xfrm>
            <a:off x="838200" y="1825625"/>
            <a:ext cx="10652760" cy="4351338"/>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0"/>
              </a:spcBef>
              <a:spcAft>
                <a:spcPts val="0"/>
              </a:spcAft>
              <a:buClr>
                <a:schemeClr val="dk1"/>
              </a:buClr>
              <a:buSzPts val="1800"/>
              <a:buNone/>
            </a:pPr>
            <a:r>
              <a:rPr lang="en-US" sz="1800"/>
              <a:t>Also supported by:</a:t>
            </a:r>
            <a:endParaRPr/>
          </a:p>
          <a:p>
            <a:pPr marL="0" lvl="0" indent="0" algn="ctr" rtl="0">
              <a:lnSpc>
                <a:spcPct val="120000"/>
              </a:lnSpc>
              <a:spcBef>
                <a:spcPts val="0"/>
              </a:spcBef>
              <a:spcAft>
                <a:spcPts val="0"/>
              </a:spcAft>
              <a:buClr>
                <a:schemeClr val="dk1"/>
              </a:buClr>
              <a:buSzPts val="1000"/>
              <a:buNone/>
            </a:pPr>
            <a:endParaRPr sz="1000"/>
          </a:p>
          <a:p>
            <a:pPr marL="0" lvl="0" indent="0" algn="ctr" rtl="0">
              <a:lnSpc>
                <a:spcPct val="120000"/>
              </a:lnSpc>
              <a:spcBef>
                <a:spcPts val="0"/>
              </a:spcBef>
              <a:spcAft>
                <a:spcPts val="0"/>
              </a:spcAft>
              <a:buClr>
                <a:schemeClr val="dk1"/>
              </a:buClr>
              <a:buSzPts val="1800"/>
              <a:buNone/>
            </a:pPr>
            <a:r>
              <a:rPr lang="en-US" sz="1800"/>
              <a:t>Insurance and Financial Services Center, Strome College of Business</a:t>
            </a:r>
            <a:endParaRPr sz="1000"/>
          </a:p>
          <a:p>
            <a:pPr marL="0" lvl="0" indent="0" algn="ctr" rtl="0">
              <a:lnSpc>
                <a:spcPct val="120000"/>
              </a:lnSpc>
              <a:spcBef>
                <a:spcPts val="0"/>
              </a:spcBef>
              <a:spcAft>
                <a:spcPts val="0"/>
              </a:spcAft>
              <a:buClr>
                <a:schemeClr val="dk1"/>
              </a:buClr>
              <a:buSzPts val="1800"/>
              <a:buNone/>
            </a:pPr>
            <a:r>
              <a:rPr lang="en-US" sz="1800"/>
              <a:t>Department of Engineering Management &amp; Systems Engineering, Batten College of Engineering and Technology</a:t>
            </a:r>
            <a:endParaRPr/>
          </a:p>
          <a:p>
            <a:pPr marL="0" lvl="0" indent="0" algn="ctr" rtl="0">
              <a:lnSpc>
                <a:spcPct val="120000"/>
              </a:lnSpc>
              <a:spcBef>
                <a:spcPts val="0"/>
              </a:spcBef>
              <a:spcAft>
                <a:spcPts val="0"/>
              </a:spcAft>
              <a:buClr>
                <a:schemeClr val="dk1"/>
              </a:buClr>
              <a:buSzPts val="1800"/>
              <a:buNone/>
            </a:pPr>
            <a:r>
              <a:rPr lang="en-US" sz="1800"/>
              <a:t>Old Dominion University</a:t>
            </a:r>
            <a:endParaRPr/>
          </a:p>
          <a:p>
            <a:pPr marL="0" lvl="0" indent="0" algn="ctr" rtl="0">
              <a:lnSpc>
                <a:spcPct val="120000"/>
              </a:lnSpc>
              <a:spcBef>
                <a:spcPts val="0"/>
              </a:spcBef>
              <a:spcAft>
                <a:spcPts val="0"/>
              </a:spcAft>
              <a:buClr>
                <a:schemeClr val="dk1"/>
              </a:buClr>
              <a:buSzPts val="1000"/>
              <a:buNone/>
            </a:pPr>
            <a:endParaRPr sz="1000"/>
          </a:p>
          <a:p>
            <a:pPr marL="0" lvl="0" indent="0" algn="ctr" rtl="0">
              <a:lnSpc>
                <a:spcPct val="120000"/>
              </a:lnSpc>
              <a:spcBef>
                <a:spcPts val="0"/>
              </a:spcBef>
              <a:spcAft>
                <a:spcPts val="0"/>
              </a:spcAft>
              <a:buClr>
                <a:schemeClr val="dk1"/>
              </a:buClr>
              <a:buSzPts val="1800"/>
              <a:buNone/>
            </a:pPr>
            <a:r>
              <a:rPr lang="en-US" sz="1800"/>
              <a:t>College of Emergency Preparedness, Homeland Security, and Cybersecurity</a:t>
            </a:r>
            <a:br>
              <a:rPr lang="en-US" sz="1800"/>
            </a:br>
            <a:r>
              <a:rPr lang="en-US" sz="1800"/>
              <a:t>University at Albany</a:t>
            </a:r>
            <a:endParaRPr/>
          </a:p>
          <a:p>
            <a:pPr marL="0" lvl="0" indent="0" algn="ctr" rtl="0">
              <a:lnSpc>
                <a:spcPct val="120000"/>
              </a:lnSpc>
              <a:spcBef>
                <a:spcPts val="0"/>
              </a:spcBef>
              <a:spcAft>
                <a:spcPts val="0"/>
              </a:spcAft>
              <a:buClr>
                <a:schemeClr val="dk1"/>
              </a:buClr>
              <a:buSzPts val="1000"/>
              <a:buNone/>
            </a:pPr>
            <a:endParaRPr sz="1000"/>
          </a:p>
          <a:p>
            <a:pPr marL="0" lvl="0" indent="0" algn="ctr" rtl="0">
              <a:lnSpc>
                <a:spcPct val="120000"/>
              </a:lnSpc>
              <a:spcBef>
                <a:spcPts val="0"/>
              </a:spcBef>
              <a:spcAft>
                <a:spcPts val="0"/>
              </a:spcAft>
              <a:buClr>
                <a:schemeClr val="dk1"/>
              </a:buClr>
              <a:buSzPts val="1800"/>
              <a:buNone/>
            </a:pPr>
            <a:r>
              <a:rPr lang="en-US" sz="1800"/>
              <a:t>and</a:t>
            </a:r>
            <a:endParaRPr/>
          </a:p>
          <a:p>
            <a:pPr marL="0" lvl="0" indent="0" algn="ctr" rtl="0">
              <a:lnSpc>
                <a:spcPct val="120000"/>
              </a:lnSpc>
              <a:spcBef>
                <a:spcPts val="0"/>
              </a:spcBef>
              <a:spcAft>
                <a:spcPts val="0"/>
              </a:spcAft>
              <a:buClr>
                <a:schemeClr val="dk1"/>
              </a:buClr>
              <a:buSzPts val="1800"/>
              <a:buNone/>
            </a:pPr>
            <a:br>
              <a:rPr lang="en-US" sz="1800"/>
            </a:br>
            <a:r>
              <a:rPr lang="en-US" sz="1800"/>
              <a:t>Engineering and Technology Management Program, Voiland College of Engineering and Architecture</a:t>
            </a:r>
            <a:endParaRPr/>
          </a:p>
          <a:p>
            <a:pPr marL="0" lvl="0" indent="0" algn="ctr" rtl="0">
              <a:lnSpc>
                <a:spcPct val="120000"/>
              </a:lnSpc>
              <a:spcBef>
                <a:spcPts val="0"/>
              </a:spcBef>
              <a:spcAft>
                <a:spcPts val="0"/>
              </a:spcAft>
              <a:buClr>
                <a:schemeClr val="dk1"/>
              </a:buClr>
              <a:buSzPts val="1800"/>
              <a:buNone/>
            </a:pPr>
            <a:r>
              <a:rPr lang="en-US" sz="1800"/>
              <a:t>Washington State University</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2. Assess the Risk</a:t>
            </a:r>
            <a:endParaRPr lang="en-US" altLang="en-US" dirty="0"/>
          </a:p>
        </p:txBody>
      </p:sp>
      <p:sp>
        <p:nvSpPr>
          <p:cNvPr id="39939" name="Rectangle 3"/>
          <p:cNvSpPr>
            <a:spLocks noGrp="1" noChangeArrowheads="1"/>
          </p:cNvSpPr>
          <p:nvPr>
            <p:ph idx="1"/>
          </p:nvPr>
        </p:nvSpPr>
        <p:spPr/>
        <p:txBody>
          <a:bodyPr/>
          <a:lstStyle/>
          <a:p>
            <a:pPr marL="0" indent="0">
              <a:buNone/>
            </a:pPr>
            <a:r>
              <a:rPr lang="en-US" altLang="en-US" dirty="0"/>
              <a:t>The ROSEBUD project involves the development of hardware and software with characteristics as follows-</a:t>
            </a:r>
          </a:p>
          <a:p>
            <a:r>
              <a:rPr lang="en-US" altLang="en-US" dirty="0"/>
              <a:t>The hardware is existing and of minor complexity</a:t>
            </a:r>
          </a:p>
          <a:p>
            <a:r>
              <a:rPr lang="en-US" altLang="en-US" dirty="0"/>
              <a:t>The software will be developed as a minor redesign of current software and is of moderate complexity</a:t>
            </a:r>
          </a:p>
          <a:p>
            <a:r>
              <a:rPr lang="en-US" altLang="en-US" dirty="0"/>
              <a:t>The performance of the overall system will depend on how well it can be integrated into another larger existing system.</a:t>
            </a:r>
          </a:p>
          <a:p>
            <a:pPr marL="0" indent="0">
              <a:buNone/>
            </a:pPr>
            <a:endParaRPr lang="en-US" altLang="en-US" dirty="0"/>
          </a:p>
          <a:p>
            <a:pPr marL="0" indent="0">
              <a:buNone/>
            </a:pPr>
            <a:r>
              <a:rPr lang="en-US" altLang="en-US" dirty="0"/>
              <a:t>What is the risk due to hardware and software maturity and complexity?</a:t>
            </a:r>
          </a:p>
          <a:p>
            <a:endParaRPr lang="en-US" altLang="en-US" dirty="0"/>
          </a:p>
          <a:p>
            <a:endParaRPr lang="en-US" altLang="en-US" dirty="0"/>
          </a:p>
        </p:txBody>
      </p:sp>
      <p:sp>
        <p:nvSpPr>
          <p:cNvPr id="4" name="Slide Number Placeholder 4">
            <a:extLst>
              <a:ext uri="{FF2B5EF4-FFF2-40B4-BE49-F238E27FC236}">
                <a16:creationId xmlns:a16="http://schemas.microsoft.com/office/drawing/2014/main" id="{7BD72046-E1CD-CF4B-9E73-C389043A95AA}"/>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30</a:t>
            </a:fld>
            <a:endParaRPr lang="en-US" dirty="0"/>
          </a:p>
        </p:txBody>
      </p:sp>
    </p:spTree>
    <p:extLst>
      <p:ext uri="{BB962C8B-B14F-4D97-AF65-F5344CB8AC3E}">
        <p14:creationId xmlns:p14="http://schemas.microsoft.com/office/powerpoint/2010/main" val="3404733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2. Assess the Risk</a:t>
            </a:r>
            <a:endParaRPr lang="en-US" altLang="en-US" dirty="0"/>
          </a:p>
        </p:txBody>
      </p:sp>
      <p:sp>
        <p:nvSpPr>
          <p:cNvPr id="39939" name="Rectangle 3"/>
          <p:cNvSpPr>
            <a:spLocks noGrp="1" noChangeArrowheads="1"/>
          </p:cNvSpPr>
          <p:nvPr>
            <p:ph idx="1"/>
          </p:nvPr>
        </p:nvSpPr>
        <p:spPr/>
        <p:txBody>
          <a:bodyPr/>
          <a:lstStyle/>
          <a:p>
            <a:r>
              <a:rPr lang="en-US" altLang="en-US" dirty="0"/>
              <a:t>The hardware is existing and of minor complexity</a:t>
            </a:r>
          </a:p>
          <a:p>
            <a:r>
              <a:rPr lang="en-US" altLang="en-US" dirty="0"/>
              <a:t>M</a:t>
            </a:r>
            <a:r>
              <a:rPr lang="en-US" altLang="en-US" baseline="-25000" dirty="0"/>
              <a:t>H</a:t>
            </a:r>
            <a:r>
              <a:rPr lang="en-US" altLang="en-US" dirty="0"/>
              <a:t> = ?</a:t>
            </a:r>
          </a:p>
          <a:p>
            <a:r>
              <a:rPr lang="en-US" altLang="en-US" dirty="0"/>
              <a:t>C</a:t>
            </a:r>
            <a:r>
              <a:rPr lang="en-US" altLang="en-US" baseline="-25000" dirty="0"/>
              <a:t>H</a:t>
            </a:r>
            <a:r>
              <a:rPr lang="en-US" altLang="en-US" dirty="0"/>
              <a:t> = ?</a:t>
            </a:r>
            <a:endParaRPr lang="en-US" altLang="en-US" baseline="-25000" dirty="0"/>
          </a:p>
          <a:p>
            <a:endParaRPr lang="en-US" altLang="en-US" dirty="0"/>
          </a:p>
        </p:txBody>
      </p:sp>
      <p:pic>
        <p:nvPicPr>
          <p:cNvPr id="5" name="Picture 4">
            <a:extLst>
              <a:ext uri="{FF2B5EF4-FFF2-40B4-BE49-F238E27FC236}">
                <a16:creationId xmlns:a16="http://schemas.microsoft.com/office/drawing/2014/main" id="{7CD0951F-6E9A-5741-A9BB-24BCD7A666EA}"/>
              </a:ext>
            </a:extLst>
          </p:cNvPr>
          <p:cNvPicPr>
            <a:picLocks noChangeAspect="1"/>
          </p:cNvPicPr>
          <p:nvPr/>
        </p:nvPicPr>
        <p:blipFill>
          <a:blip r:embed="rId3"/>
          <a:stretch>
            <a:fillRect/>
          </a:stretch>
        </p:blipFill>
        <p:spPr>
          <a:xfrm>
            <a:off x="4154555" y="2263274"/>
            <a:ext cx="7784548" cy="4594726"/>
          </a:xfrm>
          <a:prstGeom prst="rect">
            <a:avLst/>
          </a:prstGeom>
        </p:spPr>
      </p:pic>
    </p:spTree>
    <p:extLst>
      <p:ext uri="{BB962C8B-B14F-4D97-AF65-F5344CB8AC3E}">
        <p14:creationId xmlns:p14="http://schemas.microsoft.com/office/powerpoint/2010/main" val="168100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2. Assess the Risk</a:t>
            </a:r>
            <a:endParaRPr lang="en-US" altLang="en-US" dirty="0"/>
          </a:p>
        </p:txBody>
      </p:sp>
      <p:sp>
        <p:nvSpPr>
          <p:cNvPr id="39939" name="Rectangle 3"/>
          <p:cNvSpPr>
            <a:spLocks noGrp="1" noChangeArrowheads="1"/>
          </p:cNvSpPr>
          <p:nvPr>
            <p:ph idx="1"/>
          </p:nvPr>
        </p:nvSpPr>
        <p:spPr/>
        <p:txBody>
          <a:bodyPr/>
          <a:lstStyle/>
          <a:p>
            <a:r>
              <a:rPr lang="en-US" altLang="en-US" dirty="0"/>
              <a:t>The hardware is existing and of minor complexity</a:t>
            </a:r>
          </a:p>
          <a:p>
            <a:r>
              <a:rPr lang="en-US" altLang="en-US" dirty="0"/>
              <a:t>M</a:t>
            </a:r>
            <a:r>
              <a:rPr lang="en-US" altLang="en-US" baseline="-25000" dirty="0"/>
              <a:t>H</a:t>
            </a:r>
            <a:r>
              <a:rPr lang="en-US" altLang="en-US" dirty="0"/>
              <a:t> = 0.1</a:t>
            </a:r>
          </a:p>
          <a:p>
            <a:r>
              <a:rPr lang="en-US" altLang="en-US" dirty="0"/>
              <a:t>C</a:t>
            </a:r>
            <a:r>
              <a:rPr lang="en-US" altLang="en-US" baseline="-25000" dirty="0"/>
              <a:t>H</a:t>
            </a:r>
            <a:r>
              <a:rPr lang="en-US" altLang="en-US" dirty="0"/>
              <a:t> = 0.3</a:t>
            </a:r>
            <a:endParaRPr lang="en-US" altLang="en-US" baseline="-25000" dirty="0"/>
          </a:p>
          <a:p>
            <a:endParaRPr lang="en-US" altLang="en-US" dirty="0"/>
          </a:p>
        </p:txBody>
      </p:sp>
      <p:pic>
        <p:nvPicPr>
          <p:cNvPr id="5" name="Picture 4">
            <a:extLst>
              <a:ext uri="{FF2B5EF4-FFF2-40B4-BE49-F238E27FC236}">
                <a16:creationId xmlns:a16="http://schemas.microsoft.com/office/drawing/2014/main" id="{7CD0951F-6E9A-5741-A9BB-24BCD7A666EA}"/>
              </a:ext>
            </a:extLst>
          </p:cNvPr>
          <p:cNvPicPr>
            <a:picLocks noChangeAspect="1"/>
          </p:cNvPicPr>
          <p:nvPr/>
        </p:nvPicPr>
        <p:blipFill>
          <a:blip r:embed="rId3"/>
          <a:stretch>
            <a:fillRect/>
          </a:stretch>
        </p:blipFill>
        <p:spPr>
          <a:xfrm>
            <a:off x="4154555" y="2263274"/>
            <a:ext cx="7784548" cy="4594726"/>
          </a:xfrm>
          <a:prstGeom prst="rect">
            <a:avLst/>
          </a:prstGeom>
        </p:spPr>
      </p:pic>
    </p:spTree>
    <p:extLst>
      <p:ext uri="{BB962C8B-B14F-4D97-AF65-F5344CB8AC3E}">
        <p14:creationId xmlns:p14="http://schemas.microsoft.com/office/powerpoint/2010/main" val="3336262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2. Assess the Risk</a:t>
            </a:r>
            <a:endParaRPr lang="en-US" altLang="en-US" dirty="0"/>
          </a:p>
        </p:txBody>
      </p:sp>
      <p:sp>
        <p:nvSpPr>
          <p:cNvPr id="39939" name="Rectangle 3"/>
          <p:cNvSpPr>
            <a:spLocks noGrp="1" noChangeArrowheads="1"/>
          </p:cNvSpPr>
          <p:nvPr>
            <p:ph idx="1"/>
          </p:nvPr>
        </p:nvSpPr>
        <p:spPr/>
        <p:txBody>
          <a:bodyPr/>
          <a:lstStyle/>
          <a:p>
            <a:r>
              <a:rPr lang="en-US" altLang="en-US" dirty="0"/>
              <a:t>The software will be developed as a minor redesign of current software and is of moderate complexity</a:t>
            </a:r>
          </a:p>
          <a:p>
            <a:r>
              <a:rPr lang="en-US" altLang="en-US" dirty="0"/>
              <a:t>M</a:t>
            </a:r>
            <a:r>
              <a:rPr lang="en-US" altLang="en-US" baseline="-25000" dirty="0"/>
              <a:t>S</a:t>
            </a:r>
            <a:r>
              <a:rPr lang="en-US" altLang="en-US" dirty="0"/>
              <a:t> = ?</a:t>
            </a:r>
          </a:p>
          <a:p>
            <a:r>
              <a:rPr lang="en-US" altLang="en-US" dirty="0"/>
              <a:t>C</a:t>
            </a:r>
            <a:r>
              <a:rPr lang="en-US" altLang="en-US" baseline="-25000" dirty="0"/>
              <a:t>S</a:t>
            </a:r>
            <a:r>
              <a:rPr lang="en-US" altLang="en-US" dirty="0"/>
              <a:t> = ?</a:t>
            </a:r>
            <a:endParaRPr lang="en-US" altLang="en-US" baseline="-25000" dirty="0"/>
          </a:p>
          <a:p>
            <a:endParaRPr lang="en-US" altLang="en-US" dirty="0"/>
          </a:p>
        </p:txBody>
      </p:sp>
      <p:pic>
        <p:nvPicPr>
          <p:cNvPr id="3" name="Picture 2">
            <a:extLst>
              <a:ext uri="{FF2B5EF4-FFF2-40B4-BE49-F238E27FC236}">
                <a16:creationId xmlns:a16="http://schemas.microsoft.com/office/drawing/2014/main" id="{FCBAA6EC-A2D5-CA4E-8A3F-FF255002EC9F}"/>
              </a:ext>
            </a:extLst>
          </p:cNvPr>
          <p:cNvPicPr>
            <a:picLocks noChangeAspect="1"/>
          </p:cNvPicPr>
          <p:nvPr/>
        </p:nvPicPr>
        <p:blipFill>
          <a:blip r:embed="rId3"/>
          <a:stretch>
            <a:fillRect/>
          </a:stretch>
        </p:blipFill>
        <p:spPr>
          <a:xfrm>
            <a:off x="4154555" y="2263274"/>
            <a:ext cx="7784548" cy="4594726"/>
          </a:xfrm>
          <a:prstGeom prst="rect">
            <a:avLst/>
          </a:prstGeom>
        </p:spPr>
      </p:pic>
    </p:spTree>
    <p:extLst>
      <p:ext uri="{BB962C8B-B14F-4D97-AF65-F5344CB8AC3E}">
        <p14:creationId xmlns:p14="http://schemas.microsoft.com/office/powerpoint/2010/main" val="1077261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2. Assess the Risk</a:t>
            </a:r>
            <a:endParaRPr lang="en-US" altLang="en-US" dirty="0"/>
          </a:p>
        </p:txBody>
      </p:sp>
      <p:sp>
        <p:nvSpPr>
          <p:cNvPr id="39939" name="Rectangle 3"/>
          <p:cNvSpPr>
            <a:spLocks noGrp="1" noChangeArrowheads="1"/>
          </p:cNvSpPr>
          <p:nvPr>
            <p:ph idx="1"/>
          </p:nvPr>
        </p:nvSpPr>
        <p:spPr/>
        <p:txBody>
          <a:bodyPr/>
          <a:lstStyle/>
          <a:p>
            <a:r>
              <a:rPr lang="en-US" altLang="en-US" dirty="0"/>
              <a:t>The software will be developed as a minor redesign of current software and is of moderate complexity</a:t>
            </a:r>
          </a:p>
          <a:p>
            <a:r>
              <a:rPr lang="en-US" altLang="en-US" dirty="0"/>
              <a:t>M</a:t>
            </a:r>
            <a:r>
              <a:rPr lang="en-US" altLang="en-US" baseline="-25000" dirty="0"/>
              <a:t>S</a:t>
            </a:r>
            <a:r>
              <a:rPr lang="en-US" altLang="en-US" dirty="0"/>
              <a:t> = 0.3</a:t>
            </a:r>
          </a:p>
          <a:p>
            <a:r>
              <a:rPr lang="en-US" altLang="en-US" dirty="0"/>
              <a:t>C</a:t>
            </a:r>
            <a:r>
              <a:rPr lang="en-US" altLang="en-US" baseline="-25000" dirty="0"/>
              <a:t>S</a:t>
            </a:r>
            <a:r>
              <a:rPr lang="en-US" altLang="en-US" dirty="0"/>
              <a:t> = 0.5</a:t>
            </a:r>
            <a:endParaRPr lang="en-US" altLang="en-US" baseline="-25000" dirty="0"/>
          </a:p>
          <a:p>
            <a:endParaRPr lang="en-US" altLang="en-US" dirty="0"/>
          </a:p>
        </p:txBody>
      </p:sp>
      <p:pic>
        <p:nvPicPr>
          <p:cNvPr id="3" name="Picture 2">
            <a:extLst>
              <a:ext uri="{FF2B5EF4-FFF2-40B4-BE49-F238E27FC236}">
                <a16:creationId xmlns:a16="http://schemas.microsoft.com/office/drawing/2014/main" id="{FCBAA6EC-A2D5-CA4E-8A3F-FF255002EC9F}"/>
              </a:ext>
            </a:extLst>
          </p:cNvPr>
          <p:cNvPicPr>
            <a:picLocks noChangeAspect="1"/>
          </p:cNvPicPr>
          <p:nvPr/>
        </p:nvPicPr>
        <p:blipFill>
          <a:blip r:embed="rId3"/>
          <a:stretch>
            <a:fillRect/>
          </a:stretch>
        </p:blipFill>
        <p:spPr>
          <a:xfrm>
            <a:off x="4154555" y="2263274"/>
            <a:ext cx="7784548" cy="4594726"/>
          </a:xfrm>
          <a:prstGeom prst="rect">
            <a:avLst/>
          </a:prstGeom>
        </p:spPr>
      </p:pic>
    </p:spTree>
    <p:extLst>
      <p:ext uri="{BB962C8B-B14F-4D97-AF65-F5344CB8AC3E}">
        <p14:creationId xmlns:p14="http://schemas.microsoft.com/office/powerpoint/2010/main" val="17789748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2. Assess the Risk</a:t>
            </a:r>
            <a:endParaRPr lang="en-US" altLang="en-US" dirty="0"/>
          </a:p>
        </p:txBody>
      </p:sp>
      <p:sp>
        <p:nvSpPr>
          <p:cNvPr id="39939" name="Rectangle 3"/>
          <p:cNvSpPr>
            <a:spLocks noGrp="1" noChangeArrowheads="1"/>
          </p:cNvSpPr>
          <p:nvPr>
            <p:ph idx="1"/>
          </p:nvPr>
        </p:nvSpPr>
        <p:spPr/>
        <p:txBody>
          <a:bodyPr/>
          <a:lstStyle/>
          <a:p>
            <a:r>
              <a:rPr lang="en-US" altLang="en-US" dirty="0"/>
              <a:t>The performance of the overall system will depend on how well it can be integrated into another</a:t>
            </a:r>
          </a:p>
          <a:p>
            <a:pPr marL="0" indent="0">
              <a:buNone/>
            </a:pPr>
            <a:r>
              <a:rPr lang="en-US" altLang="en-US" dirty="0"/>
              <a:t>larger existing system.</a:t>
            </a:r>
          </a:p>
          <a:p>
            <a:r>
              <a:rPr lang="en-US" altLang="en-US" dirty="0"/>
              <a:t>D = ?</a:t>
            </a:r>
          </a:p>
          <a:p>
            <a:endParaRPr lang="en-US" altLang="en-US" dirty="0"/>
          </a:p>
          <a:p>
            <a:endParaRPr lang="en-US" altLang="en-US" dirty="0"/>
          </a:p>
        </p:txBody>
      </p:sp>
      <p:pic>
        <p:nvPicPr>
          <p:cNvPr id="5" name="Picture 4">
            <a:extLst>
              <a:ext uri="{FF2B5EF4-FFF2-40B4-BE49-F238E27FC236}">
                <a16:creationId xmlns:a16="http://schemas.microsoft.com/office/drawing/2014/main" id="{C5F4AE01-27C3-B143-A9F0-A66A6E7F5228}"/>
              </a:ext>
            </a:extLst>
          </p:cNvPr>
          <p:cNvPicPr>
            <a:picLocks noChangeAspect="1"/>
          </p:cNvPicPr>
          <p:nvPr/>
        </p:nvPicPr>
        <p:blipFill>
          <a:blip r:embed="rId3"/>
          <a:stretch>
            <a:fillRect/>
          </a:stretch>
        </p:blipFill>
        <p:spPr>
          <a:xfrm>
            <a:off x="4154555" y="2263274"/>
            <a:ext cx="7784548" cy="4594726"/>
          </a:xfrm>
          <a:prstGeom prst="rect">
            <a:avLst/>
          </a:prstGeom>
        </p:spPr>
      </p:pic>
    </p:spTree>
    <p:extLst>
      <p:ext uri="{BB962C8B-B14F-4D97-AF65-F5344CB8AC3E}">
        <p14:creationId xmlns:p14="http://schemas.microsoft.com/office/powerpoint/2010/main" val="3288331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2. Assess the Risk</a:t>
            </a:r>
            <a:endParaRPr lang="en-US" altLang="en-US" dirty="0"/>
          </a:p>
        </p:txBody>
      </p:sp>
      <p:sp>
        <p:nvSpPr>
          <p:cNvPr id="39939" name="Rectangle 3"/>
          <p:cNvSpPr>
            <a:spLocks noGrp="1" noChangeArrowheads="1"/>
          </p:cNvSpPr>
          <p:nvPr>
            <p:ph idx="1"/>
          </p:nvPr>
        </p:nvSpPr>
        <p:spPr/>
        <p:txBody>
          <a:bodyPr/>
          <a:lstStyle/>
          <a:p>
            <a:r>
              <a:rPr lang="en-US" altLang="en-US" dirty="0"/>
              <a:t>The performance of the overall system will depend on how well it can be integrated into another</a:t>
            </a:r>
          </a:p>
          <a:p>
            <a:pPr marL="0" indent="0">
              <a:buNone/>
            </a:pPr>
            <a:r>
              <a:rPr lang="en-US" altLang="en-US" dirty="0"/>
              <a:t>larger existing system.</a:t>
            </a:r>
          </a:p>
          <a:p>
            <a:r>
              <a:rPr lang="en-US" altLang="en-US" dirty="0"/>
              <a:t>D = 0.5</a:t>
            </a:r>
          </a:p>
          <a:p>
            <a:endParaRPr lang="en-US" altLang="en-US" dirty="0"/>
          </a:p>
          <a:p>
            <a:endParaRPr lang="en-US" altLang="en-US" dirty="0"/>
          </a:p>
        </p:txBody>
      </p:sp>
      <p:pic>
        <p:nvPicPr>
          <p:cNvPr id="5" name="Picture 4">
            <a:extLst>
              <a:ext uri="{FF2B5EF4-FFF2-40B4-BE49-F238E27FC236}">
                <a16:creationId xmlns:a16="http://schemas.microsoft.com/office/drawing/2014/main" id="{C5F4AE01-27C3-B143-A9F0-A66A6E7F5228}"/>
              </a:ext>
            </a:extLst>
          </p:cNvPr>
          <p:cNvPicPr>
            <a:picLocks noChangeAspect="1"/>
          </p:cNvPicPr>
          <p:nvPr/>
        </p:nvPicPr>
        <p:blipFill>
          <a:blip r:embed="rId3"/>
          <a:stretch>
            <a:fillRect/>
          </a:stretch>
        </p:blipFill>
        <p:spPr>
          <a:xfrm>
            <a:off x="4154555" y="2263274"/>
            <a:ext cx="7784548" cy="4594726"/>
          </a:xfrm>
          <a:prstGeom prst="rect">
            <a:avLst/>
          </a:prstGeom>
        </p:spPr>
      </p:pic>
    </p:spTree>
    <p:extLst>
      <p:ext uri="{BB962C8B-B14F-4D97-AF65-F5344CB8AC3E}">
        <p14:creationId xmlns:p14="http://schemas.microsoft.com/office/powerpoint/2010/main" val="259005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2. Assess the Risk</a:t>
            </a:r>
            <a:endParaRPr lang="en-US" altLang="en-US" dirty="0"/>
          </a:p>
        </p:txBody>
      </p:sp>
      <p:sp>
        <p:nvSpPr>
          <p:cNvPr id="39939" name="Rectangle 3"/>
          <p:cNvSpPr>
            <a:spLocks noGrp="1" noChangeArrowheads="1"/>
          </p:cNvSpPr>
          <p:nvPr>
            <p:ph idx="1"/>
          </p:nvPr>
        </p:nvSpPr>
        <p:spPr/>
        <p:txBody>
          <a:bodyPr/>
          <a:lstStyle/>
          <a:p>
            <a:r>
              <a:rPr lang="en-US" altLang="en-US" dirty="0"/>
              <a:t>Combining several independent risk sources</a:t>
            </a:r>
          </a:p>
          <a:p>
            <a:endParaRPr lang="en-US" altLang="en-US" dirty="0"/>
          </a:p>
          <a:p>
            <a:r>
              <a:rPr lang="en-US" altLang="en-US" dirty="0"/>
              <a:t>Composite likelihood factor, </a:t>
            </a:r>
          </a:p>
          <a:p>
            <a:r>
              <a:rPr lang="pl-PL" altLang="en-US" dirty="0"/>
              <a:t>CLF = (W1) M</a:t>
            </a:r>
            <a:r>
              <a:rPr lang="pl-PL" altLang="en-US" baseline="-25000" dirty="0"/>
              <a:t>H</a:t>
            </a:r>
            <a:r>
              <a:rPr lang="pl-PL" altLang="en-US" dirty="0"/>
              <a:t> + (W2) C</a:t>
            </a:r>
            <a:r>
              <a:rPr lang="pl-PL" altLang="en-US" baseline="-25000" dirty="0"/>
              <a:t>H</a:t>
            </a:r>
            <a:r>
              <a:rPr lang="pl-PL" altLang="en-US" dirty="0"/>
              <a:t> + (W3) M</a:t>
            </a:r>
            <a:r>
              <a:rPr lang="pl-PL" altLang="en-US" baseline="-25000" dirty="0"/>
              <a:t>S </a:t>
            </a:r>
            <a:r>
              <a:rPr lang="pl-PL" altLang="en-US" dirty="0"/>
              <a:t>+ (W4) C</a:t>
            </a:r>
            <a:r>
              <a:rPr lang="pl-PL" altLang="en-US" baseline="-25000" dirty="0"/>
              <a:t>S</a:t>
            </a:r>
            <a:r>
              <a:rPr lang="pl-PL" altLang="en-US" dirty="0"/>
              <a:t> + (W5)D	</a:t>
            </a:r>
            <a:endParaRPr lang="en-US" altLang="en-US" dirty="0"/>
          </a:p>
          <a:p>
            <a:pPr marL="0" indent="0">
              <a:buNone/>
            </a:pPr>
            <a:r>
              <a:rPr lang="en-US" altLang="en-US" dirty="0"/>
              <a:t>	where </a:t>
            </a:r>
          </a:p>
          <a:p>
            <a:pPr marL="914400" lvl="2" indent="0">
              <a:buNone/>
            </a:pPr>
            <a:r>
              <a:rPr lang="pl-PL" altLang="en-US" i="1" dirty="0"/>
              <a:t>M</a:t>
            </a:r>
            <a:r>
              <a:rPr lang="pl-PL" altLang="en-US" i="1" baseline="-25000" dirty="0"/>
              <a:t>H</a:t>
            </a:r>
            <a:r>
              <a:rPr lang="pl-PL" altLang="en-US" i="1" dirty="0"/>
              <a:t> </a:t>
            </a:r>
            <a:r>
              <a:rPr lang="en-US" altLang="en-US" i="1" dirty="0"/>
              <a:t>,</a:t>
            </a:r>
            <a:r>
              <a:rPr lang="pl-PL" altLang="en-US" i="1" dirty="0"/>
              <a:t> M</a:t>
            </a:r>
            <a:r>
              <a:rPr lang="pl-PL" altLang="en-US" i="1" baseline="-25000" dirty="0"/>
              <a:t>S</a:t>
            </a:r>
            <a:r>
              <a:rPr lang="pl-PL" altLang="en-US" i="1" dirty="0"/>
              <a:t> </a:t>
            </a:r>
            <a:r>
              <a:rPr lang="en-US" altLang="en-US" i="1" dirty="0"/>
              <a:t>,</a:t>
            </a:r>
            <a:r>
              <a:rPr lang="pl-PL" altLang="en-US" i="1" dirty="0"/>
              <a:t> C</a:t>
            </a:r>
            <a:r>
              <a:rPr lang="pl-PL" altLang="en-US" i="1" baseline="-25000" dirty="0"/>
              <a:t>H</a:t>
            </a:r>
            <a:r>
              <a:rPr lang="pl-PL" altLang="en-US" i="1" dirty="0"/>
              <a:t> </a:t>
            </a:r>
            <a:r>
              <a:rPr lang="en-US" altLang="en-US" i="1" dirty="0"/>
              <a:t>, </a:t>
            </a:r>
            <a:r>
              <a:rPr lang="pl-PL" altLang="en-US" i="1" dirty="0"/>
              <a:t>C</a:t>
            </a:r>
            <a:r>
              <a:rPr lang="pl-PL" altLang="en-US" i="1" baseline="-25000" dirty="0"/>
              <a:t>S</a:t>
            </a:r>
            <a:r>
              <a:rPr lang="pl-PL" altLang="en-US" i="1" dirty="0"/>
              <a:t> </a:t>
            </a:r>
            <a:r>
              <a:rPr lang="en-US" altLang="en-US" i="1" dirty="0"/>
              <a:t>, and </a:t>
            </a:r>
            <a:r>
              <a:rPr lang="pl-PL" altLang="en-US" i="1" dirty="0"/>
              <a:t>D</a:t>
            </a:r>
            <a:r>
              <a:rPr lang="en-US" altLang="en-US" i="1" dirty="0"/>
              <a:t> are failure likelihoods </a:t>
            </a:r>
            <a:r>
              <a:rPr lang="en-US" altLang="en-US" i="1" dirty="0">
                <a:latin typeface="Arial Unicode MS" pitchFamily="34" charset="-128"/>
                <a:cs typeface="Times New Roman" pitchFamily="18" charset="0"/>
              </a:rPr>
              <a:t>due to immaturity of hardware and software, complexity in hardware and software, and dependency on external factors, respectively; each has value 0 to 1.0</a:t>
            </a:r>
            <a:endParaRPr lang="en-US" altLang="en-US" i="1" dirty="0"/>
          </a:p>
          <a:p>
            <a:pPr marL="914400" lvl="2" indent="0">
              <a:buNone/>
            </a:pPr>
            <a:r>
              <a:rPr lang="en-US" altLang="en-US" i="1" dirty="0"/>
              <a:t>W1, W2, W3, W4, and W5 each has equal weights. </a:t>
            </a:r>
          </a:p>
          <a:p>
            <a:endParaRPr lang="en-US" altLang="en-US" dirty="0"/>
          </a:p>
          <a:p>
            <a:r>
              <a:rPr lang="pl-PL" altLang="en-US" dirty="0"/>
              <a:t>M</a:t>
            </a:r>
            <a:r>
              <a:rPr lang="pl-PL" altLang="en-US" baseline="-25000" dirty="0"/>
              <a:t>H</a:t>
            </a:r>
            <a:r>
              <a:rPr lang="pl-PL" altLang="en-US" dirty="0"/>
              <a:t> =0.1</a:t>
            </a:r>
            <a:r>
              <a:rPr lang="en-US" altLang="en-US" dirty="0"/>
              <a:t>,</a:t>
            </a:r>
            <a:r>
              <a:rPr lang="pl-PL" altLang="en-US" dirty="0"/>
              <a:t> M</a:t>
            </a:r>
            <a:r>
              <a:rPr lang="pl-PL" altLang="en-US" baseline="-25000" dirty="0"/>
              <a:t>S</a:t>
            </a:r>
            <a:r>
              <a:rPr lang="pl-PL" altLang="en-US" dirty="0"/>
              <a:t> =0.3</a:t>
            </a:r>
            <a:r>
              <a:rPr lang="en-US" altLang="en-US" dirty="0"/>
              <a:t>,</a:t>
            </a:r>
            <a:r>
              <a:rPr lang="pl-PL" altLang="en-US" dirty="0"/>
              <a:t> C</a:t>
            </a:r>
            <a:r>
              <a:rPr lang="pl-PL" altLang="en-US" baseline="-25000" dirty="0"/>
              <a:t>H</a:t>
            </a:r>
            <a:r>
              <a:rPr lang="pl-PL" altLang="en-US" dirty="0"/>
              <a:t> = 0.3</a:t>
            </a:r>
            <a:r>
              <a:rPr lang="en-US" altLang="en-US" dirty="0"/>
              <a:t>, </a:t>
            </a:r>
            <a:r>
              <a:rPr lang="pl-PL" altLang="en-US" dirty="0"/>
              <a:t>C</a:t>
            </a:r>
            <a:r>
              <a:rPr lang="pl-PL" altLang="en-US" baseline="-25000" dirty="0"/>
              <a:t>S</a:t>
            </a:r>
            <a:r>
              <a:rPr lang="pl-PL" altLang="en-US" dirty="0"/>
              <a:t> = 0.5</a:t>
            </a:r>
            <a:r>
              <a:rPr lang="en-US" altLang="en-US" dirty="0"/>
              <a:t>, and </a:t>
            </a:r>
            <a:r>
              <a:rPr lang="pl-PL" altLang="en-US" dirty="0"/>
              <a:t>D</a:t>
            </a:r>
            <a:r>
              <a:rPr lang="en-US" altLang="en-US" dirty="0"/>
              <a:t> = 0.5</a:t>
            </a:r>
          </a:p>
          <a:p>
            <a:r>
              <a:rPr lang="en-US" altLang="en-US" dirty="0"/>
              <a:t>CLF = 0.2 (0.1) + 0.2 (0.3) + 0.2 (0.3) + 0.2 (0.5) + 0.2 (0.5)  = 0.34</a:t>
            </a:r>
          </a:p>
          <a:p>
            <a:endParaRPr lang="en-US" altLang="en-US" dirty="0"/>
          </a:p>
          <a:p>
            <a:endParaRPr lang="en-US" altLang="en-US" dirty="0"/>
          </a:p>
          <a:p>
            <a:endParaRPr lang="en-US" altLang="en-US" dirty="0"/>
          </a:p>
          <a:p>
            <a:endParaRPr lang="en-US" altLang="en-US" dirty="0"/>
          </a:p>
          <a:p>
            <a:endParaRPr lang="en-US" altLang="en-US" dirty="0"/>
          </a:p>
          <a:p>
            <a:endParaRPr lang="en-US" altLang="en-US" dirty="0"/>
          </a:p>
        </p:txBody>
      </p:sp>
      <p:sp>
        <p:nvSpPr>
          <p:cNvPr id="4" name="Slide Number Placeholder 4">
            <a:extLst>
              <a:ext uri="{FF2B5EF4-FFF2-40B4-BE49-F238E27FC236}">
                <a16:creationId xmlns:a16="http://schemas.microsoft.com/office/drawing/2014/main" id="{3AA6A794-F94F-5649-B8B8-0CB52DE0A2CB}"/>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37</a:t>
            </a:fld>
            <a:endParaRPr lang="en-US" dirty="0"/>
          </a:p>
        </p:txBody>
      </p:sp>
    </p:spTree>
    <p:extLst>
      <p:ext uri="{BB962C8B-B14F-4D97-AF65-F5344CB8AC3E}">
        <p14:creationId xmlns:p14="http://schemas.microsoft.com/office/powerpoint/2010/main" val="3966806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2. Assess the Risk</a:t>
            </a:r>
            <a:endParaRPr lang="en-US" altLang="en-US" dirty="0"/>
          </a:p>
        </p:txBody>
      </p:sp>
      <p:sp>
        <p:nvSpPr>
          <p:cNvPr id="40963" name="Rectangle 3"/>
          <p:cNvSpPr>
            <a:spLocks noGrp="1" noChangeArrowheads="1"/>
          </p:cNvSpPr>
          <p:nvPr>
            <p:ph idx="1"/>
          </p:nvPr>
        </p:nvSpPr>
        <p:spPr/>
        <p:txBody>
          <a:bodyPr/>
          <a:lstStyle/>
          <a:p>
            <a:r>
              <a:rPr lang="en-US" altLang="en-US" dirty="0"/>
              <a:t>Combining several independent risk sources</a:t>
            </a:r>
          </a:p>
          <a:p>
            <a:endParaRPr lang="en-US" altLang="en-US" dirty="0"/>
          </a:p>
          <a:p>
            <a:r>
              <a:rPr lang="en-US" altLang="en-US" dirty="0"/>
              <a:t>Composite impact factor, </a:t>
            </a:r>
          </a:p>
          <a:p>
            <a:r>
              <a:rPr lang="pl-PL" altLang="en-US" dirty="0"/>
              <a:t>CIF = (W1)TI + (W2)CI + (W3)SI</a:t>
            </a:r>
            <a:r>
              <a:rPr lang="en-US" altLang="en-US" dirty="0"/>
              <a:t> </a:t>
            </a:r>
            <a:r>
              <a:rPr lang="pl-PL" altLang="en-US" dirty="0"/>
              <a:t>	</a:t>
            </a:r>
            <a:endParaRPr lang="en-US" altLang="en-US" dirty="0"/>
          </a:p>
          <a:p>
            <a:pPr marL="0" indent="0">
              <a:buNone/>
            </a:pPr>
            <a:r>
              <a:rPr lang="en-US" altLang="en-US" dirty="0"/>
              <a:t>	where </a:t>
            </a:r>
          </a:p>
          <a:p>
            <a:pPr marL="914400" lvl="2" indent="0">
              <a:buNone/>
            </a:pPr>
            <a:r>
              <a:rPr lang="en-US" altLang="en-US" i="1" dirty="0"/>
              <a:t>T1,</a:t>
            </a:r>
            <a:r>
              <a:rPr lang="pl-PL" altLang="en-US" i="1" dirty="0"/>
              <a:t> C</a:t>
            </a:r>
            <a:r>
              <a:rPr lang="en-US" altLang="en-US" i="1" dirty="0"/>
              <a:t>1, and S1 are impacts due to failure in technical performance, cost, and schedule, respectively; each has value 0 to 1.0</a:t>
            </a:r>
          </a:p>
          <a:p>
            <a:pPr marL="914400" lvl="2" indent="0">
              <a:buNone/>
            </a:pPr>
            <a:r>
              <a:rPr lang="en-US" altLang="en-US" i="1" dirty="0"/>
              <a:t>W1, W2, and W3 each has value 0 through 1.0 and together total 1.0. </a:t>
            </a:r>
          </a:p>
          <a:p>
            <a:endParaRPr lang="en-US" altLang="en-US" dirty="0"/>
          </a:p>
        </p:txBody>
      </p:sp>
      <p:sp>
        <p:nvSpPr>
          <p:cNvPr id="4" name="Slide Number Placeholder 4">
            <a:extLst>
              <a:ext uri="{FF2B5EF4-FFF2-40B4-BE49-F238E27FC236}">
                <a16:creationId xmlns:a16="http://schemas.microsoft.com/office/drawing/2014/main" id="{9A01068C-5F67-014F-81EA-4072AD434FA1}"/>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38</a:t>
            </a:fld>
            <a:endParaRPr lang="en-US" dirty="0"/>
          </a:p>
        </p:txBody>
      </p:sp>
    </p:spTree>
    <p:extLst>
      <p:ext uri="{BB962C8B-B14F-4D97-AF65-F5344CB8AC3E}">
        <p14:creationId xmlns:p14="http://schemas.microsoft.com/office/powerpoint/2010/main" val="3291349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2. Assess the Risk</a:t>
            </a:r>
            <a:endParaRPr lang="en-US" altLang="en-US" dirty="0"/>
          </a:p>
        </p:txBody>
      </p:sp>
      <p:sp>
        <p:nvSpPr>
          <p:cNvPr id="39939" name="Rectangle 3"/>
          <p:cNvSpPr>
            <a:spLocks noGrp="1" noChangeArrowheads="1"/>
          </p:cNvSpPr>
          <p:nvPr>
            <p:ph idx="1"/>
          </p:nvPr>
        </p:nvSpPr>
        <p:spPr/>
        <p:txBody>
          <a:bodyPr/>
          <a:lstStyle/>
          <a:p>
            <a:pPr marL="0" indent="0">
              <a:buNone/>
            </a:pPr>
            <a:r>
              <a:rPr lang="en-US" altLang="en-US" dirty="0"/>
              <a:t>The ROSEBUD project involves the development of hardware and software. A particular failure arising from the identified sources of risk is expected to have-</a:t>
            </a:r>
          </a:p>
          <a:p>
            <a:r>
              <a:rPr lang="en-US" altLang="en-US" dirty="0"/>
              <a:t>Minimal impact on technical performance and can be corrected within 2 months at a cost of 20%</a:t>
            </a:r>
          </a:p>
          <a:p>
            <a:r>
              <a:rPr lang="en-US" altLang="en-US" dirty="0"/>
              <a:t>TI = ?</a:t>
            </a:r>
          </a:p>
          <a:p>
            <a:r>
              <a:rPr lang="pl-PL" altLang="en-US" dirty="0"/>
              <a:t>C</a:t>
            </a:r>
            <a:r>
              <a:rPr lang="en-US" altLang="en-US" dirty="0"/>
              <a:t>I = ?</a:t>
            </a:r>
          </a:p>
          <a:p>
            <a:r>
              <a:rPr lang="en-US" altLang="en-US" dirty="0"/>
              <a:t>SI = ?</a:t>
            </a:r>
          </a:p>
          <a:p>
            <a:endParaRPr lang="en-US" altLang="en-US" dirty="0"/>
          </a:p>
          <a:p>
            <a:endParaRPr lang="en-US" altLang="en-US" dirty="0"/>
          </a:p>
        </p:txBody>
      </p:sp>
      <p:pic>
        <p:nvPicPr>
          <p:cNvPr id="3" name="Picture 2">
            <a:extLst>
              <a:ext uri="{FF2B5EF4-FFF2-40B4-BE49-F238E27FC236}">
                <a16:creationId xmlns:a16="http://schemas.microsoft.com/office/drawing/2014/main" id="{1A485DE0-1CA1-A74E-92B7-658039C09FE1}"/>
              </a:ext>
            </a:extLst>
          </p:cNvPr>
          <p:cNvPicPr>
            <a:picLocks noChangeAspect="1"/>
          </p:cNvPicPr>
          <p:nvPr/>
        </p:nvPicPr>
        <p:blipFill>
          <a:blip r:embed="rId3"/>
          <a:stretch>
            <a:fillRect/>
          </a:stretch>
        </p:blipFill>
        <p:spPr>
          <a:xfrm>
            <a:off x="4194313" y="2901195"/>
            <a:ext cx="7820992" cy="3762716"/>
          </a:xfrm>
          <a:prstGeom prst="rect">
            <a:avLst/>
          </a:prstGeom>
        </p:spPr>
      </p:pic>
    </p:spTree>
    <p:extLst>
      <p:ext uri="{BB962C8B-B14F-4D97-AF65-F5344CB8AC3E}">
        <p14:creationId xmlns:p14="http://schemas.microsoft.com/office/powerpoint/2010/main" val="1452918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4"/>
          <p:cNvSpPr txBox="1">
            <a:spLocks noGrp="1"/>
          </p:cNvSpPr>
          <p:nvPr>
            <p:ph type="title"/>
          </p:nvPr>
        </p:nvSpPr>
        <p:spPr>
          <a:xfrm>
            <a:off x="808638" y="386930"/>
            <a:ext cx="9236700" cy="11889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sz="3800">
                <a:latin typeface="Calibri"/>
                <a:ea typeface="Calibri"/>
                <a:cs typeface="Calibri"/>
                <a:sym typeface="Calibri"/>
              </a:rPr>
              <a:t>This module contains the following sections:</a:t>
            </a:r>
            <a:endParaRPr sz="3800"/>
          </a:p>
        </p:txBody>
      </p:sp>
      <p:sp>
        <p:nvSpPr>
          <p:cNvPr id="86" name="Google Shape;86;p4"/>
          <p:cNvSpPr txBox="1">
            <a:spLocks noGrp="1"/>
          </p:cNvSpPr>
          <p:nvPr>
            <p:ph type="body" idx="1"/>
          </p:nvPr>
        </p:nvSpPr>
        <p:spPr>
          <a:xfrm>
            <a:off x="808638" y="1853838"/>
            <a:ext cx="10143668" cy="3435531"/>
          </a:xfrm>
          <a:prstGeom prst="rect">
            <a:avLst/>
          </a:prstGeom>
          <a:noFill/>
          <a:ln>
            <a:noFill/>
          </a:ln>
        </p:spPr>
        <p:txBody>
          <a:bodyPr spcFirstLastPara="1" wrap="square" lIns="91425" tIns="45700" rIns="91425" bIns="45700" anchor="ctr" anchorCtr="0">
            <a:normAutofit/>
          </a:bodyPr>
          <a:lstStyle/>
          <a:p>
            <a:pPr marL="457200" lvl="0" indent="-457200" algn="l" rtl="0">
              <a:lnSpc>
                <a:spcPct val="100000"/>
              </a:lnSpc>
              <a:spcBef>
                <a:spcPts val="600"/>
              </a:spcBef>
              <a:spcAft>
                <a:spcPts val="0"/>
              </a:spcAft>
              <a:buClr>
                <a:schemeClr val="dk1"/>
              </a:buClr>
              <a:buSzPts val="2500"/>
              <a:buFont typeface="Noto Sans Symbols"/>
              <a:buChar char="⮚"/>
            </a:pPr>
            <a:r>
              <a:rPr lang="en-US" sz="2600" dirty="0"/>
              <a:t>What is a Project?</a:t>
            </a:r>
          </a:p>
          <a:p>
            <a:pPr marL="457200" lvl="0" indent="-457200" algn="l" rtl="0">
              <a:lnSpc>
                <a:spcPct val="100000"/>
              </a:lnSpc>
              <a:spcBef>
                <a:spcPts val="600"/>
              </a:spcBef>
              <a:spcAft>
                <a:spcPts val="0"/>
              </a:spcAft>
              <a:buClr>
                <a:schemeClr val="dk1"/>
              </a:buClr>
              <a:buSzPts val="2500"/>
              <a:buFont typeface="Noto Sans Symbols"/>
              <a:buChar char="⮚"/>
            </a:pPr>
            <a:r>
              <a:rPr lang="en-US" sz="2600" dirty="0"/>
              <a:t>Project Risk Management</a:t>
            </a:r>
          </a:p>
          <a:p>
            <a:pPr marL="457200" lvl="0" indent="-457200" algn="l" rtl="0">
              <a:lnSpc>
                <a:spcPct val="100000"/>
              </a:lnSpc>
              <a:spcBef>
                <a:spcPts val="600"/>
              </a:spcBef>
              <a:spcAft>
                <a:spcPts val="0"/>
              </a:spcAft>
              <a:buClr>
                <a:schemeClr val="dk1"/>
              </a:buClr>
              <a:buSzPts val="2500"/>
              <a:buFont typeface="Noto Sans Symbols"/>
              <a:buChar char="⮚"/>
            </a:pPr>
            <a:r>
              <a:rPr lang="en-US" sz="2600" dirty="0"/>
              <a:t>Using Quantitative Methods</a:t>
            </a:r>
          </a:p>
          <a:p>
            <a:pPr marL="457200" lvl="0" indent="-457200" algn="l" rtl="0">
              <a:lnSpc>
                <a:spcPct val="100000"/>
              </a:lnSpc>
              <a:spcBef>
                <a:spcPts val="600"/>
              </a:spcBef>
              <a:spcAft>
                <a:spcPts val="0"/>
              </a:spcAft>
              <a:buClr>
                <a:schemeClr val="dk1"/>
              </a:buClr>
              <a:buSzPts val="2500"/>
              <a:buFont typeface="Noto Sans Symbols"/>
              <a:buChar char="⮚"/>
            </a:pPr>
            <a:r>
              <a:rPr lang="en-US" sz="2600" dirty="0"/>
              <a:t>Tornado Diagram</a:t>
            </a:r>
          </a:p>
          <a:p>
            <a:pPr marL="457200" lvl="0" indent="-457200" algn="l" rtl="0">
              <a:lnSpc>
                <a:spcPct val="100000"/>
              </a:lnSpc>
              <a:spcBef>
                <a:spcPts val="600"/>
              </a:spcBef>
              <a:spcAft>
                <a:spcPts val="0"/>
              </a:spcAft>
              <a:buClr>
                <a:schemeClr val="dk1"/>
              </a:buClr>
              <a:buSzPts val="2500"/>
              <a:buFont typeface="Noto Sans Symbols"/>
              <a:buChar char="⮚"/>
            </a:pPr>
            <a:r>
              <a:rPr lang="en-US" sz="2600" dirty="0"/>
              <a:t>Monte Carlo Simulation</a:t>
            </a:r>
          </a:p>
          <a:p>
            <a:pPr marL="457200" lvl="0" indent="-457200" algn="l" rtl="0">
              <a:lnSpc>
                <a:spcPct val="100000"/>
              </a:lnSpc>
              <a:spcBef>
                <a:spcPts val="600"/>
              </a:spcBef>
              <a:spcAft>
                <a:spcPts val="0"/>
              </a:spcAft>
              <a:buClr>
                <a:schemeClr val="dk1"/>
              </a:buClr>
              <a:buSzPts val="2500"/>
              <a:buFont typeface="Noto Sans Symbols"/>
              <a:buChar char="⮚"/>
            </a:pPr>
            <a:endParaRPr sz="2600" dirty="0"/>
          </a:p>
          <a:p>
            <a:pPr marL="457200" lvl="0" indent="-298450" algn="l" rtl="0">
              <a:lnSpc>
                <a:spcPct val="100000"/>
              </a:lnSpc>
              <a:spcBef>
                <a:spcPts val="600"/>
              </a:spcBef>
              <a:spcAft>
                <a:spcPts val="0"/>
              </a:spcAft>
              <a:buClr>
                <a:schemeClr val="dk1"/>
              </a:buClr>
              <a:buSzPts val="2500"/>
              <a:buFont typeface="Noto Sans Symbols"/>
              <a:buNone/>
            </a:pPr>
            <a:endParaRPr sz="2500" dirty="0"/>
          </a:p>
        </p:txBody>
      </p:sp>
      <p:sp>
        <p:nvSpPr>
          <p:cNvPr id="87" name="Google Shape;8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4</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2. Assess the Risk</a:t>
            </a:r>
            <a:endParaRPr lang="en-US" altLang="en-US" dirty="0"/>
          </a:p>
        </p:txBody>
      </p:sp>
      <p:sp>
        <p:nvSpPr>
          <p:cNvPr id="39939" name="Rectangle 3"/>
          <p:cNvSpPr>
            <a:spLocks noGrp="1" noChangeArrowheads="1"/>
          </p:cNvSpPr>
          <p:nvPr>
            <p:ph idx="1"/>
          </p:nvPr>
        </p:nvSpPr>
        <p:spPr/>
        <p:txBody>
          <a:bodyPr/>
          <a:lstStyle/>
          <a:p>
            <a:pPr marL="0" indent="0">
              <a:buNone/>
            </a:pPr>
            <a:r>
              <a:rPr lang="en-US" altLang="en-US" dirty="0"/>
              <a:t>The ROSEBUD project involves the development of hardware and software. A particular failure arising from the identified sources of risk is expected to have-</a:t>
            </a:r>
          </a:p>
          <a:p>
            <a:r>
              <a:rPr lang="en-US" altLang="en-US" dirty="0"/>
              <a:t>Minimal impact on technical performance and can be corrected within 2 months at a cost of 20%</a:t>
            </a:r>
          </a:p>
          <a:p>
            <a:r>
              <a:rPr lang="en-US" altLang="en-US" dirty="0"/>
              <a:t>TI = 0.1</a:t>
            </a:r>
          </a:p>
          <a:p>
            <a:r>
              <a:rPr lang="pl-PL" altLang="en-US" dirty="0"/>
              <a:t>C</a:t>
            </a:r>
            <a:r>
              <a:rPr lang="en-US" altLang="en-US" dirty="0"/>
              <a:t>I = 0.5</a:t>
            </a:r>
          </a:p>
          <a:p>
            <a:r>
              <a:rPr lang="en-US" altLang="en-US" dirty="0"/>
              <a:t>SI = 0.5</a:t>
            </a:r>
          </a:p>
          <a:p>
            <a:endParaRPr lang="en-US" altLang="en-US" dirty="0"/>
          </a:p>
          <a:p>
            <a:endParaRPr lang="en-US" altLang="en-US" dirty="0"/>
          </a:p>
        </p:txBody>
      </p:sp>
      <p:pic>
        <p:nvPicPr>
          <p:cNvPr id="3" name="Picture 2">
            <a:extLst>
              <a:ext uri="{FF2B5EF4-FFF2-40B4-BE49-F238E27FC236}">
                <a16:creationId xmlns:a16="http://schemas.microsoft.com/office/drawing/2014/main" id="{1A485DE0-1CA1-A74E-92B7-658039C09FE1}"/>
              </a:ext>
            </a:extLst>
          </p:cNvPr>
          <p:cNvPicPr>
            <a:picLocks noChangeAspect="1"/>
          </p:cNvPicPr>
          <p:nvPr/>
        </p:nvPicPr>
        <p:blipFill>
          <a:blip r:embed="rId3"/>
          <a:stretch>
            <a:fillRect/>
          </a:stretch>
        </p:blipFill>
        <p:spPr>
          <a:xfrm>
            <a:off x="4194313" y="2901195"/>
            <a:ext cx="7820992" cy="3762716"/>
          </a:xfrm>
          <a:prstGeom prst="rect">
            <a:avLst/>
          </a:prstGeom>
        </p:spPr>
      </p:pic>
    </p:spTree>
    <p:extLst>
      <p:ext uri="{BB962C8B-B14F-4D97-AF65-F5344CB8AC3E}">
        <p14:creationId xmlns:p14="http://schemas.microsoft.com/office/powerpoint/2010/main" val="1708636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2. Assess the Risk</a:t>
            </a:r>
            <a:endParaRPr lang="en-US" altLang="en-US" dirty="0"/>
          </a:p>
        </p:txBody>
      </p:sp>
      <p:sp>
        <p:nvSpPr>
          <p:cNvPr id="39939" name="Rectangle 3"/>
          <p:cNvSpPr>
            <a:spLocks noGrp="1" noChangeArrowheads="1"/>
          </p:cNvSpPr>
          <p:nvPr>
            <p:ph idx="1"/>
          </p:nvPr>
        </p:nvSpPr>
        <p:spPr/>
        <p:txBody>
          <a:bodyPr/>
          <a:lstStyle/>
          <a:p>
            <a:pPr marL="0" indent="0">
              <a:buNone/>
            </a:pPr>
            <a:r>
              <a:rPr lang="en-US" altLang="en-US" dirty="0"/>
              <a:t>The ROSEBUD project involves the development of hardware and software. A particular failure to meet certain technical goals is expected to have-</a:t>
            </a:r>
          </a:p>
          <a:p>
            <a:r>
              <a:rPr lang="en-US" altLang="en-US" dirty="0"/>
              <a:t>Minimal impact on technical performance and can be corrected within 2 months at a cost of 20%</a:t>
            </a:r>
          </a:p>
          <a:p>
            <a:r>
              <a:rPr lang="en-US" altLang="en-US" dirty="0"/>
              <a:t>Suppose the most important factor is technical performance, followed by schedule, then cost and the weights assigned are 0.5, 0.3, 0.2 respectively.</a:t>
            </a:r>
          </a:p>
          <a:p>
            <a:endParaRPr lang="en-US" altLang="en-US" dirty="0"/>
          </a:p>
        </p:txBody>
      </p:sp>
      <p:sp>
        <p:nvSpPr>
          <p:cNvPr id="4" name="Slide Number Placeholder 4">
            <a:extLst>
              <a:ext uri="{FF2B5EF4-FFF2-40B4-BE49-F238E27FC236}">
                <a16:creationId xmlns:a16="http://schemas.microsoft.com/office/drawing/2014/main" id="{0593ADAC-8CF6-0B49-B4D8-6D76643FF1E4}"/>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41</a:t>
            </a:fld>
            <a:endParaRPr lang="en-US" dirty="0"/>
          </a:p>
        </p:txBody>
      </p:sp>
    </p:spTree>
    <p:extLst>
      <p:ext uri="{BB962C8B-B14F-4D97-AF65-F5344CB8AC3E}">
        <p14:creationId xmlns:p14="http://schemas.microsoft.com/office/powerpoint/2010/main" val="167831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2. Assess the Risk</a:t>
            </a:r>
            <a:endParaRPr lang="en-US" altLang="en-US" dirty="0"/>
          </a:p>
        </p:txBody>
      </p:sp>
      <p:sp>
        <p:nvSpPr>
          <p:cNvPr id="40963" name="Rectangle 3"/>
          <p:cNvSpPr>
            <a:spLocks noGrp="1" noChangeArrowheads="1"/>
          </p:cNvSpPr>
          <p:nvPr>
            <p:ph idx="1"/>
          </p:nvPr>
        </p:nvSpPr>
        <p:spPr/>
        <p:txBody>
          <a:bodyPr/>
          <a:lstStyle/>
          <a:p>
            <a:r>
              <a:rPr lang="en-US" altLang="en-US" dirty="0"/>
              <a:t>Combining several independent risk sources</a:t>
            </a:r>
          </a:p>
          <a:p>
            <a:endParaRPr lang="en-US" altLang="en-US" dirty="0"/>
          </a:p>
          <a:p>
            <a:r>
              <a:rPr lang="en-US" altLang="en-US" dirty="0"/>
              <a:t>Composite impact factor, </a:t>
            </a:r>
          </a:p>
          <a:p>
            <a:r>
              <a:rPr lang="pl-PL" altLang="en-US" dirty="0"/>
              <a:t>CIF = (W1)TI + (W2)CI + (W3)SI</a:t>
            </a:r>
            <a:r>
              <a:rPr lang="en-US" altLang="en-US" dirty="0"/>
              <a:t> </a:t>
            </a:r>
            <a:r>
              <a:rPr lang="pl-PL" altLang="en-US" dirty="0"/>
              <a:t>	</a:t>
            </a:r>
            <a:endParaRPr lang="en-US" altLang="en-US" dirty="0"/>
          </a:p>
          <a:p>
            <a:pPr marL="0" indent="0">
              <a:buNone/>
            </a:pPr>
            <a:r>
              <a:rPr lang="en-US" altLang="en-US" dirty="0"/>
              <a:t>	where </a:t>
            </a:r>
          </a:p>
          <a:p>
            <a:pPr marL="914400" lvl="2" indent="0">
              <a:buNone/>
            </a:pPr>
            <a:r>
              <a:rPr lang="en-US" altLang="en-US" i="1" dirty="0"/>
              <a:t>T1,</a:t>
            </a:r>
            <a:r>
              <a:rPr lang="pl-PL" altLang="en-US" i="1" dirty="0"/>
              <a:t> C</a:t>
            </a:r>
            <a:r>
              <a:rPr lang="en-US" altLang="en-US" i="1" dirty="0"/>
              <a:t>1, and S1 are impacts due to failure in technical performance, cost, and schedule, respectively; each has value 0 to 1.0</a:t>
            </a:r>
          </a:p>
          <a:p>
            <a:pPr marL="914400" lvl="2" indent="0">
              <a:buNone/>
            </a:pPr>
            <a:r>
              <a:rPr lang="en-US" altLang="en-US" i="1" dirty="0"/>
              <a:t>W1, W2, and W3 each has value </a:t>
            </a:r>
            <a:r>
              <a:rPr lang="en-US" altLang="en-US" dirty="0"/>
              <a:t>0.5, 0.3, 0.2 respectively</a:t>
            </a:r>
            <a:r>
              <a:rPr lang="en-US" altLang="en-US" i="1" dirty="0"/>
              <a:t>. </a:t>
            </a:r>
          </a:p>
          <a:p>
            <a:endParaRPr lang="pl-PL" altLang="en-US" dirty="0"/>
          </a:p>
          <a:p>
            <a:r>
              <a:rPr lang="en-US" altLang="en-US" dirty="0"/>
              <a:t>TI=0.1, CI= 0.5, </a:t>
            </a:r>
            <a:r>
              <a:rPr lang="en-US" dirty="0"/>
              <a:t>SI=0.5</a:t>
            </a:r>
          </a:p>
          <a:p>
            <a:r>
              <a:rPr lang="pl-PL" altLang="en-US" dirty="0"/>
              <a:t>CIF = (0.5)0.1+ (0.3)0.5 + (0.2)0.5 = 0.22	</a:t>
            </a:r>
            <a:endParaRPr lang="en-US" altLang="en-US" dirty="0"/>
          </a:p>
          <a:p>
            <a:endParaRPr lang="en-US" altLang="en-US" dirty="0"/>
          </a:p>
        </p:txBody>
      </p:sp>
      <p:sp>
        <p:nvSpPr>
          <p:cNvPr id="4" name="Slide Number Placeholder 4">
            <a:extLst>
              <a:ext uri="{FF2B5EF4-FFF2-40B4-BE49-F238E27FC236}">
                <a16:creationId xmlns:a16="http://schemas.microsoft.com/office/drawing/2014/main" id="{15E798F9-92FF-F14D-9389-9B2701221B02}"/>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42</a:t>
            </a:fld>
            <a:endParaRPr lang="en-US" dirty="0"/>
          </a:p>
        </p:txBody>
      </p:sp>
    </p:spTree>
    <p:extLst>
      <p:ext uri="{BB962C8B-B14F-4D97-AF65-F5344CB8AC3E}">
        <p14:creationId xmlns:p14="http://schemas.microsoft.com/office/powerpoint/2010/main" val="486042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2. Assess the Risk</a:t>
            </a:r>
            <a:endParaRPr lang="en-US" altLang="en-US" dirty="0"/>
          </a:p>
        </p:txBody>
      </p:sp>
      <p:sp>
        <p:nvSpPr>
          <p:cNvPr id="41987" name="Rectangle 3"/>
          <p:cNvSpPr>
            <a:spLocks noGrp="1" noChangeArrowheads="1"/>
          </p:cNvSpPr>
          <p:nvPr>
            <p:ph idx="1"/>
          </p:nvPr>
        </p:nvSpPr>
        <p:spPr/>
        <p:txBody>
          <a:bodyPr/>
          <a:lstStyle/>
          <a:p>
            <a:r>
              <a:rPr lang="en-US" altLang="en-US" dirty="0"/>
              <a:t>Risk Consequence Rating (RCR)</a:t>
            </a:r>
          </a:p>
          <a:p>
            <a:endParaRPr lang="en-US" altLang="en-US" dirty="0"/>
          </a:p>
          <a:p>
            <a:pPr marL="0" indent="0">
              <a:buNone/>
            </a:pPr>
            <a:r>
              <a:rPr lang="en-US" altLang="en-US" dirty="0"/>
              <a:t>	RC = probability x impact      </a:t>
            </a:r>
          </a:p>
          <a:p>
            <a:pPr marL="0" indent="0">
              <a:buNone/>
            </a:pPr>
            <a:r>
              <a:rPr lang="en-US" altLang="en-US" dirty="0"/>
              <a:t>	</a:t>
            </a:r>
          </a:p>
          <a:p>
            <a:pPr marL="0" indent="0">
              <a:buNone/>
            </a:pPr>
            <a:r>
              <a:rPr lang="en-US" altLang="en-US" dirty="0"/>
              <a:t>	RCR = CLF x CIF</a:t>
            </a:r>
          </a:p>
          <a:p>
            <a:pPr marL="0" indent="0">
              <a:buNone/>
            </a:pPr>
            <a:endParaRPr lang="en-US" altLang="en-US" dirty="0"/>
          </a:p>
          <a:p>
            <a:pPr marL="0" indent="0">
              <a:buNone/>
            </a:pPr>
            <a:r>
              <a:rPr lang="en-US" altLang="en-US" dirty="0"/>
              <a:t>	RCR = 0.34 x 0.22 = 0.078 </a:t>
            </a:r>
          </a:p>
        </p:txBody>
      </p:sp>
      <p:sp>
        <p:nvSpPr>
          <p:cNvPr id="4" name="Slide Number Placeholder 4">
            <a:extLst>
              <a:ext uri="{FF2B5EF4-FFF2-40B4-BE49-F238E27FC236}">
                <a16:creationId xmlns:a16="http://schemas.microsoft.com/office/drawing/2014/main" id="{2A8317FD-DA4B-A14E-97BE-037DD5131F4A}"/>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43</a:t>
            </a:fld>
            <a:endParaRPr lang="en-US" dirty="0"/>
          </a:p>
        </p:txBody>
      </p:sp>
    </p:spTree>
    <p:extLst>
      <p:ext uri="{BB962C8B-B14F-4D97-AF65-F5344CB8AC3E}">
        <p14:creationId xmlns:p14="http://schemas.microsoft.com/office/powerpoint/2010/main" val="647161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a:t>2. Assess the Risk</a:t>
            </a:r>
            <a:endParaRPr lang="en-US" altLang="en-US" dirty="0"/>
          </a:p>
        </p:txBody>
      </p:sp>
      <p:sp>
        <p:nvSpPr>
          <p:cNvPr id="8" name="Content Placeholder 7">
            <a:extLst>
              <a:ext uri="{FF2B5EF4-FFF2-40B4-BE49-F238E27FC236}">
                <a16:creationId xmlns:a16="http://schemas.microsoft.com/office/drawing/2014/main" id="{C6944A04-7A33-7349-AC71-C6C7247EFA6F}"/>
              </a:ext>
            </a:extLst>
          </p:cNvPr>
          <p:cNvSpPr>
            <a:spLocks noGrp="1"/>
          </p:cNvSpPr>
          <p:nvPr>
            <p:ph idx="1"/>
          </p:nvPr>
        </p:nvSpPr>
        <p:spPr/>
        <p:txBody>
          <a:bodyPr/>
          <a:lstStyle/>
          <a:p>
            <a:r>
              <a:rPr lang="en-US" altLang="en-US" dirty="0"/>
              <a:t>When probability and impact are expressed as nominal values (e.g., VH, H, M, L,VL)</a:t>
            </a:r>
          </a:p>
          <a:p>
            <a:r>
              <a:rPr lang="en-US" altLang="en-US" dirty="0"/>
              <a:t>Example</a:t>
            </a:r>
          </a:p>
          <a:p>
            <a:r>
              <a:rPr lang="en-US" altLang="en-US" dirty="0"/>
              <a:t>RC = L x H = M (according to table)</a:t>
            </a:r>
          </a:p>
          <a:p>
            <a:endParaRPr lang="en-US" dirty="0"/>
          </a:p>
        </p:txBody>
      </p:sp>
      <p:graphicFrame>
        <p:nvGraphicFramePr>
          <p:cNvPr id="19" name="Group 4">
            <a:extLst>
              <a:ext uri="{FF2B5EF4-FFF2-40B4-BE49-F238E27FC236}">
                <a16:creationId xmlns:a16="http://schemas.microsoft.com/office/drawing/2014/main" id="{95BA3AC2-EE62-D64B-BCE9-36D3A3446BF2}"/>
              </a:ext>
            </a:extLst>
          </p:cNvPr>
          <p:cNvGraphicFramePr>
            <a:graphicFrameLocks/>
          </p:cNvGraphicFramePr>
          <p:nvPr>
            <p:extLst/>
          </p:nvPr>
        </p:nvGraphicFramePr>
        <p:xfrm>
          <a:off x="5638800" y="2891335"/>
          <a:ext cx="5715000" cy="2925900"/>
        </p:xfrm>
        <a:graphic>
          <a:graphicData uri="http://schemas.openxmlformats.org/drawingml/2006/table">
            <a:tbl>
              <a:tblPr/>
              <a:tblGrid>
                <a:gridCol w="95250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gridCol w="952500">
                  <a:extLst>
                    <a:ext uri="{9D8B030D-6E8A-4147-A177-3AD203B41FA5}">
                      <a16:colId xmlns:a16="http://schemas.microsoft.com/office/drawing/2014/main" val="20002"/>
                    </a:ext>
                  </a:extLst>
                </a:gridCol>
                <a:gridCol w="952500">
                  <a:extLst>
                    <a:ext uri="{9D8B030D-6E8A-4147-A177-3AD203B41FA5}">
                      <a16:colId xmlns:a16="http://schemas.microsoft.com/office/drawing/2014/main" val="20003"/>
                    </a:ext>
                  </a:extLst>
                </a:gridCol>
                <a:gridCol w="952500">
                  <a:extLst>
                    <a:ext uri="{9D8B030D-6E8A-4147-A177-3AD203B41FA5}">
                      <a16:colId xmlns:a16="http://schemas.microsoft.com/office/drawing/2014/main" val="20004"/>
                    </a:ext>
                  </a:extLst>
                </a:gridCol>
                <a:gridCol w="952500">
                  <a:extLst>
                    <a:ext uri="{9D8B030D-6E8A-4147-A177-3AD203B41FA5}">
                      <a16:colId xmlns:a16="http://schemas.microsoft.com/office/drawing/2014/main" val="20005"/>
                    </a:ext>
                  </a:extLst>
                </a:gridCol>
              </a:tblGrid>
              <a:tr h="487627">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dirty="0">
                        <a:ln>
                          <a:noFill/>
                        </a:ln>
                        <a:solidFill>
                          <a:srgbClr val="FDAD23"/>
                        </a:solidFill>
                        <a:effectLst/>
                        <a:latin typeface="Arial" charset="0"/>
                        <a:cs typeface="Arial" charset="0"/>
                      </a:endParaRP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VL</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L</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M</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H</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VH</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7627">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VH</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tx1"/>
                          </a:solidFill>
                          <a:effectLst/>
                          <a:latin typeface="Arial" charset="0"/>
                          <a:cs typeface="Arial" charset="0"/>
                        </a:rPr>
                        <a:t>M</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5BD"/>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tx1"/>
                          </a:solidFill>
                          <a:effectLst/>
                          <a:latin typeface="Arial" charset="0"/>
                          <a:cs typeface="Arial" charset="0"/>
                        </a:rPr>
                        <a:t>M</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5BD"/>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H</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H</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H</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87627">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H</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L</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tx1"/>
                          </a:solidFill>
                          <a:effectLst/>
                          <a:latin typeface="Arial" charset="0"/>
                          <a:cs typeface="Arial" charset="0"/>
                        </a:rPr>
                        <a:t>M</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5BD"/>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tx1"/>
                          </a:solidFill>
                          <a:effectLst/>
                          <a:latin typeface="Arial" charset="0"/>
                          <a:cs typeface="Arial" charset="0"/>
                        </a:rPr>
                        <a:t>M</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5BD"/>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H</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H</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7627">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M</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L</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L</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tx1"/>
                          </a:solidFill>
                          <a:effectLst/>
                          <a:latin typeface="Arial" charset="0"/>
                          <a:cs typeface="Arial" charset="0"/>
                        </a:rPr>
                        <a:t>M</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5BD"/>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tx1"/>
                          </a:solidFill>
                          <a:effectLst/>
                          <a:latin typeface="Arial" charset="0"/>
                          <a:cs typeface="Arial" charset="0"/>
                        </a:rPr>
                        <a:t>M</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5BD"/>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H</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7627">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L</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L</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L</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L</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tx1"/>
                          </a:solidFill>
                          <a:effectLst/>
                          <a:latin typeface="Arial" charset="0"/>
                          <a:cs typeface="Arial" charset="0"/>
                        </a:rPr>
                        <a:t>M</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5BD"/>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tx1"/>
                          </a:solidFill>
                          <a:effectLst/>
                          <a:latin typeface="Arial" charset="0"/>
                          <a:cs typeface="Arial" charset="0"/>
                        </a:rPr>
                        <a:t>M</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5BD"/>
                    </a:solidFill>
                  </a:tcPr>
                </a:tc>
                <a:extLst>
                  <a:ext uri="{0D108BD9-81ED-4DB2-BD59-A6C34878D82A}">
                    <a16:rowId xmlns:a16="http://schemas.microsoft.com/office/drawing/2014/main" val="10004"/>
                  </a:ext>
                </a:extLst>
              </a:tr>
              <a:tr h="487627">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VL</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L</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L</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L</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hlink"/>
                          </a:solidFill>
                          <a:effectLst/>
                          <a:latin typeface="Arial" charset="0"/>
                          <a:cs typeface="Arial" charset="0"/>
                        </a:rPr>
                        <a:t>L</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2600" b="0" i="0" u="none" strike="noStrike" cap="none" normalizeH="0" baseline="0" dirty="0">
                          <a:ln>
                            <a:noFill/>
                          </a:ln>
                          <a:solidFill>
                            <a:schemeClr val="tx1"/>
                          </a:solidFill>
                          <a:effectLst/>
                          <a:latin typeface="Arial" charset="0"/>
                          <a:cs typeface="Arial" charset="0"/>
                        </a:rPr>
                        <a:t>M</a:t>
                      </a:r>
                    </a:p>
                  </a:txBody>
                  <a:tcPr marT="45705" marB="45705"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DE5BD"/>
                    </a:solidFill>
                  </a:tcPr>
                </a:tc>
                <a:extLst>
                  <a:ext uri="{0D108BD9-81ED-4DB2-BD59-A6C34878D82A}">
                    <a16:rowId xmlns:a16="http://schemas.microsoft.com/office/drawing/2014/main" val="10005"/>
                  </a:ext>
                </a:extLst>
              </a:tr>
            </a:tbl>
          </a:graphicData>
        </a:graphic>
      </p:graphicFrame>
      <p:sp>
        <p:nvSpPr>
          <p:cNvPr id="20" name="Text Box 55">
            <a:extLst>
              <a:ext uri="{FF2B5EF4-FFF2-40B4-BE49-F238E27FC236}">
                <a16:creationId xmlns:a16="http://schemas.microsoft.com/office/drawing/2014/main" id="{3491AAB5-4F3D-B145-9034-B0DA6DF0186B}"/>
              </a:ext>
            </a:extLst>
          </p:cNvPr>
          <p:cNvSpPr txBox="1">
            <a:spLocks noChangeArrowheads="1"/>
          </p:cNvSpPr>
          <p:nvPr/>
        </p:nvSpPr>
        <p:spPr bwMode="auto">
          <a:xfrm>
            <a:off x="7997952" y="2296885"/>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spcBef>
                <a:spcPct val="50000"/>
              </a:spcBef>
            </a:pPr>
            <a:r>
              <a:rPr lang="en-US" altLang="en-US" sz="2400" dirty="0">
                <a:solidFill>
                  <a:schemeClr val="hlink"/>
                </a:solidFill>
                <a:latin typeface="Century Gothic" pitchFamily="34" charset="0"/>
              </a:rPr>
              <a:t>Impact</a:t>
            </a:r>
          </a:p>
        </p:txBody>
      </p:sp>
      <p:sp>
        <p:nvSpPr>
          <p:cNvPr id="21" name="Text Box 56">
            <a:extLst>
              <a:ext uri="{FF2B5EF4-FFF2-40B4-BE49-F238E27FC236}">
                <a16:creationId xmlns:a16="http://schemas.microsoft.com/office/drawing/2014/main" id="{76DCA8E2-9C9C-0E43-A26B-FF299035A14B}"/>
              </a:ext>
            </a:extLst>
          </p:cNvPr>
          <p:cNvSpPr txBox="1">
            <a:spLocks noChangeArrowheads="1"/>
          </p:cNvSpPr>
          <p:nvPr/>
        </p:nvSpPr>
        <p:spPr bwMode="auto">
          <a:xfrm rot="-5400000">
            <a:off x="4416552" y="4125685"/>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2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eaLnBrk="1" hangingPunct="1">
              <a:spcBef>
                <a:spcPct val="50000"/>
              </a:spcBef>
            </a:pPr>
            <a:r>
              <a:rPr lang="en-US" altLang="en-US" sz="2400" dirty="0">
                <a:solidFill>
                  <a:schemeClr val="hlink"/>
                </a:solidFill>
                <a:latin typeface="Century Gothic" pitchFamily="34" charset="0"/>
              </a:rPr>
              <a:t>Probability</a:t>
            </a:r>
          </a:p>
        </p:txBody>
      </p:sp>
      <p:sp>
        <p:nvSpPr>
          <p:cNvPr id="22" name="Line 58">
            <a:extLst>
              <a:ext uri="{FF2B5EF4-FFF2-40B4-BE49-F238E27FC236}">
                <a16:creationId xmlns:a16="http://schemas.microsoft.com/office/drawing/2014/main" id="{F4855309-1B8A-9041-8A6E-96D25290C393}"/>
              </a:ext>
            </a:extLst>
          </p:cNvPr>
          <p:cNvSpPr>
            <a:spLocks noChangeShapeType="1"/>
          </p:cNvSpPr>
          <p:nvPr/>
        </p:nvSpPr>
        <p:spPr bwMode="auto">
          <a:xfrm>
            <a:off x="5788152" y="2830285"/>
            <a:ext cx="5410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ZA" dirty="0"/>
          </a:p>
        </p:txBody>
      </p:sp>
      <p:sp>
        <p:nvSpPr>
          <p:cNvPr id="23" name="Line 59">
            <a:extLst>
              <a:ext uri="{FF2B5EF4-FFF2-40B4-BE49-F238E27FC236}">
                <a16:creationId xmlns:a16="http://schemas.microsoft.com/office/drawing/2014/main" id="{00D04E20-2C56-5D42-98BF-A036156D2B77}"/>
              </a:ext>
            </a:extLst>
          </p:cNvPr>
          <p:cNvSpPr>
            <a:spLocks noChangeShapeType="1"/>
          </p:cNvSpPr>
          <p:nvPr/>
        </p:nvSpPr>
        <p:spPr bwMode="auto">
          <a:xfrm>
            <a:off x="5788152" y="2830285"/>
            <a:ext cx="0" cy="2819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ZA" dirty="0"/>
          </a:p>
        </p:txBody>
      </p:sp>
      <p:sp>
        <p:nvSpPr>
          <p:cNvPr id="24" name="Oval 61">
            <a:extLst>
              <a:ext uri="{FF2B5EF4-FFF2-40B4-BE49-F238E27FC236}">
                <a16:creationId xmlns:a16="http://schemas.microsoft.com/office/drawing/2014/main" id="{323DC632-EC9A-6742-9C75-1A35191D8935}"/>
              </a:ext>
            </a:extLst>
          </p:cNvPr>
          <p:cNvSpPr>
            <a:spLocks noChangeArrowheads="1"/>
          </p:cNvSpPr>
          <p:nvPr/>
        </p:nvSpPr>
        <p:spPr bwMode="auto">
          <a:xfrm>
            <a:off x="5940552" y="4811485"/>
            <a:ext cx="533400" cy="457200"/>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en-US" altLang="en-US" dirty="0"/>
          </a:p>
        </p:txBody>
      </p:sp>
      <p:sp>
        <p:nvSpPr>
          <p:cNvPr id="25" name="Oval 62">
            <a:extLst>
              <a:ext uri="{FF2B5EF4-FFF2-40B4-BE49-F238E27FC236}">
                <a16:creationId xmlns:a16="http://schemas.microsoft.com/office/drawing/2014/main" id="{90132940-4741-354E-820B-1C10DAE5D925}"/>
              </a:ext>
            </a:extLst>
          </p:cNvPr>
          <p:cNvSpPr>
            <a:spLocks noChangeArrowheads="1"/>
          </p:cNvSpPr>
          <p:nvPr/>
        </p:nvSpPr>
        <p:spPr bwMode="auto">
          <a:xfrm>
            <a:off x="9750552" y="2830285"/>
            <a:ext cx="533400" cy="457200"/>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en-US" altLang="en-US" dirty="0"/>
          </a:p>
        </p:txBody>
      </p:sp>
      <p:sp>
        <p:nvSpPr>
          <p:cNvPr id="26" name="Oval 63">
            <a:extLst>
              <a:ext uri="{FF2B5EF4-FFF2-40B4-BE49-F238E27FC236}">
                <a16:creationId xmlns:a16="http://schemas.microsoft.com/office/drawing/2014/main" id="{F5244A0B-1019-CD4B-A633-3B92874E68FA}"/>
              </a:ext>
            </a:extLst>
          </p:cNvPr>
          <p:cNvSpPr>
            <a:spLocks noChangeArrowheads="1"/>
          </p:cNvSpPr>
          <p:nvPr/>
        </p:nvSpPr>
        <p:spPr bwMode="auto">
          <a:xfrm>
            <a:off x="9750552" y="4811485"/>
            <a:ext cx="533400" cy="457200"/>
          </a:xfrm>
          <a:prstGeom prst="ellipse">
            <a:avLst/>
          </a:prstGeom>
          <a:noFill/>
          <a:ln w="95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endParaRPr lang="en-US" altLang="en-US" dirty="0"/>
          </a:p>
        </p:txBody>
      </p:sp>
      <p:sp>
        <p:nvSpPr>
          <p:cNvPr id="27" name="TextBox 26">
            <a:extLst>
              <a:ext uri="{FF2B5EF4-FFF2-40B4-BE49-F238E27FC236}">
                <a16:creationId xmlns:a16="http://schemas.microsoft.com/office/drawing/2014/main" id="{75393824-5F64-A74A-A274-B11D2E00905A}"/>
              </a:ext>
            </a:extLst>
          </p:cNvPr>
          <p:cNvSpPr txBox="1"/>
          <p:nvPr/>
        </p:nvSpPr>
        <p:spPr>
          <a:xfrm>
            <a:off x="7961227" y="6036231"/>
            <a:ext cx="2017925" cy="369332"/>
          </a:xfrm>
          <a:prstGeom prst="rect">
            <a:avLst/>
          </a:prstGeom>
          <a:noFill/>
        </p:spPr>
        <p:txBody>
          <a:bodyPr wrap="none" rtlCol="0">
            <a:spAutoFit/>
          </a:bodyPr>
          <a:lstStyle/>
          <a:p>
            <a:r>
              <a:rPr lang="en-US" b="1" dirty="0">
                <a:solidFill>
                  <a:srgbClr val="FF0000"/>
                </a:solidFill>
              </a:rPr>
              <a:t>RC for Subsystem B</a:t>
            </a:r>
          </a:p>
        </p:txBody>
      </p:sp>
      <p:cxnSp>
        <p:nvCxnSpPr>
          <p:cNvPr id="28" name="Straight Arrow Connector 27">
            <a:extLst>
              <a:ext uri="{FF2B5EF4-FFF2-40B4-BE49-F238E27FC236}">
                <a16:creationId xmlns:a16="http://schemas.microsoft.com/office/drawing/2014/main" id="{3A8BF398-4E28-164D-A3D2-CE1E916C16EF}"/>
              </a:ext>
            </a:extLst>
          </p:cNvPr>
          <p:cNvCxnSpPr/>
          <p:nvPr/>
        </p:nvCxnSpPr>
        <p:spPr>
          <a:xfrm>
            <a:off x="6473952" y="5040085"/>
            <a:ext cx="32004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1B3AC28-576C-3248-BA3B-B1A8C05EF3AE}"/>
              </a:ext>
            </a:extLst>
          </p:cNvPr>
          <p:cNvCxnSpPr>
            <a:endCxn id="26" idx="0"/>
          </p:cNvCxnSpPr>
          <p:nvPr/>
        </p:nvCxnSpPr>
        <p:spPr>
          <a:xfrm>
            <a:off x="9979152" y="3363685"/>
            <a:ext cx="38100" cy="1447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Slide Number Placeholder 4">
            <a:extLst>
              <a:ext uri="{FF2B5EF4-FFF2-40B4-BE49-F238E27FC236}">
                <a16:creationId xmlns:a16="http://schemas.microsoft.com/office/drawing/2014/main" id="{D584375B-5269-E546-831F-7B500800D891}"/>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44</a:t>
            </a:fld>
            <a:endParaRPr lang="en-US" dirty="0"/>
          </a:p>
        </p:txBody>
      </p:sp>
    </p:spTree>
    <p:extLst>
      <p:ext uri="{BB962C8B-B14F-4D97-AF65-F5344CB8AC3E}">
        <p14:creationId xmlns:p14="http://schemas.microsoft.com/office/powerpoint/2010/main" val="37710598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ChangeArrowheads="1"/>
          </p:cNvSpPr>
          <p:nvPr/>
        </p:nvSpPr>
        <p:spPr bwMode="auto">
          <a:xfrm>
            <a:off x="4505325" y="22336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endParaRPr lang="en-US" altLang="en-US" dirty="0"/>
          </a:p>
        </p:txBody>
      </p:sp>
      <p:pic>
        <p:nvPicPr>
          <p:cNvPr id="49155" name="Picture 4" descr="Figure to use in Risk chap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893763"/>
            <a:ext cx="84582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2"/>
          <p:cNvSpPr>
            <a:spLocks noGrp="1" noChangeArrowheads="1"/>
          </p:cNvSpPr>
          <p:nvPr>
            <p:ph type="title"/>
          </p:nvPr>
        </p:nvSpPr>
        <p:spPr/>
        <p:txBody>
          <a:bodyPr/>
          <a:lstStyle/>
          <a:p>
            <a:r>
              <a:rPr lang="en-US" altLang="en-US"/>
              <a:t>2. Assess the Risk</a:t>
            </a:r>
            <a:endParaRPr lang="en-US" altLang="en-US" dirty="0"/>
          </a:p>
        </p:txBody>
      </p:sp>
      <p:sp>
        <p:nvSpPr>
          <p:cNvPr id="2" name="Oval 1">
            <a:extLst>
              <a:ext uri="{FF2B5EF4-FFF2-40B4-BE49-F238E27FC236}">
                <a16:creationId xmlns:a16="http://schemas.microsoft.com/office/drawing/2014/main" id="{261868B5-DB51-4A44-A2B8-AB8B4681F9D6}"/>
              </a:ext>
            </a:extLst>
          </p:cNvPr>
          <p:cNvSpPr/>
          <p:nvPr/>
        </p:nvSpPr>
        <p:spPr>
          <a:xfrm>
            <a:off x="8686800" y="2133601"/>
            <a:ext cx="152400" cy="1000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35624A2-6D30-F84C-87EE-D61C9D0A89DD}"/>
              </a:ext>
            </a:extLst>
          </p:cNvPr>
          <p:cNvSpPr/>
          <p:nvPr/>
        </p:nvSpPr>
        <p:spPr>
          <a:xfrm>
            <a:off x="8839200" y="2286001"/>
            <a:ext cx="152400" cy="1000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6338660-32E2-8243-9F7B-91B55CF32652}"/>
              </a:ext>
            </a:extLst>
          </p:cNvPr>
          <p:cNvSpPr/>
          <p:nvPr/>
        </p:nvSpPr>
        <p:spPr>
          <a:xfrm>
            <a:off x="5562600" y="4953001"/>
            <a:ext cx="152400" cy="1000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C9671D9-EAFE-5A4C-9AE1-D7768D746F01}"/>
              </a:ext>
            </a:extLst>
          </p:cNvPr>
          <p:cNvSpPr/>
          <p:nvPr/>
        </p:nvSpPr>
        <p:spPr>
          <a:xfrm>
            <a:off x="6022041" y="3302794"/>
            <a:ext cx="152400" cy="1000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9113DC0-CC42-E64B-867D-FEFAB205865C}"/>
              </a:ext>
            </a:extLst>
          </p:cNvPr>
          <p:cNvSpPr/>
          <p:nvPr/>
        </p:nvSpPr>
        <p:spPr>
          <a:xfrm>
            <a:off x="8340106" y="4572001"/>
            <a:ext cx="152400" cy="1000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EFE3DA8-E071-1A45-963B-F071E545CC0D}"/>
              </a:ext>
            </a:extLst>
          </p:cNvPr>
          <p:cNvSpPr txBox="1"/>
          <p:nvPr/>
        </p:nvSpPr>
        <p:spPr>
          <a:xfrm>
            <a:off x="8458200" y="1840468"/>
            <a:ext cx="1396280" cy="369332"/>
          </a:xfrm>
          <a:prstGeom prst="rect">
            <a:avLst/>
          </a:prstGeom>
          <a:noFill/>
        </p:spPr>
        <p:txBody>
          <a:bodyPr wrap="none" rtlCol="0">
            <a:spAutoFit/>
          </a:bodyPr>
          <a:lstStyle/>
          <a:p>
            <a:r>
              <a:rPr lang="en-US" i="1" dirty="0"/>
              <a:t>Subsystem A</a:t>
            </a:r>
          </a:p>
        </p:txBody>
      </p:sp>
      <p:sp>
        <p:nvSpPr>
          <p:cNvPr id="11" name="TextBox 10">
            <a:extLst>
              <a:ext uri="{FF2B5EF4-FFF2-40B4-BE49-F238E27FC236}">
                <a16:creationId xmlns:a16="http://schemas.microsoft.com/office/drawing/2014/main" id="{E2569AD5-9E2C-9D4F-983A-4C27F4EDF5AC}"/>
              </a:ext>
            </a:extLst>
          </p:cNvPr>
          <p:cNvSpPr txBox="1"/>
          <p:nvPr/>
        </p:nvSpPr>
        <p:spPr>
          <a:xfrm>
            <a:off x="8222069" y="4721229"/>
            <a:ext cx="1386662" cy="369332"/>
          </a:xfrm>
          <a:prstGeom prst="rect">
            <a:avLst/>
          </a:prstGeom>
          <a:noFill/>
        </p:spPr>
        <p:txBody>
          <a:bodyPr wrap="none" rtlCol="0">
            <a:spAutoFit/>
          </a:bodyPr>
          <a:lstStyle/>
          <a:p>
            <a:r>
              <a:rPr lang="en-US" i="1" dirty="0">
                <a:solidFill>
                  <a:srgbClr val="FF0000"/>
                </a:solidFill>
              </a:rPr>
              <a:t>Subsystem B</a:t>
            </a:r>
          </a:p>
        </p:txBody>
      </p:sp>
      <p:sp>
        <p:nvSpPr>
          <p:cNvPr id="12" name="TextBox 11">
            <a:extLst>
              <a:ext uri="{FF2B5EF4-FFF2-40B4-BE49-F238E27FC236}">
                <a16:creationId xmlns:a16="http://schemas.microsoft.com/office/drawing/2014/main" id="{BDE13A40-9288-C94D-A13B-B0FCAB745558}"/>
              </a:ext>
            </a:extLst>
          </p:cNvPr>
          <p:cNvSpPr txBox="1"/>
          <p:nvPr/>
        </p:nvSpPr>
        <p:spPr>
          <a:xfrm>
            <a:off x="5235575" y="3010933"/>
            <a:ext cx="1378647" cy="369332"/>
          </a:xfrm>
          <a:prstGeom prst="rect">
            <a:avLst/>
          </a:prstGeom>
          <a:noFill/>
        </p:spPr>
        <p:txBody>
          <a:bodyPr wrap="none" rtlCol="0">
            <a:spAutoFit/>
          </a:bodyPr>
          <a:lstStyle/>
          <a:p>
            <a:r>
              <a:rPr lang="en-US" i="1" dirty="0"/>
              <a:t>Subsystem C</a:t>
            </a:r>
          </a:p>
        </p:txBody>
      </p:sp>
      <p:sp>
        <p:nvSpPr>
          <p:cNvPr id="13" name="TextBox 12">
            <a:extLst>
              <a:ext uri="{FF2B5EF4-FFF2-40B4-BE49-F238E27FC236}">
                <a16:creationId xmlns:a16="http://schemas.microsoft.com/office/drawing/2014/main" id="{25828BCA-61E2-8F47-B452-7EE14C3211A8}"/>
              </a:ext>
            </a:extLst>
          </p:cNvPr>
          <p:cNvSpPr txBox="1"/>
          <p:nvPr/>
        </p:nvSpPr>
        <p:spPr>
          <a:xfrm>
            <a:off x="4417120" y="4593948"/>
            <a:ext cx="1369029" cy="369332"/>
          </a:xfrm>
          <a:prstGeom prst="rect">
            <a:avLst/>
          </a:prstGeom>
          <a:noFill/>
        </p:spPr>
        <p:txBody>
          <a:bodyPr wrap="none" rtlCol="0">
            <a:spAutoFit/>
          </a:bodyPr>
          <a:lstStyle/>
          <a:p>
            <a:r>
              <a:rPr lang="en-US" i="1" dirty="0"/>
              <a:t>Subsystem E</a:t>
            </a:r>
          </a:p>
        </p:txBody>
      </p:sp>
      <p:sp>
        <p:nvSpPr>
          <p:cNvPr id="14" name="TextBox 13">
            <a:extLst>
              <a:ext uri="{FF2B5EF4-FFF2-40B4-BE49-F238E27FC236}">
                <a16:creationId xmlns:a16="http://schemas.microsoft.com/office/drawing/2014/main" id="{6ACCA5DB-129D-5144-8FAD-B8945B00B8FA}"/>
              </a:ext>
            </a:extLst>
          </p:cNvPr>
          <p:cNvSpPr txBox="1"/>
          <p:nvPr/>
        </p:nvSpPr>
        <p:spPr>
          <a:xfrm>
            <a:off x="8455957" y="2362570"/>
            <a:ext cx="1402692" cy="369332"/>
          </a:xfrm>
          <a:prstGeom prst="rect">
            <a:avLst/>
          </a:prstGeom>
          <a:noFill/>
        </p:spPr>
        <p:txBody>
          <a:bodyPr wrap="none" rtlCol="0">
            <a:spAutoFit/>
          </a:bodyPr>
          <a:lstStyle/>
          <a:p>
            <a:r>
              <a:rPr lang="en-US" i="1" dirty="0"/>
              <a:t>Subsystem D</a:t>
            </a:r>
          </a:p>
        </p:txBody>
      </p:sp>
      <p:sp>
        <p:nvSpPr>
          <p:cNvPr id="15" name="Slide Number Placeholder 4">
            <a:extLst>
              <a:ext uri="{FF2B5EF4-FFF2-40B4-BE49-F238E27FC236}">
                <a16:creationId xmlns:a16="http://schemas.microsoft.com/office/drawing/2014/main" id="{A619F0CE-34CA-A74C-934D-198674104BED}"/>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45</a:t>
            </a:fld>
            <a:endParaRPr lang="en-US" dirty="0"/>
          </a:p>
        </p:txBody>
      </p:sp>
    </p:spTree>
    <p:extLst>
      <p:ext uri="{BB962C8B-B14F-4D97-AF65-F5344CB8AC3E}">
        <p14:creationId xmlns:p14="http://schemas.microsoft.com/office/powerpoint/2010/main" val="2201580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a:t>Risk </a:t>
            </a:r>
            <a:br>
              <a:rPr lang="en-US" dirty="0"/>
            </a:br>
            <a:r>
              <a:rPr lang="en-US" dirty="0"/>
              <a:t>Register</a:t>
            </a:r>
          </a:p>
        </p:txBody>
      </p:sp>
      <p:pic>
        <p:nvPicPr>
          <p:cNvPr id="5" name="Picture 4">
            <a:extLst>
              <a:ext uri="{FF2B5EF4-FFF2-40B4-BE49-F238E27FC236}">
                <a16:creationId xmlns:a16="http://schemas.microsoft.com/office/drawing/2014/main" id="{E56266F4-1640-3B4A-9B54-3DD6C7567397}"/>
              </a:ext>
            </a:extLst>
          </p:cNvPr>
          <p:cNvPicPr>
            <a:picLocks noChangeAspect="1"/>
          </p:cNvPicPr>
          <p:nvPr/>
        </p:nvPicPr>
        <p:blipFill>
          <a:blip r:embed="rId3"/>
          <a:stretch>
            <a:fillRect/>
          </a:stretch>
        </p:blipFill>
        <p:spPr>
          <a:xfrm>
            <a:off x="3252866" y="365125"/>
            <a:ext cx="7298154" cy="6234522"/>
          </a:xfrm>
          <a:prstGeom prst="rect">
            <a:avLst/>
          </a:prstGeom>
        </p:spPr>
      </p:pic>
      <p:sp>
        <p:nvSpPr>
          <p:cNvPr id="4" name="Slide Number Placeholder 4">
            <a:extLst>
              <a:ext uri="{FF2B5EF4-FFF2-40B4-BE49-F238E27FC236}">
                <a16:creationId xmlns:a16="http://schemas.microsoft.com/office/drawing/2014/main" id="{E942173F-E9B1-E84B-8648-8442B0EF1019}"/>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46</a:t>
            </a:fld>
            <a:endParaRPr lang="en-US" dirty="0"/>
          </a:p>
        </p:txBody>
      </p:sp>
    </p:spTree>
    <p:extLst>
      <p:ext uri="{BB962C8B-B14F-4D97-AF65-F5344CB8AC3E}">
        <p14:creationId xmlns:p14="http://schemas.microsoft.com/office/powerpoint/2010/main" val="21292011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BC665-FF4A-F84D-B1F7-7885CE7F318B}"/>
              </a:ext>
            </a:extLst>
          </p:cNvPr>
          <p:cNvSpPr>
            <a:spLocks noGrp="1"/>
          </p:cNvSpPr>
          <p:nvPr>
            <p:ph type="title"/>
          </p:nvPr>
        </p:nvSpPr>
        <p:spPr/>
        <p:txBody>
          <a:bodyPr/>
          <a:lstStyle/>
          <a:p>
            <a:r>
              <a:rPr lang="en-US"/>
              <a:t>Project Risk Register</a:t>
            </a:r>
            <a:endParaRPr lang="en-US" dirty="0"/>
          </a:p>
        </p:txBody>
      </p:sp>
      <p:sp>
        <p:nvSpPr>
          <p:cNvPr id="4" name="Content Placeholder 3">
            <a:extLst>
              <a:ext uri="{FF2B5EF4-FFF2-40B4-BE49-F238E27FC236}">
                <a16:creationId xmlns:a16="http://schemas.microsoft.com/office/drawing/2014/main" id="{1A34F89D-BB1B-D243-A245-C1D43D2FAFCC}"/>
              </a:ext>
            </a:extLst>
          </p:cNvPr>
          <p:cNvSpPr>
            <a:spLocks noGrp="1"/>
          </p:cNvSpPr>
          <p:nvPr>
            <p:ph idx="1"/>
          </p:nvPr>
        </p:nvSpPr>
        <p:spPr/>
        <p:txBody>
          <a:bodyPr/>
          <a:lstStyle/>
          <a:p>
            <a:endParaRPr lang="en-US"/>
          </a:p>
        </p:txBody>
      </p:sp>
      <p:graphicFrame>
        <p:nvGraphicFramePr>
          <p:cNvPr id="38" name="object 9">
            <a:extLst>
              <a:ext uri="{FF2B5EF4-FFF2-40B4-BE49-F238E27FC236}">
                <a16:creationId xmlns:a16="http://schemas.microsoft.com/office/drawing/2014/main" id="{2577724E-1612-9042-98AE-29337343690C}"/>
              </a:ext>
            </a:extLst>
          </p:cNvPr>
          <p:cNvGraphicFramePr>
            <a:graphicFrameLocks noGrp="1"/>
          </p:cNvGraphicFramePr>
          <p:nvPr>
            <p:extLst/>
          </p:nvPr>
        </p:nvGraphicFramePr>
        <p:xfrm>
          <a:off x="2514600" y="1371601"/>
          <a:ext cx="7162800" cy="1981199"/>
        </p:xfrm>
        <a:graphic>
          <a:graphicData uri="http://schemas.openxmlformats.org/drawingml/2006/table">
            <a:tbl>
              <a:tblPr firstRow="1" bandRow="1">
                <a:tableStyleId>{2D5ABB26-0587-4C30-8999-92F81FD0307C}</a:tableStyleId>
              </a:tblPr>
              <a:tblGrid>
                <a:gridCol w="316816">
                  <a:extLst>
                    <a:ext uri="{9D8B030D-6E8A-4147-A177-3AD203B41FA5}">
                      <a16:colId xmlns:a16="http://schemas.microsoft.com/office/drawing/2014/main" val="20000"/>
                    </a:ext>
                  </a:extLst>
                </a:gridCol>
                <a:gridCol w="738968">
                  <a:extLst>
                    <a:ext uri="{9D8B030D-6E8A-4147-A177-3AD203B41FA5}">
                      <a16:colId xmlns:a16="http://schemas.microsoft.com/office/drawing/2014/main" val="20001"/>
                    </a:ext>
                  </a:extLst>
                </a:gridCol>
                <a:gridCol w="1077816">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931244">
                  <a:extLst>
                    <a:ext uri="{9D8B030D-6E8A-4147-A177-3AD203B41FA5}">
                      <a16:colId xmlns:a16="http://schemas.microsoft.com/office/drawing/2014/main" val="20004"/>
                    </a:ext>
                  </a:extLst>
                </a:gridCol>
                <a:gridCol w="795687">
                  <a:extLst>
                    <a:ext uri="{9D8B030D-6E8A-4147-A177-3AD203B41FA5}">
                      <a16:colId xmlns:a16="http://schemas.microsoft.com/office/drawing/2014/main" val="20005"/>
                    </a:ext>
                  </a:extLst>
                </a:gridCol>
                <a:gridCol w="795687">
                  <a:extLst>
                    <a:ext uri="{9D8B030D-6E8A-4147-A177-3AD203B41FA5}">
                      <a16:colId xmlns:a16="http://schemas.microsoft.com/office/drawing/2014/main" val="20006"/>
                    </a:ext>
                  </a:extLst>
                </a:gridCol>
                <a:gridCol w="753982">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tblGrid>
              <a:tr h="860058">
                <a:tc>
                  <a:txBody>
                    <a:bodyPr/>
                    <a:lstStyle/>
                    <a:p>
                      <a:pPr>
                        <a:lnSpc>
                          <a:spcPct val="100000"/>
                        </a:lnSpc>
                      </a:pPr>
                      <a:endParaRPr sz="1600">
                        <a:latin typeface="Times New Roman"/>
                        <a:cs typeface="Times New Roman"/>
                      </a:endParaRPr>
                    </a:p>
                  </a:txBody>
                  <a:tcPr marL="0" marR="0" marT="0"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tc>
                  <a:txBody>
                    <a:bodyPr/>
                    <a:lstStyle/>
                    <a:p>
                      <a:pPr marL="45720">
                        <a:lnSpc>
                          <a:spcPct val="100000"/>
                        </a:lnSpc>
                        <a:spcBef>
                          <a:spcPts val="120"/>
                        </a:spcBef>
                      </a:pPr>
                      <a:r>
                        <a:rPr sz="1100" b="1" spc="-50" dirty="0">
                          <a:solidFill>
                            <a:srgbClr val="FFFFFF"/>
                          </a:solidFill>
                          <a:latin typeface="Arial"/>
                          <a:cs typeface="Arial"/>
                        </a:rPr>
                        <a:t>ID</a:t>
                      </a:r>
                      <a:endParaRPr sz="1100">
                        <a:latin typeface="Arial"/>
                        <a:cs typeface="Arial"/>
                      </a:endParaRPr>
                    </a:p>
                  </a:txBody>
                  <a:tcPr marL="0" marR="0" marT="15240"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tc>
                  <a:txBody>
                    <a:bodyPr/>
                    <a:lstStyle/>
                    <a:p>
                      <a:pPr marL="45720">
                        <a:lnSpc>
                          <a:spcPct val="100000"/>
                        </a:lnSpc>
                        <a:spcBef>
                          <a:spcPts val="120"/>
                        </a:spcBef>
                      </a:pPr>
                      <a:r>
                        <a:rPr sz="1100" b="1" spc="-5" dirty="0">
                          <a:solidFill>
                            <a:srgbClr val="FFFFFF"/>
                          </a:solidFill>
                          <a:latin typeface="Arial"/>
                          <a:cs typeface="Arial"/>
                        </a:rPr>
                        <a:t>R</a:t>
                      </a:r>
                      <a:r>
                        <a:rPr sz="1100" b="1" dirty="0">
                          <a:solidFill>
                            <a:srgbClr val="FFFFFF"/>
                          </a:solidFill>
                          <a:latin typeface="Arial"/>
                          <a:cs typeface="Arial"/>
                        </a:rPr>
                        <a:t>isk</a:t>
                      </a:r>
                      <a:r>
                        <a:rPr sz="1100" b="1" spc="-50" dirty="0">
                          <a:solidFill>
                            <a:srgbClr val="FFFFFF"/>
                          </a:solidFill>
                          <a:latin typeface="Arial"/>
                          <a:cs typeface="Arial"/>
                        </a:rPr>
                        <a:t> </a:t>
                      </a:r>
                      <a:r>
                        <a:rPr lang="en-US" sz="1100" b="1" dirty="0">
                          <a:solidFill>
                            <a:srgbClr val="FFFFFF"/>
                          </a:solidFill>
                          <a:latin typeface="Arial"/>
                          <a:cs typeface="Arial"/>
                        </a:rPr>
                        <a:t>Description</a:t>
                      </a:r>
                      <a:endParaRPr sz="1100" dirty="0">
                        <a:latin typeface="Arial"/>
                        <a:cs typeface="Arial"/>
                      </a:endParaRPr>
                    </a:p>
                  </a:txBody>
                  <a:tcPr marL="0" marR="0" marT="15240"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tc>
                  <a:txBody>
                    <a:bodyPr/>
                    <a:lstStyle/>
                    <a:p>
                      <a:pPr marL="45720">
                        <a:lnSpc>
                          <a:spcPct val="100000"/>
                        </a:lnSpc>
                        <a:spcBef>
                          <a:spcPts val="120"/>
                        </a:spcBef>
                      </a:pPr>
                      <a:r>
                        <a:rPr sz="1100" b="1" spc="-5" dirty="0">
                          <a:solidFill>
                            <a:srgbClr val="FFFFFF"/>
                          </a:solidFill>
                          <a:latin typeface="Arial"/>
                          <a:cs typeface="Arial"/>
                        </a:rPr>
                        <a:t>R</a:t>
                      </a:r>
                      <a:r>
                        <a:rPr sz="1100" b="1" dirty="0">
                          <a:solidFill>
                            <a:srgbClr val="FFFFFF"/>
                          </a:solidFill>
                          <a:latin typeface="Arial"/>
                          <a:cs typeface="Arial"/>
                        </a:rPr>
                        <a:t>isk</a:t>
                      </a:r>
                      <a:r>
                        <a:rPr sz="1100" b="1" spc="-55" dirty="0">
                          <a:solidFill>
                            <a:srgbClr val="FFFFFF"/>
                          </a:solidFill>
                          <a:latin typeface="Arial"/>
                          <a:cs typeface="Arial"/>
                        </a:rPr>
                        <a:t> </a:t>
                      </a:r>
                      <a:r>
                        <a:rPr sz="1100" b="1" spc="-35" dirty="0">
                          <a:solidFill>
                            <a:srgbClr val="FFFFFF"/>
                          </a:solidFill>
                          <a:latin typeface="Arial"/>
                          <a:cs typeface="Arial"/>
                        </a:rPr>
                        <a:t>T</a:t>
                      </a:r>
                      <a:r>
                        <a:rPr sz="1100" b="1" dirty="0">
                          <a:solidFill>
                            <a:srgbClr val="FFFFFF"/>
                          </a:solidFill>
                          <a:latin typeface="Arial"/>
                          <a:cs typeface="Arial"/>
                        </a:rPr>
                        <a:t>ype</a:t>
                      </a:r>
                      <a:endParaRPr sz="1100">
                        <a:latin typeface="Arial"/>
                        <a:cs typeface="Arial"/>
                      </a:endParaRPr>
                    </a:p>
                  </a:txBody>
                  <a:tcPr marL="0" marR="0" marT="15240"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tc>
                  <a:txBody>
                    <a:bodyPr/>
                    <a:lstStyle/>
                    <a:p>
                      <a:pPr marL="45720" marR="50800">
                        <a:lnSpc>
                          <a:spcPct val="100000"/>
                        </a:lnSpc>
                        <a:spcBef>
                          <a:spcPts val="120"/>
                        </a:spcBef>
                      </a:pPr>
                      <a:r>
                        <a:rPr sz="1100" b="1" spc="-5" dirty="0">
                          <a:solidFill>
                            <a:srgbClr val="FFFFFF"/>
                          </a:solidFill>
                          <a:latin typeface="Arial"/>
                          <a:cs typeface="Arial"/>
                        </a:rPr>
                        <a:t>P</a:t>
                      </a:r>
                      <a:r>
                        <a:rPr sz="1100" b="1" spc="-15" dirty="0">
                          <a:solidFill>
                            <a:srgbClr val="FFFFFF"/>
                          </a:solidFill>
                          <a:latin typeface="Arial"/>
                          <a:cs typeface="Arial"/>
                        </a:rPr>
                        <a:t>r</a:t>
                      </a:r>
                      <a:r>
                        <a:rPr sz="1100" b="1" dirty="0">
                          <a:solidFill>
                            <a:srgbClr val="FFFFFF"/>
                          </a:solidFill>
                          <a:latin typeface="Arial"/>
                          <a:cs typeface="Arial"/>
                        </a:rPr>
                        <a:t>obabil</a:t>
                      </a:r>
                      <a:r>
                        <a:rPr sz="1100" b="1" spc="-5" dirty="0">
                          <a:solidFill>
                            <a:srgbClr val="FFFFFF"/>
                          </a:solidFill>
                          <a:latin typeface="Arial"/>
                          <a:cs typeface="Arial"/>
                        </a:rPr>
                        <a:t>i</a:t>
                      </a:r>
                      <a:r>
                        <a:rPr sz="1100" b="1" dirty="0">
                          <a:solidFill>
                            <a:srgbClr val="FFFFFF"/>
                          </a:solidFill>
                          <a:latin typeface="Arial"/>
                          <a:cs typeface="Arial"/>
                        </a:rPr>
                        <a:t>ty  </a:t>
                      </a:r>
                      <a:r>
                        <a:rPr sz="1100" b="1" spc="-80" dirty="0">
                          <a:solidFill>
                            <a:srgbClr val="FFFFFF"/>
                          </a:solidFill>
                          <a:latin typeface="Arial"/>
                          <a:cs typeface="Arial"/>
                        </a:rPr>
                        <a:t>Level</a:t>
                      </a:r>
                      <a:endParaRPr sz="1100">
                        <a:latin typeface="Arial"/>
                        <a:cs typeface="Arial"/>
                      </a:endParaRPr>
                    </a:p>
                  </a:txBody>
                  <a:tcPr marL="0" marR="0" marT="15240"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tc>
                  <a:txBody>
                    <a:bodyPr/>
                    <a:lstStyle/>
                    <a:p>
                      <a:pPr marL="45720" marR="240665">
                        <a:lnSpc>
                          <a:spcPct val="100000"/>
                        </a:lnSpc>
                        <a:spcBef>
                          <a:spcPts val="120"/>
                        </a:spcBef>
                      </a:pPr>
                      <a:r>
                        <a:rPr sz="1100" b="1" dirty="0">
                          <a:solidFill>
                            <a:srgbClr val="FFFFFF"/>
                          </a:solidFill>
                          <a:latin typeface="Arial"/>
                          <a:cs typeface="Arial"/>
                        </a:rPr>
                        <a:t>Impact  </a:t>
                      </a:r>
                      <a:r>
                        <a:rPr sz="1100" b="1" spc="-80" dirty="0">
                          <a:solidFill>
                            <a:srgbClr val="FFFFFF"/>
                          </a:solidFill>
                          <a:latin typeface="Arial"/>
                          <a:cs typeface="Arial"/>
                        </a:rPr>
                        <a:t>Level</a:t>
                      </a:r>
                      <a:endParaRPr sz="1100">
                        <a:latin typeface="Arial"/>
                        <a:cs typeface="Arial"/>
                      </a:endParaRPr>
                    </a:p>
                  </a:txBody>
                  <a:tcPr marL="0" marR="0" marT="15240"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tc>
                  <a:txBody>
                    <a:bodyPr/>
                    <a:lstStyle/>
                    <a:p>
                      <a:pPr marL="71755">
                        <a:lnSpc>
                          <a:spcPct val="100000"/>
                        </a:lnSpc>
                        <a:spcBef>
                          <a:spcPts val="120"/>
                        </a:spcBef>
                      </a:pPr>
                      <a:r>
                        <a:rPr sz="1100" b="1" spc="-60" dirty="0">
                          <a:solidFill>
                            <a:srgbClr val="FFFFFF"/>
                          </a:solidFill>
                          <a:latin typeface="Arial"/>
                          <a:cs typeface="Arial"/>
                        </a:rPr>
                        <a:t>Timeline</a:t>
                      </a:r>
                      <a:endParaRPr sz="1100">
                        <a:latin typeface="Arial"/>
                        <a:cs typeface="Arial"/>
                      </a:endParaRPr>
                    </a:p>
                  </a:txBody>
                  <a:tcPr marL="0" marR="0" marT="15240"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tc>
                  <a:txBody>
                    <a:bodyPr/>
                    <a:lstStyle/>
                    <a:p>
                      <a:pPr marL="45720" marR="97155">
                        <a:lnSpc>
                          <a:spcPct val="100000"/>
                        </a:lnSpc>
                        <a:spcBef>
                          <a:spcPts val="120"/>
                        </a:spcBef>
                      </a:pPr>
                      <a:r>
                        <a:rPr sz="1100" b="1" spc="-100" dirty="0">
                          <a:solidFill>
                            <a:srgbClr val="FFFFFF"/>
                          </a:solidFill>
                          <a:latin typeface="Arial"/>
                          <a:cs typeface="Arial"/>
                        </a:rPr>
                        <a:t>Risk </a:t>
                      </a:r>
                      <a:r>
                        <a:rPr sz="1100" b="1" spc="-95" dirty="0">
                          <a:solidFill>
                            <a:srgbClr val="FFFFFF"/>
                          </a:solidFill>
                          <a:latin typeface="Arial"/>
                          <a:cs typeface="Arial"/>
                        </a:rPr>
                        <a:t> </a:t>
                      </a:r>
                      <a:r>
                        <a:rPr sz="1100" b="1" dirty="0">
                          <a:solidFill>
                            <a:srgbClr val="FFFFFF"/>
                          </a:solidFill>
                          <a:latin typeface="Arial"/>
                          <a:cs typeface="Arial"/>
                        </a:rPr>
                        <a:t>S</a:t>
                      </a:r>
                      <a:r>
                        <a:rPr sz="1100" b="1" spc="-5" dirty="0">
                          <a:solidFill>
                            <a:srgbClr val="FFFFFF"/>
                          </a:solidFill>
                          <a:latin typeface="Arial"/>
                          <a:cs typeface="Arial"/>
                        </a:rPr>
                        <a:t>c</a:t>
                      </a:r>
                      <a:r>
                        <a:rPr sz="1100" b="1" dirty="0">
                          <a:solidFill>
                            <a:srgbClr val="FFFFFF"/>
                          </a:solidFill>
                          <a:latin typeface="Arial"/>
                          <a:cs typeface="Arial"/>
                        </a:rPr>
                        <a:t>o</a:t>
                      </a:r>
                      <a:r>
                        <a:rPr sz="1100" b="1" spc="-15" dirty="0">
                          <a:solidFill>
                            <a:srgbClr val="FFFFFF"/>
                          </a:solidFill>
                          <a:latin typeface="Arial"/>
                          <a:cs typeface="Arial"/>
                        </a:rPr>
                        <a:t>r</a:t>
                      </a:r>
                      <a:r>
                        <a:rPr sz="1100" b="1" dirty="0">
                          <a:solidFill>
                            <a:srgbClr val="FFFFFF"/>
                          </a:solidFill>
                          <a:latin typeface="Arial"/>
                          <a:cs typeface="Arial"/>
                        </a:rPr>
                        <a:t>e</a:t>
                      </a:r>
                      <a:endParaRPr sz="1100">
                        <a:latin typeface="Arial"/>
                        <a:cs typeface="Arial"/>
                      </a:endParaRPr>
                    </a:p>
                  </a:txBody>
                  <a:tcPr marL="0" marR="0" marT="15240"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tc>
                  <a:txBody>
                    <a:bodyPr/>
                    <a:lstStyle/>
                    <a:p>
                      <a:pPr marL="45720" marR="69850">
                        <a:lnSpc>
                          <a:spcPct val="100000"/>
                        </a:lnSpc>
                        <a:spcBef>
                          <a:spcPts val="120"/>
                        </a:spcBef>
                      </a:pPr>
                      <a:r>
                        <a:rPr sz="1100" b="1" spc="-5" dirty="0">
                          <a:solidFill>
                            <a:srgbClr val="FFFFFF"/>
                          </a:solidFill>
                          <a:latin typeface="Arial"/>
                          <a:cs typeface="Arial"/>
                        </a:rPr>
                        <a:t>R</a:t>
                      </a:r>
                      <a:r>
                        <a:rPr sz="1100" b="1" dirty="0">
                          <a:solidFill>
                            <a:srgbClr val="FFFFFF"/>
                          </a:solidFill>
                          <a:latin typeface="Arial"/>
                          <a:cs typeface="Arial"/>
                        </a:rPr>
                        <a:t>isk</a:t>
                      </a:r>
                      <a:r>
                        <a:rPr sz="1100" b="1" spc="-55" dirty="0">
                          <a:solidFill>
                            <a:srgbClr val="FFFFFF"/>
                          </a:solidFill>
                          <a:latin typeface="Arial"/>
                          <a:cs typeface="Arial"/>
                        </a:rPr>
                        <a:t> </a:t>
                      </a:r>
                      <a:r>
                        <a:rPr sz="1100" b="1" dirty="0">
                          <a:solidFill>
                            <a:srgbClr val="FFFFFF"/>
                          </a:solidFill>
                          <a:latin typeface="Arial"/>
                          <a:cs typeface="Arial"/>
                        </a:rPr>
                        <a:t>Miti</a:t>
                      </a:r>
                      <a:r>
                        <a:rPr sz="1100" b="1" spc="-20" dirty="0">
                          <a:solidFill>
                            <a:srgbClr val="FFFFFF"/>
                          </a:solidFill>
                          <a:latin typeface="Arial"/>
                          <a:cs typeface="Arial"/>
                        </a:rPr>
                        <a:t>g</a:t>
                      </a:r>
                      <a:r>
                        <a:rPr sz="1100" b="1" spc="-10" dirty="0">
                          <a:solidFill>
                            <a:srgbClr val="FFFFFF"/>
                          </a:solidFill>
                          <a:latin typeface="Arial"/>
                          <a:cs typeface="Arial"/>
                        </a:rPr>
                        <a:t>a</a:t>
                      </a:r>
                      <a:r>
                        <a:rPr sz="1100" b="1" dirty="0">
                          <a:solidFill>
                            <a:srgbClr val="FFFFFF"/>
                          </a:solidFill>
                          <a:latin typeface="Arial"/>
                          <a:cs typeface="Arial"/>
                        </a:rPr>
                        <a:t>tion  </a:t>
                      </a:r>
                      <a:r>
                        <a:rPr sz="1100" b="1" spc="-45" dirty="0">
                          <a:solidFill>
                            <a:srgbClr val="FFFFFF"/>
                          </a:solidFill>
                          <a:latin typeface="Arial"/>
                          <a:cs typeface="Arial"/>
                        </a:rPr>
                        <a:t>Plan/Owner</a:t>
                      </a:r>
                      <a:endParaRPr sz="1100">
                        <a:latin typeface="Arial"/>
                        <a:cs typeface="Arial"/>
                      </a:endParaRPr>
                    </a:p>
                  </a:txBody>
                  <a:tcPr marL="0" marR="0" marT="15240"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extLst>
                  <a:ext uri="{0D108BD9-81ED-4DB2-BD59-A6C34878D82A}">
                    <a16:rowId xmlns:a16="http://schemas.microsoft.com/office/drawing/2014/main" val="10000"/>
                  </a:ext>
                </a:extLst>
              </a:tr>
              <a:tr h="373713">
                <a:tc>
                  <a:txBody>
                    <a:bodyPr/>
                    <a:lstStyle/>
                    <a:p>
                      <a:pPr marL="45720">
                        <a:lnSpc>
                          <a:spcPct val="100000"/>
                        </a:lnSpc>
                        <a:spcBef>
                          <a:spcPts val="125"/>
                        </a:spcBef>
                      </a:pPr>
                      <a:r>
                        <a:rPr sz="1100" dirty="0">
                          <a:latin typeface="Arial"/>
                          <a:cs typeface="Arial"/>
                        </a:rPr>
                        <a:t>1</a:t>
                      </a:r>
                      <a:endParaRPr sz="1100">
                        <a:latin typeface="Arial"/>
                        <a:cs typeface="Arial"/>
                      </a:endParaRPr>
                    </a:p>
                  </a:txBody>
                  <a:tcPr marL="0" marR="0" marT="15875"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D2DEEE"/>
                    </a:solidFill>
                  </a:tcPr>
                </a:tc>
                <a:tc>
                  <a:txBody>
                    <a:bodyPr/>
                    <a:lstStyle/>
                    <a:p>
                      <a:pPr marL="45720">
                        <a:lnSpc>
                          <a:spcPct val="100000"/>
                        </a:lnSpc>
                        <a:spcBef>
                          <a:spcPts val="125"/>
                        </a:spcBef>
                      </a:pPr>
                      <a:r>
                        <a:rPr sz="1100" spc="-90" dirty="0">
                          <a:latin typeface="Arial"/>
                          <a:cs typeface="Arial"/>
                        </a:rPr>
                        <a:t>OP01</a:t>
                      </a:r>
                      <a:endParaRPr sz="1100">
                        <a:latin typeface="Arial"/>
                        <a:cs typeface="Arial"/>
                      </a:endParaRPr>
                    </a:p>
                  </a:txBody>
                  <a:tcPr marL="0" marR="0" marT="15875"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FF0000"/>
                    </a:solidFill>
                  </a:tcPr>
                </a:tc>
                <a:tc>
                  <a:txBody>
                    <a:bodyPr/>
                    <a:lstStyle/>
                    <a:p>
                      <a:pPr marL="45720">
                        <a:lnSpc>
                          <a:spcPct val="100000"/>
                        </a:lnSpc>
                        <a:spcBef>
                          <a:spcPts val="125"/>
                        </a:spcBef>
                      </a:pPr>
                      <a:endParaRPr sz="1100" dirty="0">
                        <a:latin typeface="Arial"/>
                        <a:cs typeface="Arial"/>
                      </a:endParaRPr>
                    </a:p>
                  </a:txBody>
                  <a:tcPr marL="0" marR="0" marT="15875"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D2DEEE"/>
                    </a:solidFill>
                  </a:tcPr>
                </a:tc>
                <a:tc>
                  <a:txBody>
                    <a:bodyPr/>
                    <a:lstStyle/>
                    <a:p>
                      <a:pPr marL="45720">
                        <a:lnSpc>
                          <a:spcPct val="100000"/>
                        </a:lnSpc>
                        <a:spcBef>
                          <a:spcPts val="125"/>
                        </a:spcBef>
                      </a:pPr>
                      <a:r>
                        <a:rPr sz="1100" spc="-60" dirty="0">
                          <a:latin typeface="Arial"/>
                          <a:cs typeface="Arial"/>
                        </a:rPr>
                        <a:t>Schedule</a:t>
                      </a:r>
                      <a:endParaRPr sz="1100">
                        <a:latin typeface="Arial"/>
                        <a:cs typeface="Arial"/>
                      </a:endParaRPr>
                    </a:p>
                  </a:txBody>
                  <a:tcPr marL="0" marR="0" marT="15875"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D2DEEE"/>
                    </a:solidFill>
                  </a:tcPr>
                </a:tc>
                <a:tc>
                  <a:txBody>
                    <a:bodyPr/>
                    <a:lstStyle/>
                    <a:p>
                      <a:pPr marL="45720">
                        <a:lnSpc>
                          <a:spcPct val="100000"/>
                        </a:lnSpc>
                        <a:spcBef>
                          <a:spcPts val="125"/>
                        </a:spcBef>
                      </a:pPr>
                      <a:r>
                        <a:rPr sz="1100" dirty="0">
                          <a:latin typeface="Arial"/>
                          <a:cs typeface="Arial"/>
                        </a:rPr>
                        <a:t>4</a:t>
                      </a:r>
                    </a:p>
                  </a:txBody>
                  <a:tcPr marL="0" marR="0" marT="15875"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D2DEEE"/>
                    </a:solidFill>
                  </a:tcPr>
                </a:tc>
                <a:tc>
                  <a:txBody>
                    <a:bodyPr/>
                    <a:lstStyle/>
                    <a:p>
                      <a:pPr marL="45720">
                        <a:lnSpc>
                          <a:spcPct val="100000"/>
                        </a:lnSpc>
                        <a:spcBef>
                          <a:spcPts val="125"/>
                        </a:spcBef>
                      </a:pPr>
                      <a:r>
                        <a:rPr sz="1100" dirty="0">
                          <a:latin typeface="Arial"/>
                          <a:cs typeface="Arial"/>
                        </a:rPr>
                        <a:t>4</a:t>
                      </a:r>
                      <a:endParaRPr sz="1100">
                        <a:latin typeface="Arial"/>
                        <a:cs typeface="Arial"/>
                      </a:endParaRPr>
                    </a:p>
                  </a:txBody>
                  <a:tcPr marL="0" marR="0" marT="15875"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D2DEEE"/>
                    </a:solidFill>
                  </a:tcPr>
                </a:tc>
                <a:tc>
                  <a:txBody>
                    <a:bodyPr/>
                    <a:lstStyle/>
                    <a:p>
                      <a:pPr marL="45720">
                        <a:lnSpc>
                          <a:spcPct val="100000"/>
                        </a:lnSpc>
                        <a:spcBef>
                          <a:spcPts val="125"/>
                        </a:spcBef>
                      </a:pPr>
                      <a:r>
                        <a:rPr sz="1100" dirty="0">
                          <a:latin typeface="Arial"/>
                          <a:cs typeface="Arial"/>
                        </a:rPr>
                        <a:t>1</a:t>
                      </a:r>
                      <a:endParaRPr sz="1100">
                        <a:latin typeface="Arial"/>
                        <a:cs typeface="Arial"/>
                      </a:endParaRPr>
                    </a:p>
                  </a:txBody>
                  <a:tcPr marL="0" marR="0" marT="15875"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D2DEEE"/>
                    </a:solidFill>
                  </a:tcPr>
                </a:tc>
                <a:tc>
                  <a:txBody>
                    <a:bodyPr/>
                    <a:lstStyle/>
                    <a:p>
                      <a:pPr marL="45720">
                        <a:lnSpc>
                          <a:spcPct val="100000"/>
                        </a:lnSpc>
                        <a:spcBef>
                          <a:spcPts val="125"/>
                        </a:spcBef>
                      </a:pPr>
                      <a:r>
                        <a:rPr sz="1100" spc="-50" dirty="0">
                          <a:latin typeface="Arial"/>
                          <a:cs typeface="Arial"/>
                        </a:rPr>
                        <a:t>16</a:t>
                      </a:r>
                      <a:endParaRPr sz="1100">
                        <a:latin typeface="Arial"/>
                        <a:cs typeface="Arial"/>
                      </a:endParaRPr>
                    </a:p>
                  </a:txBody>
                  <a:tcPr marL="0" marR="0" marT="15875"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D2DEEE"/>
                    </a:solidFill>
                  </a:tcPr>
                </a:tc>
                <a:tc>
                  <a:txBody>
                    <a:bodyPr/>
                    <a:lstStyle/>
                    <a:p>
                      <a:pPr>
                        <a:lnSpc>
                          <a:spcPct val="100000"/>
                        </a:lnSpc>
                      </a:pPr>
                      <a:endParaRPr sz="1200">
                        <a:latin typeface="Times New Roman"/>
                        <a:cs typeface="Times New Roman"/>
                      </a:endParaRPr>
                    </a:p>
                  </a:txBody>
                  <a:tcPr marL="0" marR="0" marT="0"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D2DEEE"/>
                    </a:solidFill>
                  </a:tcPr>
                </a:tc>
                <a:extLst>
                  <a:ext uri="{0D108BD9-81ED-4DB2-BD59-A6C34878D82A}">
                    <a16:rowId xmlns:a16="http://schemas.microsoft.com/office/drawing/2014/main" val="10001"/>
                  </a:ext>
                </a:extLst>
              </a:tr>
              <a:tr h="373713">
                <a:tc>
                  <a:txBody>
                    <a:bodyPr/>
                    <a:lstStyle/>
                    <a:p>
                      <a:pPr marL="45720">
                        <a:lnSpc>
                          <a:spcPct val="100000"/>
                        </a:lnSpc>
                        <a:spcBef>
                          <a:spcPts val="120"/>
                        </a:spcBef>
                      </a:pPr>
                      <a:r>
                        <a:rPr sz="1100" dirty="0">
                          <a:latin typeface="Arial"/>
                          <a:cs typeface="Arial"/>
                        </a:rPr>
                        <a:t>2</a:t>
                      </a:r>
                      <a:endParaRPr sz="1100">
                        <a:latin typeface="Arial"/>
                        <a:cs typeface="Arial"/>
                      </a:endParaRPr>
                    </a:p>
                  </a:txBody>
                  <a:tcPr marL="0" marR="0" marT="1524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45720">
                        <a:lnSpc>
                          <a:spcPct val="100000"/>
                        </a:lnSpc>
                        <a:spcBef>
                          <a:spcPts val="120"/>
                        </a:spcBef>
                      </a:pPr>
                      <a:r>
                        <a:rPr sz="1100" spc="-50" dirty="0">
                          <a:latin typeface="Arial"/>
                          <a:cs typeface="Arial"/>
                        </a:rPr>
                        <a:t>W01</a:t>
                      </a:r>
                      <a:endParaRPr sz="1100">
                        <a:latin typeface="Arial"/>
                        <a:cs typeface="Arial"/>
                      </a:endParaRPr>
                    </a:p>
                  </a:txBody>
                  <a:tcPr marL="0" marR="0" marT="1524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FFFF00"/>
                    </a:solidFill>
                  </a:tcPr>
                </a:tc>
                <a:tc>
                  <a:txBody>
                    <a:bodyPr/>
                    <a:lstStyle/>
                    <a:p>
                      <a:pPr marL="45720">
                        <a:lnSpc>
                          <a:spcPct val="100000"/>
                        </a:lnSpc>
                        <a:spcBef>
                          <a:spcPts val="120"/>
                        </a:spcBef>
                      </a:pPr>
                      <a:endParaRPr sz="1100" dirty="0">
                        <a:latin typeface="Arial"/>
                        <a:cs typeface="Arial"/>
                      </a:endParaRPr>
                    </a:p>
                  </a:txBody>
                  <a:tcPr marL="0" marR="0" marT="1524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45720">
                        <a:lnSpc>
                          <a:spcPct val="100000"/>
                        </a:lnSpc>
                        <a:spcBef>
                          <a:spcPts val="120"/>
                        </a:spcBef>
                      </a:pPr>
                      <a:r>
                        <a:rPr sz="1100" spc="-80" dirty="0">
                          <a:latin typeface="Arial"/>
                          <a:cs typeface="Arial"/>
                        </a:rPr>
                        <a:t>Scope</a:t>
                      </a:r>
                      <a:endParaRPr sz="1100">
                        <a:latin typeface="Arial"/>
                        <a:cs typeface="Arial"/>
                      </a:endParaRPr>
                    </a:p>
                  </a:txBody>
                  <a:tcPr marL="0" marR="0" marT="1524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45720">
                        <a:lnSpc>
                          <a:spcPct val="100000"/>
                        </a:lnSpc>
                        <a:spcBef>
                          <a:spcPts val="120"/>
                        </a:spcBef>
                      </a:pPr>
                      <a:r>
                        <a:rPr sz="1100" dirty="0">
                          <a:latin typeface="Arial"/>
                          <a:cs typeface="Arial"/>
                        </a:rPr>
                        <a:t>3</a:t>
                      </a:r>
                      <a:endParaRPr sz="1100">
                        <a:latin typeface="Arial"/>
                        <a:cs typeface="Arial"/>
                      </a:endParaRPr>
                    </a:p>
                  </a:txBody>
                  <a:tcPr marL="0" marR="0" marT="1524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45720">
                        <a:lnSpc>
                          <a:spcPct val="100000"/>
                        </a:lnSpc>
                        <a:spcBef>
                          <a:spcPts val="120"/>
                        </a:spcBef>
                      </a:pPr>
                      <a:r>
                        <a:rPr sz="1100" dirty="0">
                          <a:latin typeface="Arial"/>
                          <a:cs typeface="Arial"/>
                        </a:rPr>
                        <a:t>3</a:t>
                      </a:r>
                      <a:endParaRPr sz="1100">
                        <a:latin typeface="Arial"/>
                        <a:cs typeface="Arial"/>
                      </a:endParaRPr>
                    </a:p>
                  </a:txBody>
                  <a:tcPr marL="0" marR="0" marT="1524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45720">
                        <a:lnSpc>
                          <a:spcPct val="100000"/>
                        </a:lnSpc>
                        <a:spcBef>
                          <a:spcPts val="120"/>
                        </a:spcBef>
                      </a:pPr>
                      <a:r>
                        <a:rPr sz="1100" dirty="0">
                          <a:latin typeface="Arial"/>
                          <a:cs typeface="Arial"/>
                        </a:rPr>
                        <a:t>3</a:t>
                      </a:r>
                      <a:endParaRPr sz="1100">
                        <a:latin typeface="Arial"/>
                        <a:cs typeface="Arial"/>
                      </a:endParaRPr>
                    </a:p>
                  </a:txBody>
                  <a:tcPr marL="0" marR="0" marT="1524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45720">
                        <a:lnSpc>
                          <a:spcPct val="100000"/>
                        </a:lnSpc>
                        <a:spcBef>
                          <a:spcPts val="120"/>
                        </a:spcBef>
                      </a:pPr>
                      <a:r>
                        <a:rPr sz="1100" dirty="0">
                          <a:latin typeface="Arial"/>
                          <a:cs typeface="Arial"/>
                        </a:rPr>
                        <a:t>9</a:t>
                      </a:r>
                      <a:endParaRPr sz="1100">
                        <a:latin typeface="Arial"/>
                        <a:cs typeface="Arial"/>
                      </a:endParaRPr>
                    </a:p>
                  </a:txBody>
                  <a:tcPr marL="0" marR="0" marT="1524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nSpc>
                          <a:spcPct val="100000"/>
                        </a:lnSpc>
                      </a:pPr>
                      <a:endParaRPr sz="1200">
                        <a:latin typeface="Times New Roman"/>
                        <a:cs typeface="Times New Roman"/>
                      </a:endParaRPr>
                    </a:p>
                  </a:txBody>
                  <a:tcPr marL="0" marR="0" marT="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extLst>
                  <a:ext uri="{0D108BD9-81ED-4DB2-BD59-A6C34878D82A}">
                    <a16:rowId xmlns:a16="http://schemas.microsoft.com/office/drawing/2014/main" val="10002"/>
                  </a:ext>
                </a:extLst>
              </a:tr>
              <a:tr h="373715">
                <a:tc>
                  <a:txBody>
                    <a:bodyPr/>
                    <a:lstStyle/>
                    <a:p>
                      <a:pPr marL="45720">
                        <a:lnSpc>
                          <a:spcPct val="100000"/>
                        </a:lnSpc>
                        <a:spcBef>
                          <a:spcPts val="125"/>
                        </a:spcBef>
                      </a:pPr>
                      <a:r>
                        <a:rPr sz="1100" dirty="0">
                          <a:latin typeface="Arial"/>
                          <a:cs typeface="Arial"/>
                        </a:rPr>
                        <a:t>3</a:t>
                      </a:r>
                      <a:endParaRPr sz="1100">
                        <a:latin typeface="Arial"/>
                        <a:cs typeface="Arial"/>
                      </a:endParaRPr>
                    </a:p>
                  </a:txBody>
                  <a:tcPr marL="0" marR="0" marT="1587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D2DEEE"/>
                    </a:solidFill>
                  </a:tcPr>
                </a:tc>
                <a:tc>
                  <a:txBody>
                    <a:bodyPr/>
                    <a:lstStyle/>
                    <a:p>
                      <a:pPr marL="45720">
                        <a:lnSpc>
                          <a:spcPct val="100000"/>
                        </a:lnSpc>
                        <a:spcBef>
                          <a:spcPts val="125"/>
                        </a:spcBef>
                      </a:pPr>
                      <a:r>
                        <a:rPr sz="1100" spc="-90" dirty="0">
                          <a:latin typeface="Arial"/>
                          <a:cs typeface="Arial"/>
                        </a:rPr>
                        <a:t>E09</a:t>
                      </a:r>
                      <a:endParaRPr sz="1100">
                        <a:latin typeface="Arial"/>
                        <a:cs typeface="Arial"/>
                      </a:endParaRPr>
                    </a:p>
                  </a:txBody>
                  <a:tcPr marL="0" marR="0" marT="1587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00AF50"/>
                    </a:solidFill>
                  </a:tcPr>
                </a:tc>
                <a:tc>
                  <a:txBody>
                    <a:bodyPr/>
                    <a:lstStyle/>
                    <a:p>
                      <a:pPr marL="45720">
                        <a:lnSpc>
                          <a:spcPct val="100000"/>
                        </a:lnSpc>
                        <a:spcBef>
                          <a:spcPts val="125"/>
                        </a:spcBef>
                      </a:pPr>
                      <a:endParaRPr sz="1100" dirty="0">
                        <a:latin typeface="Arial"/>
                        <a:cs typeface="Arial"/>
                      </a:endParaRPr>
                    </a:p>
                  </a:txBody>
                  <a:tcPr marL="0" marR="0" marT="1587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D2DEEE"/>
                    </a:solidFill>
                  </a:tcPr>
                </a:tc>
                <a:tc>
                  <a:txBody>
                    <a:bodyPr/>
                    <a:lstStyle/>
                    <a:p>
                      <a:pPr marL="45720">
                        <a:lnSpc>
                          <a:spcPct val="100000"/>
                        </a:lnSpc>
                        <a:spcBef>
                          <a:spcPts val="125"/>
                        </a:spcBef>
                      </a:pPr>
                      <a:r>
                        <a:rPr sz="1100" spc="-70" dirty="0">
                          <a:latin typeface="Arial"/>
                          <a:cs typeface="Arial"/>
                        </a:rPr>
                        <a:t>Cost</a:t>
                      </a:r>
                      <a:endParaRPr sz="1100">
                        <a:latin typeface="Arial"/>
                        <a:cs typeface="Arial"/>
                      </a:endParaRPr>
                    </a:p>
                  </a:txBody>
                  <a:tcPr marL="0" marR="0" marT="1587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D2DEEE"/>
                    </a:solidFill>
                  </a:tcPr>
                </a:tc>
                <a:tc>
                  <a:txBody>
                    <a:bodyPr/>
                    <a:lstStyle/>
                    <a:p>
                      <a:pPr marL="45720">
                        <a:lnSpc>
                          <a:spcPct val="100000"/>
                        </a:lnSpc>
                        <a:spcBef>
                          <a:spcPts val="125"/>
                        </a:spcBef>
                      </a:pPr>
                      <a:r>
                        <a:rPr sz="1100" dirty="0">
                          <a:latin typeface="Arial"/>
                          <a:cs typeface="Arial"/>
                        </a:rPr>
                        <a:t>3</a:t>
                      </a:r>
                      <a:endParaRPr sz="1100">
                        <a:latin typeface="Arial"/>
                        <a:cs typeface="Arial"/>
                      </a:endParaRPr>
                    </a:p>
                  </a:txBody>
                  <a:tcPr marL="0" marR="0" marT="1587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D2DEEE"/>
                    </a:solidFill>
                  </a:tcPr>
                </a:tc>
                <a:tc>
                  <a:txBody>
                    <a:bodyPr/>
                    <a:lstStyle/>
                    <a:p>
                      <a:pPr marL="45720">
                        <a:lnSpc>
                          <a:spcPct val="100000"/>
                        </a:lnSpc>
                        <a:spcBef>
                          <a:spcPts val="125"/>
                        </a:spcBef>
                      </a:pPr>
                      <a:r>
                        <a:rPr sz="1100" dirty="0">
                          <a:latin typeface="Arial"/>
                          <a:cs typeface="Arial"/>
                        </a:rPr>
                        <a:t>3</a:t>
                      </a:r>
                      <a:endParaRPr sz="1100">
                        <a:latin typeface="Arial"/>
                        <a:cs typeface="Arial"/>
                      </a:endParaRPr>
                    </a:p>
                  </a:txBody>
                  <a:tcPr marL="0" marR="0" marT="1587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D2DEEE"/>
                    </a:solidFill>
                  </a:tcPr>
                </a:tc>
                <a:tc>
                  <a:txBody>
                    <a:bodyPr/>
                    <a:lstStyle/>
                    <a:p>
                      <a:pPr marL="45720">
                        <a:lnSpc>
                          <a:spcPct val="100000"/>
                        </a:lnSpc>
                        <a:spcBef>
                          <a:spcPts val="125"/>
                        </a:spcBef>
                      </a:pPr>
                      <a:r>
                        <a:rPr sz="1100" dirty="0">
                          <a:latin typeface="Arial"/>
                          <a:cs typeface="Arial"/>
                        </a:rPr>
                        <a:t>2</a:t>
                      </a:r>
                      <a:endParaRPr sz="1100">
                        <a:latin typeface="Arial"/>
                        <a:cs typeface="Arial"/>
                      </a:endParaRPr>
                    </a:p>
                  </a:txBody>
                  <a:tcPr marL="0" marR="0" marT="1587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D2DEEE"/>
                    </a:solidFill>
                  </a:tcPr>
                </a:tc>
                <a:tc>
                  <a:txBody>
                    <a:bodyPr/>
                    <a:lstStyle/>
                    <a:p>
                      <a:pPr marL="45720">
                        <a:lnSpc>
                          <a:spcPct val="100000"/>
                        </a:lnSpc>
                        <a:spcBef>
                          <a:spcPts val="125"/>
                        </a:spcBef>
                      </a:pPr>
                      <a:r>
                        <a:rPr sz="1100" dirty="0">
                          <a:latin typeface="Arial"/>
                          <a:cs typeface="Arial"/>
                        </a:rPr>
                        <a:t>9</a:t>
                      </a:r>
                      <a:endParaRPr sz="1100">
                        <a:latin typeface="Arial"/>
                        <a:cs typeface="Arial"/>
                      </a:endParaRPr>
                    </a:p>
                  </a:txBody>
                  <a:tcPr marL="0" marR="0" marT="1587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D2DEEE"/>
                    </a:solidFill>
                  </a:tcPr>
                </a:tc>
                <a:tc>
                  <a:txBody>
                    <a:bodyPr/>
                    <a:lstStyle/>
                    <a:p>
                      <a:pPr>
                        <a:lnSpc>
                          <a:spcPct val="100000"/>
                        </a:lnSpc>
                      </a:pPr>
                      <a:endParaRPr sz="1200" dirty="0">
                        <a:latin typeface="Times New Roman"/>
                        <a:cs typeface="Times New Roman"/>
                      </a:endParaRPr>
                    </a:p>
                  </a:txBody>
                  <a:tcPr marL="0" marR="0" marT="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D2DEEE"/>
                    </a:solidFill>
                  </a:tcPr>
                </a:tc>
                <a:extLst>
                  <a:ext uri="{0D108BD9-81ED-4DB2-BD59-A6C34878D82A}">
                    <a16:rowId xmlns:a16="http://schemas.microsoft.com/office/drawing/2014/main" val="10003"/>
                  </a:ext>
                </a:extLst>
              </a:tr>
            </a:tbl>
          </a:graphicData>
        </a:graphic>
      </p:graphicFrame>
      <p:pic>
        <p:nvPicPr>
          <p:cNvPr id="39" name="Picture 38">
            <a:extLst>
              <a:ext uri="{FF2B5EF4-FFF2-40B4-BE49-F238E27FC236}">
                <a16:creationId xmlns:a16="http://schemas.microsoft.com/office/drawing/2014/main" id="{D5CEB319-5F2F-F242-A1F9-8A78586EF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86201"/>
            <a:ext cx="9144000" cy="2174369"/>
          </a:xfrm>
          <a:prstGeom prst="rect">
            <a:avLst/>
          </a:prstGeom>
        </p:spPr>
      </p:pic>
      <p:sp>
        <p:nvSpPr>
          <p:cNvPr id="6" name="Slide Number Placeholder 4">
            <a:extLst>
              <a:ext uri="{FF2B5EF4-FFF2-40B4-BE49-F238E27FC236}">
                <a16:creationId xmlns:a16="http://schemas.microsoft.com/office/drawing/2014/main" id="{4C48CD32-C80D-7E45-A40D-BD585E040A3C}"/>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47</a:t>
            </a:fld>
            <a:endParaRPr lang="en-US" dirty="0"/>
          </a:p>
        </p:txBody>
      </p:sp>
    </p:spTree>
    <p:extLst>
      <p:ext uri="{BB962C8B-B14F-4D97-AF65-F5344CB8AC3E}">
        <p14:creationId xmlns:p14="http://schemas.microsoft.com/office/powerpoint/2010/main" val="1368707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dirty="0"/>
              <a:t>Plan Risk Responses</a:t>
            </a:r>
            <a:endParaRPr dirty="0"/>
          </a:p>
        </p:txBody>
      </p:sp>
      <p:sp>
        <p:nvSpPr>
          <p:cNvPr id="749" name="Google Shape;749;p7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88888"/>
              </a:buClr>
              <a:buSzPts val="1800"/>
              <a:buNone/>
            </a:pPr>
            <a:endParaRPr/>
          </a:p>
        </p:txBody>
      </p:sp>
    </p:spTree>
    <p:extLst>
      <p:ext uri="{BB962C8B-B14F-4D97-AF65-F5344CB8AC3E}">
        <p14:creationId xmlns:p14="http://schemas.microsoft.com/office/powerpoint/2010/main" val="1063832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z="4000" dirty="0"/>
              <a:t>Risk Management Elements and Process</a:t>
            </a:r>
          </a:p>
        </p:txBody>
      </p:sp>
      <p:sp>
        <p:nvSpPr>
          <p:cNvPr id="13315" name="Rectangle 4"/>
          <p:cNvSpPr>
            <a:spLocks noChangeArrowheads="1"/>
          </p:cNvSpPr>
          <p:nvPr/>
        </p:nvSpPr>
        <p:spPr bwMode="auto">
          <a:xfrm>
            <a:off x="4238625" y="204787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endParaRPr lang="en-US" altLang="en-US" dirty="0"/>
          </a:p>
        </p:txBody>
      </p:sp>
      <p:pic>
        <p:nvPicPr>
          <p:cNvPr id="1331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17315"/>
          <a:stretch/>
        </p:blipFill>
        <p:spPr bwMode="auto">
          <a:xfrm>
            <a:off x="1489205" y="2263450"/>
            <a:ext cx="7315200" cy="453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7563062C-ECA6-6E49-A27D-407E28B0DA8D}"/>
              </a:ext>
            </a:extLst>
          </p:cNvPr>
          <p:cNvSpPr/>
          <p:nvPr/>
        </p:nvSpPr>
        <p:spPr>
          <a:xfrm>
            <a:off x="6096000" y="1263045"/>
            <a:ext cx="4572000" cy="2308324"/>
          </a:xfrm>
          <a:prstGeom prst="rect">
            <a:avLst/>
          </a:prstGeom>
        </p:spPr>
        <p:txBody>
          <a:bodyPr>
            <a:spAutoFit/>
          </a:bodyPr>
          <a:lstStyle/>
          <a:p>
            <a:r>
              <a:rPr lang="en-US" i="1" dirty="0">
                <a:solidFill>
                  <a:srgbClr val="FF0000"/>
                </a:solidFill>
              </a:rPr>
              <a:t>0th  What should go right? </a:t>
            </a:r>
          </a:p>
          <a:p>
            <a:r>
              <a:rPr lang="en-US" i="1" dirty="0">
                <a:solidFill>
                  <a:srgbClr val="FF0000"/>
                </a:solidFill>
              </a:rPr>
              <a:t>1st  What can go wrong?</a:t>
            </a:r>
          </a:p>
          <a:p>
            <a:r>
              <a:rPr lang="en-US" i="1" dirty="0">
                <a:solidFill>
                  <a:srgbClr val="FF0000"/>
                </a:solidFill>
              </a:rPr>
              <a:t>2nd  What are the causes and consequences?</a:t>
            </a:r>
          </a:p>
          <a:p>
            <a:r>
              <a:rPr lang="en-US" i="1" dirty="0">
                <a:solidFill>
                  <a:srgbClr val="FF0000"/>
                </a:solidFill>
              </a:rPr>
              <a:t>3rd  What is the likelihood of occurrence?</a:t>
            </a:r>
          </a:p>
          <a:p>
            <a:r>
              <a:rPr lang="en-US" i="1" dirty="0">
                <a:solidFill>
                  <a:srgbClr val="FF0000"/>
                </a:solidFill>
              </a:rPr>
              <a:t>4th  What can be done?</a:t>
            </a:r>
          </a:p>
          <a:p>
            <a:r>
              <a:rPr lang="en-US" i="1" dirty="0">
                <a:solidFill>
                  <a:srgbClr val="FF0000"/>
                </a:solidFill>
              </a:rPr>
              <a:t>5th  What are the alternatives?</a:t>
            </a:r>
          </a:p>
          <a:p>
            <a:r>
              <a:rPr lang="en-US" i="1" dirty="0">
                <a:solidFill>
                  <a:srgbClr val="FF0000"/>
                </a:solidFill>
              </a:rPr>
              <a:t>6th  What are the effects beyond this particular time?</a:t>
            </a:r>
          </a:p>
        </p:txBody>
      </p:sp>
      <p:sp>
        <p:nvSpPr>
          <p:cNvPr id="6" name="Slide Number Placeholder 4">
            <a:extLst>
              <a:ext uri="{FF2B5EF4-FFF2-40B4-BE49-F238E27FC236}">
                <a16:creationId xmlns:a16="http://schemas.microsoft.com/office/drawing/2014/main" id="{95B20746-7D50-BF45-A1A2-A697C04EF022}"/>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49</a:t>
            </a:fld>
            <a:endParaRPr lang="en-US" dirty="0"/>
          </a:p>
        </p:txBody>
      </p:sp>
    </p:spTree>
    <p:extLst>
      <p:ext uri="{BB962C8B-B14F-4D97-AF65-F5344CB8AC3E}">
        <p14:creationId xmlns:p14="http://schemas.microsoft.com/office/powerpoint/2010/main" val="500392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5"/>
          <p:cNvSpPr txBox="1">
            <a:spLocks noGrp="1"/>
          </p:cNvSpPr>
          <p:nvPr>
            <p:ph type="title"/>
          </p:nvPr>
        </p:nvSpPr>
        <p:spPr>
          <a:xfrm>
            <a:off x="808638" y="386930"/>
            <a:ext cx="9236700" cy="118895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sz="3800">
                <a:latin typeface="Calibri"/>
                <a:ea typeface="Calibri"/>
                <a:cs typeface="Calibri"/>
                <a:sym typeface="Calibri"/>
              </a:rPr>
              <a:t>Learning Objectives</a:t>
            </a:r>
            <a:endParaRPr sz="3800"/>
          </a:p>
        </p:txBody>
      </p:sp>
      <p:sp>
        <p:nvSpPr>
          <p:cNvPr id="94" name="Google Shape;94;p5"/>
          <p:cNvSpPr txBox="1">
            <a:spLocks noGrp="1"/>
          </p:cNvSpPr>
          <p:nvPr>
            <p:ph type="body" idx="1"/>
          </p:nvPr>
        </p:nvSpPr>
        <p:spPr>
          <a:xfrm>
            <a:off x="808638" y="1853838"/>
            <a:ext cx="10143668" cy="3435531"/>
          </a:xfrm>
          <a:prstGeom prst="rect">
            <a:avLst/>
          </a:prstGeom>
          <a:noFill/>
          <a:ln>
            <a:noFill/>
          </a:ln>
        </p:spPr>
        <p:txBody>
          <a:bodyPr spcFirstLastPara="1" wrap="square" lIns="91425" tIns="45700" rIns="91425" bIns="45700" anchor="ctr" anchorCtr="0">
            <a:normAutofit/>
          </a:bodyPr>
          <a:lstStyle/>
          <a:p>
            <a:pPr marL="457200" lvl="0" indent="-457200" algn="l" rtl="0">
              <a:lnSpc>
                <a:spcPct val="100000"/>
              </a:lnSpc>
              <a:spcBef>
                <a:spcPts val="0"/>
              </a:spcBef>
              <a:spcAft>
                <a:spcPts val="0"/>
              </a:spcAft>
              <a:buClr>
                <a:schemeClr val="dk1"/>
              </a:buClr>
              <a:buSzPts val="2400"/>
              <a:buFont typeface="Noto Sans Symbols"/>
              <a:buChar char="⮚"/>
            </a:pPr>
            <a:r>
              <a:rPr lang="en-US" sz="2400" dirty="0"/>
              <a:t>Understand what is a project and what is project risk management.</a:t>
            </a:r>
          </a:p>
          <a:p>
            <a:pPr marL="457200" lvl="0" indent="-457200" algn="l" rtl="0">
              <a:lnSpc>
                <a:spcPct val="100000"/>
              </a:lnSpc>
              <a:spcBef>
                <a:spcPts val="0"/>
              </a:spcBef>
              <a:spcAft>
                <a:spcPts val="0"/>
              </a:spcAft>
              <a:buClr>
                <a:schemeClr val="dk1"/>
              </a:buClr>
              <a:buSzPts val="2400"/>
              <a:buFont typeface="Noto Sans Symbols"/>
              <a:buChar char="⮚"/>
            </a:pPr>
            <a:r>
              <a:rPr lang="en-US" sz="2400" dirty="0"/>
              <a:t>Identify and classify the sources and types of project risk.</a:t>
            </a:r>
            <a:endParaRPr dirty="0"/>
          </a:p>
          <a:p>
            <a:pPr marL="457200" lvl="0" indent="-457200" algn="l" rtl="0">
              <a:lnSpc>
                <a:spcPct val="100000"/>
              </a:lnSpc>
              <a:spcBef>
                <a:spcPts val="600"/>
              </a:spcBef>
              <a:spcAft>
                <a:spcPts val="0"/>
              </a:spcAft>
              <a:buClr>
                <a:schemeClr val="dk1"/>
              </a:buClr>
              <a:buSzPts val="2400"/>
              <a:buFont typeface="Noto Sans Symbols"/>
              <a:buChar char="⮚"/>
            </a:pPr>
            <a:r>
              <a:rPr lang="en-US" sz="2400" dirty="0"/>
              <a:t>Apply basic RM steps for project risk management.</a:t>
            </a:r>
            <a:endParaRPr dirty="0"/>
          </a:p>
          <a:p>
            <a:pPr marL="457200" lvl="0" indent="-457200" algn="l" rtl="0">
              <a:lnSpc>
                <a:spcPct val="100000"/>
              </a:lnSpc>
              <a:spcBef>
                <a:spcPts val="600"/>
              </a:spcBef>
              <a:spcAft>
                <a:spcPts val="0"/>
              </a:spcAft>
              <a:buClr>
                <a:schemeClr val="dk1"/>
              </a:buClr>
              <a:buSzPts val="2400"/>
              <a:buFont typeface="Noto Sans Symbols"/>
              <a:buChar char="⮚"/>
            </a:pPr>
            <a:r>
              <a:rPr lang="en-US" sz="2400" dirty="0"/>
              <a:t>Apply select quantitative methods for project risk management.</a:t>
            </a:r>
            <a:endParaRPr dirty="0"/>
          </a:p>
        </p:txBody>
      </p:sp>
      <p:sp>
        <p:nvSpPr>
          <p:cNvPr id="95" name="Google Shape;9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5</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dirty="0"/>
              <a:t>3. Risk Response Strategies</a:t>
            </a:r>
          </a:p>
        </p:txBody>
      </p:sp>
      <p:sp>
        <p:nvSpPr>
          <p:cNvPr id="51203" name="Rectangle 3"/>
          <p:cNvSpPr>
            <a:spLocks noGrp="1" noChangeArrowheads="1"/>
          </p:cNvSpPr>
          <p:nvPr>
            <p:ph idx="1"/>
          </p:nvPr>
        </p:nvSpPr>
        <p:spPr/>
        <p:txBody>
          <a:bodyPr/>
          <a:lstStyle/>
          <a:p>
            <a:r>
              <a:rPr lang="en-US" altLang="en-US" dirty="0"/>
              <a:t>Transfer risk </a:t>
            </a:r>
          </a:p>
          <a:p>
            <a:r>
              <a:rPr lang="en-US" altLang="en-US" dirty="0"/>
              <a:t>Insurance</a:t>
            </a:r>
          </a:p>
          <a:p>
            <a:pPr lvl="1"/>
            <a:r>
              <a:rPr lang="en-US" altLang="en-US" dirty="0"/>
              <a:t>Property damage or personal injury suffered as a consequence of the project</a:t>
            </a:r>
          </a:p>
          <a:p>
            <a:pPr lvl="1"/>
            <a:r>
              <a:rPr lang="en-US" altLang="en-US" dirty="0"/>
              <a:t>Damage to materials while in transit or in storage</a:t>
            </a:r>
          </a:p>
          <a:p>
            <a:pPr lvl="1"/>
            <a:r>
              <a:rPr lang="en-US" altLang="en-US" dirty="0"/>
              <a:t>Breakdown or damage of equipment</a:t>
            </a:r>
          </a:p>
          <a:p>
            <a:pPr lvl="1"/>
            <a:r>
              <a:rPr lang="en-US" altLang="en-US" dirty="0"/>
              <a:t>Theft of equipment and materials</a:t>
            </a:r>
          </a:p>
          <a:p>
            <a:pPr lvl="1"/>
            <a:r>
              <a:rPr lang="en-US" altLang="en-US" dirty="0"/>
              <a:t>Sickness or injury of workers, managers, and staff</a:t>
            </a:r>
          </a:p>
          <a:p>
            <a:pPr lvl="1"/>
            <a:r>
              <a:rPr lang="en-US" altLang="en-US" dirty="0"/>
              <a:t>Forward cover: insure against exchange rate fluctuations. </a:t>
            </a:r>
          </a:p>
          <a:p>
            <a:r>
              <a:rPr lang="en-US" altLang="en-US" dirty="0"/>
              <a:t>Contracts </a:t>
            </a:r>
          </a:p>
          <a:p>
            <a:pPr lvl="1"/>
            <a:r>
              <a:rPr lang="en-US" altLang="en-US" dirty="0"/>
              <a:t>Fixed-price</a:t>
            </a:r>
          </a:p>
          <a:p>
            <a:pPr lvl="1"/>
            <a:r>
              <a:rPr lang="en-US" altLang="en-US" dirty="0"/>
              <a:t>Cost-plus</a:t>
            </a:r>
          </a:p>
          <a:p>
            <a:pPr lvl="1"/>
            <a:r>
              <a:rPr lang="en-US" altLang="en-US" dirty="0"/>
              <a:t>Incentives and penalties</a:t>
            </a:r>
          </a:p>
          <a:p>
            <a:r>
              <a:rPr lang="en-US" altLang="en-US" dirty="0"/>
              <a:t>Warranties</a:t>
            </a:r>
          </a:p>
          <a:p>
            <a:pPr lvl="1"/>
            <a:endParaRPr lang="en-US" altLang="en-US" dirty="0"/>
          </a:p>
          <a:p>
            <a:pPr lvl="1"/>
            <a:endParaRPr lang="en-US" altLang="en-US" dirty="0"/>
          </a:p>
        </p:txBody>
      </p:sp>
      <p:sp>
        <p:nvSpPr>
          <p:cNvPr id="4" name="Slide Number Placeholder 4">
            <a:extLst>
              <a:ext uri="{FF2B5EF4-FFF2-40B4-BE49-F238E27FC236}">
                <a16:creationId xmlns:a16="http://schemas.microsoft.com/office/drawing/2014/main" id="{10B290EC-86E4-A749-8CE4-ED39AD580481}"/>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50</a:t>
            </a:fld>
            <a:endParaRPr lang="en-US" dirty="0"/>
          </a:p>
        </p:txBody>
      </p:sp>
    </p:spTree>
    <p:extLst>
      <p:ext uri="{BB962C8B-B14F-4D97-AF65-F5344CB8AC3E}">
        <p14:creationId xmlns:p14="http://schemas.microsoft.com/office/powerpoint/2010/main" val="2987114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9"/>
          <p:cNvSpPr>
            <a:spLocks noGrp="1" noChangeArrowheads="1"/>
          </p:cNvSpPr>
          <p:nvPr>
            <p:ph type="title"/>
          </p:nvPr>
        </p:nvSpPr>
        <p:spPr/>
        <p:txBody>
          <a:bodyPr/>
          <a:lstStyle/>
          <a:p>
            <a:r>
              <a:rPr lang="en-US" altLang="en-US" dirty="0"/>
              <a:t>3. Risk Response Strategies</a:t>
            </a:r>
          </a:p>
        </p:txBody>
      </p:sp>
      <p:sp>
        <p:nvSpPr>
          <p:cNvPr id="53251" name="Rectangle 1030"/>
          <p:cNvSpPr>
            <a:spLocks noGrp="1" noChangeArrowheads="1"/>
          </p:cNvSpPr>
          <p:nvPr>
            <p:ph idx="1"/>
          </p:nvPr>
        </p:nvSpPr>
        <p:spPr/>
        <p:txBody>
          <a:bodyPr/>
          <a:lstStyle/>
          <a:p>
            <a:r>
              <a:rPr lang="en-US" altLang="en-US" dirty="0"/>
              <a:t>Avoid risk</a:t>
            </a:r>
          </a:p>
          <a:p>
            <a:r>
              <a:rPr lang="en-US" altLang="en-US" dirty="0"/>
              <a:t>Eliminate sources of risk</a:t>
            </a:r>
          </a:p>
          <a:p>
            <a:r>
              <a:rPr lang="en-US" altLang="en-US" dirty="0"/>
              <a:t>Avoid Micromanage</a:t>
            </a:r>
          </a:p>
        </p:txBody>
      </p:sp>
      <p:sp>
        <p:nvSpPr>
          <p:cNvPr id="53252" name="Rectangle 1028"/>
          <p:cNvSpPr>
            <a:spLocks noChangeArrowheads="1"/>
          </p:cNvSpPr>
          <p:nvPr/>
        </p:nvSpPr>
        <p:spPr bwMode="auto">
          <a:xfrm>
            <a:off x="4033838" y="2095500"/>
            <a:ext cx="368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buClr>
                <a:srgbClr val="FDAD23"/>
              </a:buClr>
              <a:buFontTx/>
              <a:buChar char="•"/>
            </a:pPr>
            <a:endParaRPr lang="en-US" altLang="en-US" sz="2400" dirty="0">
              <a:solidFill>
                <a:srgbClr val="FDAD23"/>
              </a:solidFill>
              <a:latin typeface="Century Gothic" pitchFamily="34" charset="0"/>
            </a:endParaRPr>
          </a:p>
        </p:txBody>
      </p:sp>
      <p:grpSp>
        <p:nvGrpSpPr>
          <p:cNvPr id="5" name="Group 4">
            <a:extLst>
              <a:ext uri="{FF2B5EF4-FFF2-40B4-BE49-F238E27FC236}">
                <a16:creationId xmlns:a16="http://schemas.microsoft.com/office/drawing/2014/main" id="{EBC8168D-DD44-954F-9782-A873F196E19D}"/>
              </a:ext>
            </a:extLst>
          </p:cNvPr>
          <p:cNvGrpSpPr/>
          <p:nvPr/>
        </p:nvGrpSpPr>
        <p:grpSpPr>
          <a:xfrm>
            <a:off x="5638800" y="2819400"/>
            <a:ext cx="4953000" cy="3521710"/>
            <a:chOff x="1257300" y="1263649"/>
            <a:chExt cx="6918857" cy="4972048"/>
          </a:xfrm>
        </p:grpSpPr>
        <p:pic>
          <p:nvPicPr>
            <p:cNvPr id="6" name="Picture 5">
              <a:extLst>
                <a:ext uri="{FF2B5EF4-FFF2-40B4-BE49-F238E27FC236}">
                  <a16:creationId xmlns:a16="http://schemas.microsoft.com/office/drawing/2014/main" id="{82C2DC3C-679F-3C41-95D8-D4146C08AF14}"/>
                </a:ext>
              </a:extLst>
            </p:cNvPr>
            <p:cNvPicPr>
              <a:picLocks noChangeAspect="1"/>
            </p:cNvPicPr>
            <p:nvPr/>
          </p:nvPicPr>
          <p:blipFill>
            <a:blip r:embed="rId3"/>
            <a:stretch>
              <a:fillRect/>
            </a:stretch>
          </p:blipFill>
          <p:spPr>
            <a:xfrm>
              <a:off x="1257300" y="1263649"/>
              <a:ext cx="6629400" cy="4972048"/>
            </a:xfrm>
            <a:prstGeom prst="rect">
              <a:avLst/>
            </a:prstGeom>
          </p:spPr>
        </p:pic>
        <p:sp>
          <p:nvSpPr>
            <p:cNvPr id="7" name="TextBox 6">
              <a:extLst>
                <a:ext uri="{FF2B5EF4-FFF2-40B4-BE49-F238E27FC236}">
                  <a16:creationId xmlns:a16="http://schemas.microsoft.com/office/drawing/2014/main" id="{E6339BEB-FDAA-8F43-A288-BBCE60ADC493}"/>
                </a:ext>
              </a:extLst>
            </p:cNvPr>
            <p:cNvSpPr txBox="1"/>
            <p:nvPr/>
          </p:nvSpPr>
          <p:spPr>
            <a:xfrm>
              <a:off x="3128974" y="2050781"/>
              <a:ext cx="5047183" cy="912508"/>
            </a:xfrm>
            <a:prstGeom prst="rect">
              <a:avLst/>
            </a:prstGeom>
            <a:noFill/>
          </p:spPr>
          <p:txBody>
            <a:bodyPr wrap="square" rtlCol="0">
              <a:spAutoFit/>
            </a:bodyPr>
            <a:lstStyle/>
            <a:p>
              <a:r>
                <a:rPr lang="en-US" b="1" i="1" dirty="0"/>
                <a:t>“A ship is safe in harbor, </a:t>
              </a:r>
            </a:p>
            <a:p>
              <a:r>
                <a:rPr lang="en-US" b="1" i="1" dirty="0"/>
                <a:t>      but that’s not ships are for.”</a:t>
              </a:r>
            </a:p>
          </p:txBody>
        </p:sp>
      </p:grpSp>
      <p:sp>
        <p:nvSpPr>
          <p:cNvPr id="2" name="TextBox 1">
            <a:extLst>
              <a:ext uri="{FF2B5EF4-FFF2-40B4-BE49-F238E27FC236}">
                <a16:creationId xmlns:a16="http://schemas.microsoft.com/office/drawing/2014/main" id="{5342A014-7DCF-E64E-AAF7-1B9979D4CE42}"/>
              </a:ext>
            </a:extLst>
          </p:cNvPr>
          <p:cNvSpPr txBox="1"/>
          <p:nvPr/>
        </p:nvSpPr>
        <p:spPr>
          <a:xfrm>
            <a:off x="1959697" y="3835064"/>
            <a:ext cx="4599977" cy="646331"/>
          </a:xfrm>
          <a:prstGeom prst="rect">
            <a:avLst/>
          </a:prstGeom>
          <a:noFill/>
        </p:spPr>
        <p:txBody>
          <a:bodyPr wrap="none" rtlCol="0">
            <a:spAutoFit/>
          </a:bodyPr>
          <a:lstStyle/>
          <a:p>
            <a:r>
              <a:rPr lang="en-US" b="1" i="1" spc="-18" dirty="0">
                <a:solidFill>
                  <a:srgbClr val="FF0000"/>
                </a:solidFill>
                <a:cs typeface="Gill Sans MT"/>
              </a:rPr>
              <a:t>Risks are</a:t>
            </a:r>
            <a:r>
              <a:rPr lang="mr-IN" b="1" i="1" spc="-18" dirty="0">
                <a:solidFill>
                  <a:srgbClr val="FF0000"/>
                </a:solidFill>
                <a:cs typeface="Gill Sans MT"/>
              </a:rPr>
              <a:t>…</a:t>
            </a:r>
            <a:r>
              <a:rPr lang="en-US" b="1" i="1" spc="-18" dirty="0">
                <a:solidFill>
                  <a:srgbClr val="FF0000"/>
                </a:solidFill>
                <a:cs typeface="Gill Sans MT"/>
              </a:rPr>
              <a:t> </a:t>
            </a:r>
            <a:r>
              <a:rPr lang="en-US" b="1" i="1" spc="-18" dirty="0">
                <a:solidFill>
                  <a:srgbClr val="FF0000"/>
                </a:solidFill>
              </a:rPr>
              <a:t>Effects of uncertainty on objectives</a:t>
            </a:r>
          </a:p>
          <a:p>
            <a:r>
              <a:rPr lang="en-US" b="1" i="1" dirty="0">
                <a:solidFill>
                  <a:srgbClr val="FF0000"/>
                </a:solidFill>
              </a:rPr>
              <a:t>from ISO31000</a:t>
            </a:r>
            <a:endParaRPr lang="en-US" b="1" spc="-18" dirty="0">
              <a:solidFill>
                <a:srgbClr val="FF0000"/>
              </a:solidFill>
              <a:cs typeface="Gill Sans MT"/>
            </a:endParaRPr>
          </a:p>
        </p:txBody>
      </p:sp>
      <p:sp>
        <p:nvSpPr>
          <p:cNvPr id="9" name="Slide Number Placeholder 4">
            <a:extLst>
              <a:ext uri="{FF2B5EF4-FFF2-40B4-BE49-F238E27FC236}">
                <a16:creationId xmlns:a16="http://schemas.microsoft.com/office/drawing/2014/main" id="{2A807B94-D476-6748-BD76-074B25C1FA31}"/>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51</a:t>
            </a:fld>
            <a:endParaRPr lang="en-US" dirty="0"/>
          </a:p>
        </p:txBody>
      </p:sp>
    </p:spTree>
    <p:extLst>
      <p:ext uri="{BB962C8B-B14F-4D97-AF65-F5344CB8AC3E}">
        <p14:creationId xmlns:p14="http://schemas.microsoft.com/office/powerpoint/2010/main" val="10063404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dirty="0"/>
              <a:t>3. Risk Response Strategies</a:t>
            </a:r>
          </a:p>
        </p:txBody>
      </p:sp>
      <p:sp>
        <p:nvSpPr>
          <p:cNvPr id="55299" name="Rectangle 3"/>
          <p:cNvSpPr>
            <a:spLocks noGrp="1" noChangeArrowheads="1"/>
          </p:cNvSpPr>
          <p:nvPr>
            <p:ph idx="1"/>
          </p:nvPr>
        </p:nvSpPr>
        <p:spPr/>
        <p:txBody>
          <a:bodyPr/>
          <a:lstStyle/>
          <a:p>
            <a:r>
              <a:rPr lang="en-US" altLang="en-US" sz="1800" dirty="0"/>
              <a:t> Reduce scope/ technical risk </a:t>
            </a:r>
          </a:p>
          <a:p>
            <a:pPr lvl="1"/>
            <a:r>
              <a:rPr lang="en-US" altLang="en-US" sz="1600" dirty="0"/>
              <a:t>Employ best workers</a:t>
            </a:r>
          </a:p>
          <a:p>
            <a:pPr lvl="1"/>
            <a:r>
              <a:rPr lang="en-US" altLang="en-US" sz="1600" dirty="0"/>
              <a:t>Use known and tested technology and tools </a:t>
            </a:r>
          </a:p>
          <a:p>
            <a:pPr lvl="1"/>
            <a:r>
              <a:rPr lang="en-US" altLang="en-US" sz="1600" dirty="0"/>
              <a:t>Use parallel efforts</a:t>
            </a:r>
          </a:p>
          <a:p>
            <a:pPr lvl="1"/>
            <a:r>
              <a:rPr lang="en-US" altLang="en-US" sz="1600" dirty="0"/>
              <a:t>Employ strong worker incentives</a:t>
            </a:r>
          </a:p>
          <a:p>
            <a:pPr lvl="1"/>
            <a:r>
              <a:rPr lang="en-US" altLang="en-US" sz="1600" dirty="0"/>
              <a:t>Increase frequency and severity of reviews and tests</a:t>
            </a:r>
          </a:p>
          <a:p>
            <a:pPr lvl="1"/>
            <a:r>
              <a:rPr lang="en-US" altLang="en-US" sz="1600" dirty="0"/>
              <a:t>Reduce system complexity</a:t>
            </a:r>
          </a:p>
          <a:p>
            <a:pPr lvl="1"/>
            <a:r>
              <a:rPr lang="en-US" altLang="en-US" sz="1600" dirty="0"/>
              <a:t>Use design margins</a:t>
            </a:r>
          </a:p>
          <a:p>
            <a:pPr lvl="1"/>
            <a:endParaRPr lang="en-US" altLang="en-US" sz="1600" dirty="0"/>
          </a:p>
          <a:p>
            <a:r>
              <a:rPr lang="en-US" altLang="en-US" sz="1800" dirty="0"/>
              <a:t>Reduce schedule risk </a:t>
            </a:r>
          </a:p>
          <a:p>
            <a:pPr lvl="1"/>
            <a:r>
              <a:rPr lang="en-US" altLang="en-US" sz="1600" dirty="0"/>
              <a:t>Create master project schedule and strive to stick to it</a:t>
            </a:r>
          </a:p>
          <a:p>
            <a:pPr lvl="1"/>
            <a:r>
              <a:rPr lang="en-US" altLang="en-US" sz="1600" dirty="0"/>
              <a:t>Schedule most risky tasks as early as possible</a:t>
            </a:r>
          </a:p>
          <a:p>
            <a:pPr lvl="1"/>
            <a:r>
              <a:rPr lang="en-US" altLang="en-US" sz="1600" dirty="0"/>
              <a:t>Shift risky tasks in project network from series to parallel</a:t>
            </a:r>
          </a:p>
          <a:p>
            <a:pPr lvl="1"/>
            <a:r>
              <a:rPr lang="en-US" altLang="en-US" sz="1600" dirty="0"/>
              <a:t>Monitor critical or near-critical activity</a:t>
            </a:r>
          </a:p>
          <a:p>
            <a:pPr lvl="1"/>
            <a:r>
              <a:rPr lang="en-US" altLang="en-US" sz="1600" dirty="0"/>
              <a:t>Put best workers on time-critical tasks</a:t>
            </a:r>
          </a:p>
          <a:p>
            <a:pPr lvl="1"/>
            <a:r>
              <a:rPr lang="en-US" altLang="en-US" sz="1600" dirty="0"/>
              <a:t>Insert project and feeding buffers</a:t>
            </a:r>
          </a:p>
          <a:p>
            <a:endParaRPr lang="en-US" altLang="en-US" sz="1800" dirty="0"/>
          </a:p>
        </p:txBody>
      </p:sp>
      <p:sp>
        <p:nvSpPr>
          <p:cNvPr id="55300" name="Rectangle 4"/>
          <p:cNvSpPr>
            <a:spLocks noChangeArrowheads="1"/>
          </p:cNvSpPr>
          <p:nvPr/>
        </p:nvSpPr>
        <p:spPr bwMode="auto">
          <a:xfrm>
            <a:off x="4033838" y="2095500"/>
            <a:ext cx="368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buClr>
                <a:srgbClr val="FDAD23"/>
              </a:buClr>
              <a:buFontTx/>
              <a:buChar char="•"/>
            </a:pPr>
            <a:endParaRPr lang="en-US" altLang="en-US" sz="2400" dirty="0">
              <a:solidFill>
                <a:srgbClr val="FDAD23"/>
              </a:solidFill>
              <a:latin typeface="Century Gothic" pitchFamily="34" charset="0"/>
            </a:endParaRPr>
          </a:p>
        </p:txBody>
      </p:sp>
      <p:sp>
        <p:nvSpPr>
          <p:cNvPr id="5" name="Slide Number Placeholder 4">
            <a:extLst>
              <a:ext uri="{FF2B5EF4-FFF2-40B4-BE49-F238E27FC236}">
                <a16:creationId xmlns:a16="http://schemas.microsoft.com/office/drawing/2014/main" id="{999BB77A-2E8A-9440-8C9D-9149F0D85E79}"/>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52</a:t>
            </a:fld>
            <a:endParaRPr lang="en-US" dirty="0"/>
          </a:p>
        </p:txBody>
      </p:sp>
    </p:spTree>
    <p:extLst>
      <p:ext uri="{BB962C8B-B14F-4D97-AF65-F5344CB8AC3E}">
        <p14:creationId xmlns:p14="http://schemas.microsoft.com/office/powerpoint/2010/main" val="2698546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dirty="0"/>
              <a:t>3. Risk Response Strategies</a:t>
            </a:r>
          </a:p>
        </p:txBody>
      </p:sp>
      <p:sp>
        <p:nvSpPr>
          <p:cNvPr id="55299" name="Rectangle 3"/>
          <p:cNvSpPr>
            <a:spLocks noGrp="1" noChangeArrowheads="1"/>
          </p:cNvSpPr>
          <p:nvPr>
            <p:ph idx="1"/>
          </p:nvPr>
        </p:nvSpPr>
        <p:spPr/>
        <p:txBody>
          <a:bodyPr/>
          <a:lstStyle/>
          <a:p>
            <a:r>
              <a:rPr lang="en-US" altLang="en-US" sz="1800" dirty="0"/>
              <a:t>Reduce budget/cost risk </a:t>
            </a:r>
          </a:p>
          <a:p>
            <a:pPr lvl="1"/>
            <a:r>
              <a:rPr lang="en-US" altLang="en-US" sz="1600" dirty="0"/>
              <a:t>Identify and monitor the key cost drivers</a:t>
            </a:r>
          </a:p>
          <a:p>
            <a:pPr lvl="1"/>
            <a:r>
              <a:rPr lang="en-US" altLang="en-US" sz="1600" dirty="0"/>
              <a:t>Use low-cost design alternatives</a:t>
            </a:r>
          </a:p>
          <a:p>
            <a:pPr lvl="1"/>
            <a:r>
              <a:rPr lang="en-US" altLang="en-US" sz="1600" dirty="0"/>
              <a:t>Verify system design and performance through reviews and assessment (gate-system)</a:t>
            </a:r>
          </a:p>
          <a:p>
            <a:pPr lvl="1"/>
            <a:r>
              <a:rPr lang="en-US" altLang="en-US" sz="1600" dirty="0"/>
              <a:t>Maximize usage of proven technologies and commercial off the shelf equipment</a:t>
            </a:r>
          </a:p>
          <a:p>
            <a:pPr lvl="1"/>
            <a:r>
              <a:rPr lang="en-US" altLang="en-US" sz="1600" dirty="0"/>
              <a:t>Provide contingency reserves in project budgets</a:t>
            </a:r>
          </a:p>
          <a:p>
            <a:pPr lvl="1"/>
            <a:r>
              <a:rPr lang="en-US" altLang="en-US" sz="1600" dirty="0"/>
              <a:t>Perform early breadboarding, prototype and testing on risk components</a:t>
            </a:r>
          </a:p>
          <a:p>
            <a:endParaRPr lang="en-US" altLang="en-US" sz="1800" dirty="0"/>
          </a:p>
        </p:txBody>
      </p:sp>
      <p:sp>
        <p:nvSpPr>
          <p:cNvPr id="55300" name="Rectangle 4"/>
          <p:cNvSpPr>
            <a:spLocks noChangeArrowheads="1"/>
          </p:cNvSpPr>
          <p:nvPr/>
        </p:nvSpPr>
        <p:spPr bwMode="auto">
          <a:xfrm>
            <a:off x="4033838" y="2095500"/>
            <a:ext cx="368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buClr>
                <a:srgbClr val="FDAD23"/>
              </a:buClr>
              <a:buFontTx/>
              <a:buChar char="•"/>
            </a:pPr>
            <a:endParaRPr lang="en-US" altLang="en-US" sz="2400" dirty="0">
              <a:solidFill>
                <a:srgbClr val="FDAD23"/>
              </a:solidFill>
              <a:latin typeface="Century Gothic" pitchFamily="34" charset="0"/>
            </a:endParaRPr>
          </a:p>
        </p:txBody>
      </p:sp>
      <p:sp>
        <p:nvSpPr>
          <p:cNvPr id="5" name="Slide Number Placeholder 4">
            <a:extLst>
              <a:ext uri="{FF2B5EF4-FFF2-40B4-BE49-F238E27FC236}">
                <a16:creationId xmlns:a16="http://schemas.microsoft.com/office/drawing/2014/main" id="{53853C99-2114-1B43-8F0F-A3D5362A7564}"/>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53</a:t>
            </a:fld>
            <a:endParaRPr lang="en-US" dirty="0"/>
          </a:p>
        </p:txBody>
      </p:sp>
    </p:spTree>
    <p:extLst>
      <p:ext uri="{BB962C8B-B14F-4D97-AF65-F5344CB8AC3E}">
        <p14:creationId xmlns:p14="http://schemas.microsoft.com/office/powerpoint/2010/main" val="13457078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dirty="0"/>
              <a:t>Risk </a:t>
            </a:r>
            <a:br>
              <a:rPr lang="en-US" dirty="0"/>
            </a:br>
            <a:r>
              <a:rPr lang="en-US" dirty="0"/>
              <a:t>Register</a:t>
            </a:r>
          </a:p>
        </p:txBody>
      </p:sp>
      <p:pic>
        <p:nvPicPr>
          <p:cNvPr id="5" name="Picture 4">
            <a:extLst>
              <a:ext uri="{FF2B5EF4-FFF2-40B4-BE49-F238E27FC236}">
                <a16:creationId xmlns:a16="http://schemas.microsoft.com/office/drawing/2014/main" id="{E56266F4-1640-3B4A-9B54-3DD6C7567397}"/>
              </a:ext>
            </a:extLst>
          </p:cNvPr>
          <p:cNvPicPr>
            <a:picLocks noChangeAspect="1"/>
          </p:cNvPicPr>
          <p:nvPr/>
        </p:nvPicPr>
        <p:blipFill>
          <a:blip r:embed="rId3"/>
          <a:stretch>
            <a:fillRect/>
          </a:stretch>
        </p:blipFill>
        <p:spPr>
          <a:xfrm>
            <a:off x="3252866" y="365125"/>
            <a:ext cx="7298154" cy="6234522"/>
          </a:xfrm>
          <a:prstGeom prst="rect">
            <a:avLst/>
          </a:prstGeom>
        </p:spPr>
      </p:pic>
      <p:sp>
        <p:nvSpPr>
          <p:cNvPr id="4" name="Slide Number Placeholder 4">
            <a:extLst>
              <a:ext uri="{FF2B5EF4-FFF2-40B4-BE49-F238E27FC236}">
                <a16:creationId xmlns:a16="http://schemas.microsoft.com/office/drawing/2014/main" id="{7890F4D6-E705-1A4F-BE64-3DB2A85A7376}"/>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54</a:t>
            </a:fld>
            <a:endParaRPr lang="en-US" dirty="0"/>
          </a:p>
        </p:txBody>
      </p:sp>
    </p:spTree>
    <p:extLst>
      <p:ext uri="{BB962C8B-B14F-4D97-AF65-F5344CB8AC3E}">
        <p14:creationId xmlns:p14="http://schemas.microsoft.com/office/powerpoint/2010/main" val="3373358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dirty="0"/>
              <a:t>Track and Control Risk</a:t>
            </a:r>
            <a:endParaRPr dirty="0"/>
          </a:p>
        </p:txBody>
      </p:sp>
      <p:sp>
        <p:nvSpPr>
          <p:cNvPr id="749" name="Google Shape;749;p7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88888"/>
              </a:buClr>
              <a:buSzPts val="1800"/>
              <a:buNone/>
            </a:pPr>
            <a:endParaRPr/>
          </a:p>
        </p:txBody>
      </p:sp>
    </p:spTree>
    <p:extLst>
      <p:ext uri="{BB962C8B-B14F-4D97-AF65-F5344CB8AC3E}">
        <p14:creationId xmlns:p14="http://schemas.microsoft.com/office/powerpoint/2010/main" val="1586513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sz="4000" dirty="0"/>
              <a:t>Risk Management Elements and Process</a:t>
            </a:r>
          </a:p>
        </p:txBody>
      </p:sp>
      <p:sp>
        <p:nvSpPr>
          <p:cNvPr id="13315" name="Rectangle 4"/>
          <p:cNvSpPr>
            <a:spLocks noChangeArrowheads="1"/>
          </p:cNvSpPr>
          <p:nvPr/>
        </p:nvSpPr>
        <p:spPr bwMode="auto">
          <a:xfrm>
            <a:off x="4238625" y="204787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endParaRPr lang="en-US" altLang="en-US" dirty="0"/>
          </a:p>
        </p:txBody>
      </p:sp>
      <p:pic>
        <p:nvPicPr>
          <p:cNvPr id="1331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b="17315"/>
          <a:stretch/>
        </p:blipFill>
        <p:spPr bwMode="auto">
          <a:xfrm>
            <a:off x="1489205" y="2263450"/>
            <a:ext cx="7315200" cy="453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7563062C-ECA6-6E49-A27D-407E28B0DA8D}"/>
              </a:ext>
            </a:extLst>
          </p:cNvPr>
          <p:cNvSpPr/>
          <p:nvPr/>
        </p:nvSpPr>
        <p:spPr>
          <a:xfrm>
            <a:off x="6068008" y="971192"/>
            <a:ext cx="4572000" cy="2308324"/>
          </a:xfrm>
          <a:prstGeom prst="rect">
            <a:avLst/>
          </a:prstGeom>
        </p:spPr>
        <p:txBody>
          <a:bodyPr>
            <a:spAutoFit/>
          </a:bodyPr>
          <a:lstStyle/>
          <a:p>
            <a:r>
              <a:rPr lang="en-US" i="1" dirty="0">
                <a:solidFill>
                  <a:srgbClr val="FF0000"/>
                </a:solidFill>
              </a:rPr>
              <a:t>0th  What should go right? </a:t>
            </a:r>
          </a:p>
          <a:p>
            <a:r>
              <a:rPr lang="en-US" i="1" dirty="0">
                <a:solidFill>
                  <a:srgbClr val="FF0000"/>
                </a:solidFill>
              </a:rPr>
              <a:t>1st  What can go wrong?</a:t>
            </a:r>
          </a:p>
          <a:p>
            <a:r>
              <a:rPr lang="en-US" i="1" dirty="0">
                <a:solidFill>
                  <a:srgbClr val="FF0000"/>
                </a:solidFill>
              </a:rPr>
              <a:t>2nd  What are the causes and consequences?</a:t>
            </a:r>
          </a:p>
          <a:p>
            <a:r>
              <a:rPr lang="en-US" i="1" dirty="0">
                <a:solidFill>
                  <a:srgbClr val="FF0000"/>
                </a:solidFill>
              </a:rPr>
              <a:t>3rd  What is the likelihood of occurrence?</a:t>
            </a:r>
          </a:p>
          <a:p>
            <a:r>
              <a:rPr lang="en-US" i="1" dirty="0">
                <a:solidFill>
                  <a:srgbClr val="FF0000"/>
                </a:solidFill>
              </a:rPr>
              <a:t>4th  What can be done?</a:t>
            </a:r>
          </a:p>
          <a:p>
            <a:r>
              <a:rPr lang="en-US" i="1" dirty="0">
                <a:solidFill>
                  <a:srgbClr val="FF0000"/>
                </a:solidFill>
              </a:rPr>
              <a:t>5th  What are the alternatives?</a:t>
            </a:r>
          </a:p>
          <a:p>
            <a:r>
              <a:rPr lang="en-US" i="1" dirty="0">
                <a:solidFill>
                  <a:srgbClr val="FF0000"/>
                </a:solidFill>
              </a:rPr>
              <a:t>6th  What are the effects beyond this particular time?</a:t>
            </a:r>
          </a:p>
        </p:txBody>
      </p:sp>
      <p:sp>
        <p:nvSpPr>
          <p:cNvPr id="6" name="Slide Number Placeholder 4">
            <a:extLst>
              <a:ext uri="{FF2B5EF4-FFF2-40B4-BE49-F238E27FC236}">
                <a16:creationId xmlns:a16="http://schemas.microsoft.com/office/drawing/2014/main" id="{FED4D8C5-EAC2-F24C-9581-9B72F27B1DC1}"/>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56</a:t>
            </a:fld>
            <a:endParaRPr lang="en-US" dirty="0"/>
          </a:p>
        </p:txBody>
      </p:sp>
    </p:spTree>
    <p:extLst>
      <p:ext uri="{BB962C8B-B14F-4D97-AF65-F5344CB8AC3E}">
        <p14:creationId xmlns:p14="http://schemas.microsoft.com/office/powerpoint/2010/main" val="1172389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a:t>Set Risk Management Practices and Policies </a:t>
            </a:r>
            <a:endParaRPr lang="en-US" altLang="en-US" dirty="0"/>
          </a:p>
        </p:txBody>
      </p:sp>
      <p:sp>
        <p:nvSpPr>
          <p:cNvPr id="62467" name="Rectangle 3"/>
          <p:cNvSpPr>
            <a:spLocks noGrp="1" noChangeArrowheads="1"/>
          </p:cNvSpPr>
          <p:nvPr>
            <p:ph idx="1"/>
          </p:nvPr>
        </p:nvSpPr>
        <p:spPr/>
        <p:txBody>
          <a:bodyPr/>
          <a:lstStyle/>
          <a:p>
            <a:r>
              <a:rPr lang="en-US" altLang="en-US" dirty="0"/>
              <a:t> Risk Management Plan </a:t>
            </a:r>
          </a:p>
          <a:p>
            <a:pPr lvl="1"/>
            <a:r>
              <a:rPr lang="en-US" altLang="en-US" dirty="0"/>
              <a:t>Specifies methods to identify, profile, assess, monitor, and handle risks</a:t>
            </a:r>
          </a:p>
          <a:p>
            <a:pPr lvl="1"/>
            <a:r>
              <a:rPr lang="en-US" altLang="en-US" dirty="0"/>
              <a:t>Names the risk officer </a:t>
            </a:r>
          </a:p>
          <a:p>
            <a:pPr lvl="1"/>
            <a:r>
              <a:rPr lang="en-US" altLang="en-US" dirty="0"/>
              <a:t>Contains a budget and schedule reserve</a:t>
            </a:r>
          </a:p>
          <a:p>
            <a:pPr lvl="1"/>
            <a:endParaRPr lang="en-US" altLang="en-US" dirty="0"/>
          </a:p>
          <a:p>
            <a:r>
              <a:rPr lang="en-US" altLang="en-US" dirty="0"/>
              <a:t>Risk Profile</a:t>
            </a:r>
          </a:p>
          <a:p>
            <a:pPr lvl="1"/>
            <a:r>
              <a:rPr lang="en-US" altLang="en-US" dirty="0"/>
              <a:t>The likelihood, impact, trigger symptoms, monitoring methods, and response strategy for each identified risk </a:t>
            </a:r>
          </a:p>
          <a:p>
            <a:pPr lvl="1"/>
            <a:r>
              <a:rPr lang="en-US" altLang="en-US" dirty="0"/>
              <a:t>Example, next slide</a:t>
            </a:r>
          </a:p>
          <a:p>
            <a:pPr lvl="1"/>
            <a:endParaRPr lang="en-US" altLang="en-US" dirty="0"/>
          </a:p>
        </p:txBody>
      </p:sp>
      <p:sp>
        <p:nvSpPr>
          <p:cNvPr id="4" name="Slide Number Placeholder 4">
            <a:extLst>
              <a:ext uri="{FF2B5EF4-FFF2-40B4-BE49-F238E27FC236}">
                <a16:creationId xmlns:a16="http://schemas.microsoft.com/office/drawing/2014/main" id="{493A1DBF-25AB-9749-A8D2-C9548A3E4FCF}"/>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57</a:t>
            </a:fld>
            <a:endParaRPr lang="en-US" dirty="0"/>
          </a:p>
        </p:txBody>
      </p:sp>
    </p:spTree>
    <p:extLst>
      <p:ext uri="{BB962C8B-B14F-4D97-AF65-F5344CB8AC3E}">
        <p14:creationId xmlns:p14="http://schemas.microsoft.com/office/powerpoint/2010/main" val="22085366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276F8-8AB5-2641-9E6D-59BF96E35FB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F2542168-9359-7F4C-BCE5-EDE0788CEB0B}"/>
              </a:ext>
            </a:extLst>
          </p:cNvPr>
          <p:cNvPicPr>
            <a:picLocks noGrp="1" noChangeAspect="1"/>
          </p:cNvPicPr>
          <p:nvPr>
            <p:ph idx="1"/>
          </p:nvPr>
        </p:nvPicPr>
        <p:blipFill>
          <a:blip r:embed="rId3"/>
          <a:stretch>
            <a:fillRect/>
          </a:stretch>
        </p:blipFill>
        <p:spPr>
          <a:xfrm>
            <a:off x="2978331" y="129660"/>
            <a:ext cx="5157691" cy="6689370"/>
          </a:xfrm>
        </p:spPr>
      </p:pic>
      <p:sp>
        <p:nvSpPr>
          <p:cNvPr id="4" name="Slide Number Placeholder 4">
            <a:extLst>
              <a:ext uri="{FF2B5EF4-FFF2-40B4-BE49-F238E27FC236}">
                <a16:creationId xmlns:a16="http://schemas.microsoft.com/office/drawing/2014/main" id="{6F6A44EC-C625-154F-A3C9-030C6B58CB38}"/>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58</a:t>
            </a:fld>
            <a:endParaRPr lang="en-US" dirty="0"/>
          </a:p>
        </p:txBody>
      </p:sp>
    </p:spTree>
    <p:extLst>
      <p:ext uri="{BB962C8B-B14F-4D97-AF65-F5344CB8AC3E}">
        <p14:creationId xmlns:p14="http://schemas.microsoft.com/office/powerpoint/2010/main" val="27077208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Risk Management Practices and Policies </a:t>
            </a:r>
            <a:endParaRPr lang="en-US" altLang="en-US" dirty="0"/>
          </a:p>
        </p:txBody>
      </p:sp>
      <p:sp>
        <p:nvSpPr>
          <p:cNvPr id="66563" name="Rectangle 3"/>
          <p:cNvSpPr>
            <a:spLocks noGrp="1" noChangeArrowheads="1"/>
          </p:cNvSpPr>
          <p:nvPr>
            <p:ph idx="1"/>
          </p:nvPr>
        </p:nvSpPr>
        <p:spPr/>
        <p:txBody>
          <a:bodyPr/>
          <a:lstStyle/>
          <a:p>
            <a:r>
              <a:rPr lang="en-US" altLang="en-US"/>
              <a:t> Risk Officer</a:t>
            </a:r>
          </a:p>
          <a:p>
            <a:pPr lvl="1"/>
            <a:r>
              <a:rPr lang="en-US" altLang="en-US"/>
              <a:t>Person to oversee the identification, assessment, monitoring, and handling of project risks</a:t>
            </a:r>
          </a:p>
          <a:p>
            <a:pPr lvl="1"/>
            <a:r>
              <a:rPr lang="en-US" altLang="en-US"/>
              <a:t>devil’s advocate</a:t>
            </a:r>
          </a:p>
          <a:p>
            <a:pPr lvl="1"/>
            <a:r>
              <a:rPr lang="en-US" altLang="en-US"/>
              <a:t>usually not the project manager</a:t>
            </a:r>
          </a:p>
          <a:p>
            <a:pPr lvl="1"/>
            <a:endParaRPr lang="en-US" altLang="en-US"/>
          </a:p>
          <a:p>
            <a:r>
              <a:rPr lang="en-US" altLang="en-US"/>
              <a:t> Risk Schedule and Budget Reserve</a:t>
            </a:r>
          </a:p>
          <a:p>
            <a:pPr lvl="1"/>
            <a:r>
              <a:rPr lang="en-US" altLang="en-US"/>
              <a:t>Time and dollar amount in schedule and budget to cover risks  </a:t>
            </a:r>
            <a:endParaRPr lang="en-US" altLang="en-US" dirty="0"/>
          </a:p>
        </p:txBody>
      </p:sp>
      <p:sp>
        <p:nvSpPr>
          <p:cNvPr id="4" name="Slide Number Placeholder 4">
            <a:extLst>
              <a:ext uri="{FF2B5EF4-FFF2-40B4-BE49-F238E27FC236}">
                <a16:creationId xmlns:a16="http://schemas.microsoft.com/office/drawing/2014/main" id="{B70865FF-5112-F54B-B760-B5EDBBA876ED}"/>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59</a:t>
            </a:fld>
            <a:endParaRPr lang="en-US" dirty="0"/>
          </a:p>
        </p:txBody>
      </p:sp>
    </p:spTree>
    <p:extLst>
      <p:ext uri="{BB962C8B-B14F-4D97-AF65-F5344CB8AC3E}">
        <p14:creationId xmlns:p14="http://schemas.microsoft.com/office/powerpoint/2010/main" val="1822447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dirty="0"/>
              <a:t>What is a project?</a:t>
            </a:r>
            <a:endParaRPr dirty="0"/>
          </a:p>
        </p:txBody>
      </p:sp>
      <p:sp>
        <p:nvSpPr>
          <p:cNvPr id="749" name="Google Shape;749;p7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88888"/>
              </a:buClr>
              <a:buSzPts val="1800"/>
              <a:buNone/>
            </a:pPr>
            <a:endParaRPr/>
          </a:p>
        </p:txBody>
      </p:sp>
    </p:spTree>
    <p:extLst>
      <p:ext uri="{BB962C8B-B14F-4D97-AF65-F5344CB8AC3E}">
        <p14:creationId xmlns:p14="http://schemas.microsoft.com/office/powerpoint/2010/main" val="3017535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Risk Management Practices and Policies</a:t>
            </a:r>
            <a:endParaRPr lang="en-US" altLang="en-US" dirty="0"/>
          </a:p>
        </p:txBody>
      </p:sp>
      <p:sp>
        <p:nvSpPr>
          <p:cNvPr id="68611" name="Rectangle 3"/>
          <p:cNvSpPr>
            <a:spLocks noGrp="1" noChangeArrowheads="1"/>
          </p:cNvSpPr>
          <p:nvPr>
            <p:ph idx="1"/>
          </p:nvPr>
        </p:nvSpPr>
        <p:spPr/>
        <p:txBody>
          <a:bodyPr/>
          <a:lstStyle/>
          <a:p>
            <a:r>
              <a:rPr lang="en-US" altLang="en-US"/>
              <a:t>Communicate Risks</a:t>
            </a:r>
          </a:p>
          <a:p>
            <a:pPr lvl="1"/>
            <a:r>
              <a:rPr lang="en-US" altLang="en-US"/>
              <a:t>Polices, procedures, and culture to ensure project manager is always quickly informed about problems and risks</a:t>
            </a:r>
          </a:p>
          <a:p>
            <a:r>
              <a:rPr lang="en-US" altLang="en-US"/>
              <a:t>Standards and procedures for documenting the project </a:t>
            </a:r>
          </a:p>
          <a:p>
            <a:pPr lvl="1"/>
            <a:r>
              <a:rPr lang="en-US" altLang="en-US"/>
              <a:t>Good documentation (proposals, plans, work orders, change requests, reviews, and post-project summary reports) provides information necessary for identifying risks in future projects. </a:t>
            </a:r>
          </a:p>
          <a:p>
            <a:pPr lvl="1"/>
            <a:r>
              <a:rPr lang="en-US" altLang="en-US"/>
              <a:t>Helps to identify risks on current project and predict risks on future projects</a:t>
            </a:r>
            <a:endParaRPr lang="en-US" altLang="en-US" dirty="0"/>
          </a:p>
        </p:txBody>
      </p:sp>
      <p:sp>
        <p:nvSpPr>
          <p:cNvPr id="4" name="Slide Number Placeholder 4">
            <a:extLst>
              <a:ext uri="{FF2B5EF4-FFF2-40B4-BE49-F238E27FC236}">
                <a16:creationId xmlns:a16="http://schemas.microsoft.com/office/drawing/2014/main" id="{652A3028-A8EB-C144-99BF-21D48D06197D}"/>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60</a:t>
            </a:fld>
            <a:endParaRPr lang="en-US" dirty="0"/>
          </a:p>
        </p:txBody>
      </p:sp>
    </p:spTree>
    <p:extLst>
      <p:ext uri="{BB962C8B-B14F-4D97-AF65-F5344CB8AC3E}">
        <p14:creationId xmlns:p14="http://schemas.microsoft.com/office/powerpoint/2010/main" val="2506450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dirty="0"/>
              <a:t>Quantitative Methods</a:t>
            </a:r>
            <a:endParaRPr dirty="0"/>
          </a:p>
        </p:txBody>
      </p:sp>
      <p:sp>
        <p:nvSpPr>
          <p:cNvPr id="749" name="Google Shape;749;p7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88888"/>
              </a:buClr>
              <a:buSzPts val="1800"/>
              <a:buNone/>
            </a:pPr>
            <a:endParaRPr/>
          </a:p>
        </p:txBody>
      </p:sp>
    </p:spTree>
    <p:extLst>
      <p:ext uri="{BB962C8B-B14F-4D97-AF65-F5344CB8AC3E}">
        <p14:creationId xmlns:p14="http://schemas.microsoft.com/office/powerpoint/2010/main" val="10865757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050"/>
          <p:cNvSpPr>
            <a:spLocks noGrp="1" noChangeArrowheads="1"/>
          </p:cNvSpPr>
          <p:nvPr>
            <p:ph type="title"/>
          </p:nvPr>
        </p:nvSpPr>
        <p:spPr/>
        <p:txBody>
          <a:bodyPr/>
          <a:lstStyle/>
          <a:p>
            <a:r>
              <a:rPr lang="en-US" dirty="0"/>
              <a:t>Recall– Expected Value and Risk Exposure</a:t>
            </a:r>
          </a:p>
        </p:txBody>
      </p:sp>
      <p:sp>
        <p:nvSpPr>
          <p:cNvPr id="4099" name="Rectangle 2051"/>
          <p:cNvSpPr>
            <a:spLocks noGrp="1" noChangeArrowheads="1"/>
          </p:cNvSpPr>
          <p:nvPr>
            <p:ph idx="1"/>
          </p:nvPr>
        </p:nvSpPr>
        <p:spPr/>
        <p:txBody>
          <a:bodyPr/>
          <a:lstStyle/>
          <a:p>
            <a:r>
              <a:rPr lang="en-US" dirty="0">
                <a:solidFill>
                  <a:schemeClr val="tx1"/>
                </a:solidFill>
              </a:rPr>
              <a:t>The </a:t>
            </a:r>
            <a:r>
              <a:rPr lang="en-US" b="1" dirty="0">
                <a:solidFill>
                  <a:schemeClr val="tx1"/>
                </a:solidFill>
              </a:rPr>
              <a:t>expected value </a:t>
            </a:r>
            <a:r>
              <a:rPr lang="en-US" dirty="0">
                <a:solidFill>
                  <a:schemeClr val="tx1"/>
                </a:solidFill>
              </a:rPr>
              <a:t>of any outcome is the </a:t>
            </a:r>
            <a:r>
              <a:rPr lang="en-US" b="1" dirty="0">
                <a:solidFill>
                  <a:schemeClr val="tx1"/>
                </a:solidFill>
              </a:rPr>
              <a:t>sum </a:t>
            </a:r>
            <a:r>
              <a:rPr lang="en-US" dirty="0">
                <a:solidFill>
                  <a:schemeClr val="tx1"/>
                </a:solidFill>
              </a:rPr>
              <a:t>of the probability of each outcome times the value of that outcome. </a:t>
            </a:r>
          </a:p>
          <a:p>
            <a:endParaRPr lang="en-US" dirty="0">
              <a:solidFill>
                <a:schemeClr val="tx1"/>
              </a:solidFill>
            </a:endParaRPr>
          </a:p>
          <a:p>
            <a:endParaRPr lang="en-US" dirty="0">
              <a:solidFill>
                <a:schemeClr val="tx1"/>
              </a:solidFill>
            </a:endParaRPr>
          </a:p>
          <a:p>
            <a:r>
              <a:rPr lang="en-US" dirty="0"/>
              <a:t>Risk Exposure is comprised of Risk Impact and Probability that the risk will materialize </a:t>
            </a:r>
          </a:p>
          <a:p>
            <a:r>
              <a:rPr lang="en-US" dirty="0"/>
              <a:t>The risk impact is the cost to the activity/project if the risk materializes. </a:t>
            </a:r>
          </a:p>
          <a:p>
            <a:r>
              <a:rPr lang="en-US" dirty="0"/>
              <a:t>The probability is the likelihood that it will materialize. </a:t>
            </a:r>
          </a:p>
          <a:p>
            <a:endParaRPr lang="en-US" dirty="0"/>
          </a:p>
          <a:p>
            <a:pPr marL="0" indent="0">
              <a:buNone/>
            </a:pPr>
            <a:r>
              <a:rPr lang="en-US" dirty="0"/>
              <a:t>		</a:t>
            </a:r>
            <a:r>
              <a:rPr lang="en-US" sz="2400" b="1" dirty="0"/>
              <a:t>Risk Exposure = Impact X Probability</a:t>
            </a:r>
            <a:endParaRPr lang="en-US" altLang="en-US" b="1" dirty="0"/>
          </a:p>
          <a:p>
            <a:endParaRPr lang="en-US" dirty="0">
              <a:solidFill>
                <a:schemeClr val="tx1"/>
              </a:solidFill>
            </a:endParaRPr>
          </a:p>
          <a:p>
            <a:endParaRPr lang="en-US" altLang="en-US" dirty="0"/>
          </a:p>
        </p:txBody>
      </p:sp>
      <p:sp>
        <p:nvSpPr>
          <p:cNvPr id="5" name="Rectangle 4">
            <a:extLst>
              <a:ext uri="{FF2B5EF4-FFF2-40B4-BE49-F238E27FC236}">
                <a16:creationId xmlns:a16="http://schemas.microsoft.com/office/drawing/2014/main" id="{A5DBF77E-95CB-9544-9D48-E84CC8349F13}"/>
              </a:ext>
            </a:extLst>
          </p:cNvPr>
          <p:cNvSpPr/>
          <p:nvPr/>
        </p:nvSpPr>
        <p:spPr>
          <a:xfrm>
            <a:off x="4500226" y="2525027"/>
            <a:ext cx="2675732" cy="307392"/>
          </a:xfrm>
          <a:prstGeom prst="rect">
            <a:avLst/>
          </a:prstGeom>
        </p:spPr>
        <p:txBody>
          <a:bodyPr wrap="none">
            <a:spAutoFit/>
          </a:bodyPr>
          <a:lstStyle/>
          <a:p>
            <a:pPr algn="ctr">
              <a:lnSpc>
                <a:spcPts val="1600"/>
              </a:lnSpc>
              <a:spcAft>
                <a:spcPts val="1200"/>
              </a:spcAft>
            </a:pPr>
            <a:r>
              <a:rPr lang="en-US" dirty="0">
                <a:latin typeface="Helvetica" pitchFamily="2" charset="0"/>
                <a:ea typeface="MS Mincho" panose="02020609040205080304" pitchFamily="49" charset="-128"/>
                <a:cs typeface="Helvetica Neue" panose="02000503000000020004" pitchFamily="2" charset="0"/>
              </a:rPr>
              <a:t>E(X) = </a:t>
            </a:r>
            <a:r>
              <a:rPr lang="en-US" dirty="0" err="1">
                <a:latin typeface="Helvetica" pitchFamily="2" charset="0"/>
                <a:ea typeface="MS Mincho" panose="02020609040205080304" pitchFamily="49" charset="-128"/>
                <a:cs typeface="Helvetica Neue" panose="02000503000000020004" pitchFamily="2" charset="0"/>
              </a:rPr>
              <a:t>μ</a:t>
            </a:r>
            <a:r>
              <a:rPr lang="en-US" baseline="-25000" dirty="0" err="1">
                <a:latin typeface="Helvetica" pitchFamily="2" charset="0"/>
                <a:ea typeface="MS Mincho" panose="02020609040205080304" pitchFamily="49" charset="-128"/>
                <a:cs typeface="Helvetica Neue" panose="02000503000000020004" pitchFamily="2" charset="0"/>
              </a:rPr>
              <a:t>x</a:t>
            </a:r>
            <a:r>
              <a:rPr lang="en-US" dirty="0">
                <a:latin typeface="Helvetica" pitchFamily="2" charset="0"/>
                <a:ea typeface="MS Mincho" panose="02020609040205080304" pitchFamily="49" charset="-128"/>
                <a:cs typeface="Helvetica Neue" panose="02000503000000020004" pitchFamily="2" charset="0"/>
              </a:rPr>
              <a:t> = </a:t>
            </a:r>
            <a:r>
              <a:rPr lang="en-US" dirty="0" err="1">
                <a:latin typeface="Helvetica" pitchFamily="2" charset="0"/>
                <a:ea typeface="MS Mincho" panose="02020609040205080304" pitchFamily="49" charset="-128"/>
                <a:cs typeface="Helvetica Neue" panose="02000503000000020004" pitchFamily="2" charset="0"/>
              </a:rPr>
              <a:t>Σ</a:t>
            </a:r>
            <a:r>
              <a:rPr lang="en-US" dirty="0">
                <a:latin typeface="Helvetica" pitchFamily="2" charset="0"/>
                <a:ea typeface="MS Mincho" panose="02020609040205080304" pitchFamily="49" charset="-128"/>
                <a:cs typeface="Helvetica Neue" panose="02000503000000020004" pitchFamily="2" charset="0"/>
              </a:rPr>
              <a:t> [ x</a:t>
            </a:r>
            <a:r>
              <a:rPr lang="en-US" baseline="-25000" dirty="0">
                <a:latin typeface="Helvetica" pitchFamily="2" charset="0"/>
                <a:ea typeface="MS Mincho" panose="02020609040205080304" pitchFamily="49" charset="-128"/>
                <a:cs typeface="Helvetica Neue" panose="02000503000000020004" pitchFamily="2" charset="0"/>
              </a:rPr>
              <a:t>i</a:t>
            </a:r>
            <a:r>
              <a:rPr lang="en-US" dirty="0">
                <a:latin typeface="Helvetica" pitchFamily="2" charset="0"/>
                <a:ea typeface="MS Mincho" panose="02020609040205080304" pitchFamily="49" charset="-128"/>
                <a:cs typeface="Helvetica Neue" panose="02000503000000020004" pitchFamily="2" charset="0"/>
              </a:rPr>
              <a:t> * P(x</a:t>
            </a:r>
            <a:r>
              <a:rPr lang="en-US" baseline="-25000" dirty="0">
                <a:latin typeface="Helvetica" pitchFamily="2" charset="0"/>
                <a:ea typeface="MS Mincho" panose="02020609040205080304" pitchFamily="49" charset="-128"/>
                <a:cs typeface="Helvetica Neue" panose="02000503000000020004" pitchFamily="2" charset="0"/>
              </a:rPr>
              <a:t>i</a:t>
            </a:r>
            <a:r>
              <a:rPr lang="en-US" dirty="0">
                <a:latin typeface="Helvetica" pitchFamily="2" charset="0"/>
                <a:ea typeface="MS Mincho" panose="02020609040205080304" pitchFamily="49" charset="-128"/>
                <a:cs typeface="Helvetica Neue" panose="02000503000000020004" pitchFamily="2" charset="0"/>
              </a:rPr>
              <a:t>) ]</a:t>
            </a:r>
            <a:endParaRPr lang="en-US" dirty="0">
              <a:latin typeface="Cambria" panose="02040503050406030204" pitchFamily="18" charset="0"/>
              <a:ea typeface="MS Mincho" panose="02020609040205080304" pitchFamily="49" charset="-128"/>
              <a:cs typeface="Times New Roman" panose="02020603050405020304" pitchFamily="18" charset="0"/>
            </a:endParaRPr>
          </a:p>
        </p:txBody>
      </p:sp>
      <p:sp>
        <p:nvSpPr>
          <p:cNvPr id="6" name="Slide Number Placeholder 4">
            <a:extLst>
              <a:ext uri="{FF2B5EF4-FFF2-40B4-BE49-F238E27FC236}">
                <a16:creationId xmlns:a16="http://schemas.microsoft.com/office/drawing/2014/main" id="{C5FC96DC-C9A4-4D43-A81A-DED02917330E}"/>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62</a:t>
            </a:fld>
            <a:endParaRPr lang="en-US" dirty="0"/>
          </a:p>
        </p:txBody>
      </p:sp>
    </p:spTree>
    <p:extLst>
      <p:ext uri="{BB962C8B-B14F-4D97-AF65-F5344CB8AC3E}">
        <p14:creationId xmlns:p14="http://schemas.microsoft.com/office/powerpoint/2010/main" val="41754299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title"/>
          </p:nvPr>
        </p:nvSpPr>
        <p:spPr/>
        <p:txBody>
          <a:bodyPr/>
          <a:lstStyle/>
          <a:p>
            <a:r>
              <a:rPr lang="en-US" dirty="0"/>
              <a:t>Using Expected Value and Risk Exposure</a:t>
            </a:r>
            <a:endParaRPr lang="en-US" altLang="en-US" dirty="0"/>
          </a:p>
        </p:txBody>
      </p:sp>
      <p:sp>
        <p:nvSpPr>
          <p:cNvPr id="8195" name="Rectangle 7"/>
          <p:cNvSpPr>
            <a:spLocks noGrp="1" noChangeArrowheads="1"/>
          </p:cNvSpPr>
          <p:nvPr>
            <p:ph idx="1"/>
          </p:nvPr>
        </p:nvSpPr>
        <p:spPr/>
        <p:txBody>
          <a:bodyPr/>
          <a:lstStyle/>
          <a:p>
            <a:r>
              <a:rPr lang="en-US" dirty="0"/>
              <a:t>The consequence of risk on </a:t>
            </a:r>
            <a:r>
              <a:rPr lang="en-US" b="1" u="sng" dirty="0"/>
              <a:t>project duration</a:t>
            </a:r>
            <a:r>
              <a:rPr lang="en-US" dirty="0"/>
              <a:t>, called the risk time, RT, is the expected value of the estimated time to correct for risk </a:t>
            </a:r>
          </a:p>
          <a:p>
            <a:pPr marL="0" indent="0">
              <a:buNone/>
            </a:pPr>
            <a:r>
              <a:rPr lang="en-US" dirty="0"/>
              <a:t>	RT = (Corrective time) × (Likelihood)	</a:t>
            </a:r>
          </a:p>
          <a:p>
            <a:r>
              <a:rPr lang="en-US" dirty="0"/>
              <a:t>The consequence of risk on </a:t>
            </a:r>
            <a:r>
              <a:rPr lang="en-US" b="1" u="sng" dirty="0"/>
              <a:t>project cost</a:t>
            </a:r>
            <a:r>
              <a:rPr lang="en-US" dirty="0"/>
              <a:t>, called the risk cost, RC, is the expected value of the estimated cost to correct for the risk </a:t>
            </a:r>
          </a:p>
          <a:p>
            <a:pPr marL="0" indent="0">
              <a:buNone/>
            </a:pPr>
            <a:r>
              <a:rPr lang="en-US" dirty="0"/>
              <a:t>	RC = (Corrective cost) × (Likelihood)	</a:t>
            </a:r>
          </a:p>
          <a:p>
            <a:r>
              <a:rPr lang="en-US" dirty="0"/>
              <a:t>RT and RC are the schedule reserve and project contingency (budget reserve), respectively.</a:t>
            </a:r>
          </a:p>
          <a:p>
            <a:endParaRPr lang="en-US" altLang="en-US" dirty="0"/>
          </a:p>
        </p:txBody>
      </p:sp>
      <p:sp>
        <p:nvSpPr>
          <p:cNvPr id="4" name="Slide Number Placeholder 4">
            <a:extLst>
              <a:ext uri="{FF2B5EF4-FFF2-40B4-BE49-F238E27FC236}">
                <a16:creationId xmlns:a16="http://schemas.microsoft.com/office/drawing/2014/main" id="{02D53F04-EB36-494D-93EC-276C4BC12B73}"/>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63</a:t>
            </a:fld>
            <a:endParaRPr lang="en-US" dirty="0"/>
          </a:p>
        </p:txBody>
      </p:sp>
    </p:spTree>
    <p:extLst>
      <p:ext uri="{BB962C8B-B14F-4D97-AF65-F5344CB8AC3E}">
        <p14:creationId xmlns:p14="http://schemas.microsoft.com/office/powerpoint/2010/main" val="14148415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Expected Value</a:t>
            </a:r>
            <a:endParaRPr lang="en-US" altLang="en-US" dirty="0"/>
          </a:p>
        </p:txBody>
      </p:sp>
      <p:sp>
        <p:nvSpPr>
          <p:cNvPr id="6147" name="Rectangle 4"/>
          <p:cNvSpPr>
            <a:spLocks noGrp="1" noChangeArrowheads="1"/>
          </p:cNvSpPr>
          <p:nvPr>
            <p:ph idx="1"/>
          </p:nvPr>
        </p:nvSpPr>
        <p:spPr/>
        <p:txBody>
          <a:bodyPr/>
          <a:lstStyle/>
          <a:p>
            <a:pPr marL="0" indent="0">
              <a:buNone/>
            </a:pPr>
            <a:r>
              <a:rPr lang="en-US" dirty="0"/>
              <a:t>Example: baseline time estimate (BTE) for project completion is 26 weeks and the baseline cost estimate (BCE) is $71,000. </a:t>
            </a:r>
          </a:p>
          <a:p>
            <a:r>
              <a:rPr lang="en-US" dirty="0"/>
              <a:t>Assume risk likelihood for the project is 0.3; if the risk materializes, the project would be delayed by 5 weeks and cost $10,000 more. </a:t>
            </a:r>
          </a:p>
          <a:p>
            <a:r>
              <a:rPr lang="en-US" dirty="0"/>
              <a:t>Because the probability of the risk materializing is 0.3, the probability of it not materializing is 0.7. If the risk does not materialize, no corrective measures will be necessary and the corrective time and cost will be nil. </a:t>
            </a:r>
          </a:p>
          <a:p>
            <a:endParaRPr lang="en-US" dirty="0"/>
          </a:p>
          <a:p>
            <a:r>
              <a:rPr lang="en-US" dirty="0"/>
              <a:t>What is the expected project completion time?</a:t>
            </a:r>
          </a:p>
          <a:p>
            <a:r>
              <a:rPr lang="en-US" dirty="0"/>
              <a:t>What is the expected project cost?</a:t>
            </a:r>
          </a:p>
          <a:p>
            <a:endParaRPr lang="en-US" altLang="en-US" dirty="0"/>
          </a:p>
        </p:txBody>
      </p:sp>
      <p:sp>
        <p:nvSpPr>
          <p:cNvPr id="4" name="Slide Number Placeholder 4">
            <a:extLst>
              <a:ext uri="{FF2B5EF4-FFF2-40B4-BE49-F238E27FC236}">
                <a16:creationId xmlns:a16="http://schemas.microsoft.com/office/drawing/2014/main" id="{902DBFB8-2B61-F44E-98FB-43CBF08F881C}"/>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64</a:t>
            </a:fld>
            <a:endParaRPr lang="en-US" dirty="0"/>
          </a:p>
        </p:txBody>
      </p:sp>
    </p:spTree>
    <p:extLst>
      <p:ext uri="{BB962C8B-B14F-4D97-AF65-F5344CB8AC3E}">
        <p14:creationId xmlns:p14="http://schemas.microsoft.com/office/powerpoint/2010/main" val="25798790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Expected Value</a:t>
            </a:r>
            <a:endParaRPr lang="en-US" altLang="en-US" dirty="0"/>
          </a:p>
        </p:txBody>
      </p:sp>
      <p:sp>
        <p:nvSpPr>
          <p:cNvPr id="6147" name="Rectangle 4"/>
          <p:cNvSpPr>
            <a:spLocks noGrp="1" noChangeArrowheads="1"/>
          </p:cNvSpPr>
          <p:nvPr>
            <p:ph idx="1"/>
          </p:nvPr>
        </p:nvSpPr>
        <p:spPr/>
        <p:txBody>
          <a:bodyPr/>
          <a:lstStyle/>
          <a:p>
            <a:pPr marL="0" indent="0">
              <a:buNone/>
            </a:pPr>
            <a:r>
              <a:rPr lang="en-US" dirty="0"/>
              <a:t>Example: baseline time estimate (BTE) for project completion is 26 weeks and the baseline cost estimate (BCE) is $71,000. </a:t>
            </a:r>
          </a:p>
          <a:p>
            <a:r>
              <a:rPr lang="en-US" dirty="0"/>
              <a:t>Assume risk likelihood for the project is 0.3; if the risk materializes, the project would be delayed by 5 weeks and cost $10,000 more. </a:t>
            </a:r>
          </a:p>
          <a:p>
            <a:r>
              <a:rPr lang="en-US" dirty="0"/>
              <a:t>Because the probability of the risk materializing is 0.3, the probability of it not materializing is 0.7. If the risk does not materialize, no corrective measures will be necessary and the corrective time and cost will be nil. </a:t>
            </a:r>
          </a:p>
          <a:p>
            <a:endParaRPr lang="en-US" dirty="0"/>
          </a:p>
          <a:p>
            <a:r>
              <a:rPr lang="en-US" dirty="0"/>
              <a:t>What is the expected project completion time?</a:t>
            </a:r>
          </a:p>
          <a:p>
            <a:r>
              <a:rPr lang="en-US" dirty="0"/>
              <a:t>RT = (5)(0.3) + (0)(0.7) = 1.5 weeks</a:t>
            </a:r>
          </a:p>
          <a:p>
            <a:r>
              <a:rPr lang="en-US" dirty="0"/>
              <a:t>Accounting for risk time, expected project completion time, ET = BTE + RT = 26 + 1.5 = 27.5 weeks.</a:t>
            </a:r>
          </a:p>
          <a:p>
            <a:endParaRPr lang="en-US" altLang="en-US" dirty="0"/>
          </a:p>
        </p:txBody>
      </p:sp>
      <p:sp>
        <p:nvSpPr>
          <p:cNvPr id="4" name="Slide Number Placeholder 4">
            <a:extLst>
              <a:ext uri="{FF2B5EF4-FFF2-40B4-BE49-F238E27FC236}">
                <a16:creationId xmlns:a16="http://schemas.microsoft.com/office/drawing/2014/main" id="{1D38F359-F7A9-8848-8F96-BE470EB492C1}"/>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65</a:t>
            </a:fld>
            <a:endParaRPr lang="en-US" dirty="0"/>
          </a:p>
        </p:txBody>
      </p:sp>
    </p:spTree>
    <p:extLst>
      <p:ext uri="{BB962C8B-B14F-4D97-AF65-F5344CB8AC3E}">
        <p14:creationId xmlns:p14="http://schemas.microsoft.com/office/powerpoint/2010/main" val="29690238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t>Expected Value</a:t>
            </a:r>
            <a:endParaRPr lang="en-US" altLang="en-US" dirty="0"/>
          </a:p>
        </p:txBody>
      </p:sp>
      <p:sp>
        <p:nvSpPr>
          <p:cNvPr id="6147" name="Rectangle 4"/>
          <p:cNvSpPr>
            <a:spLocks noGrp="1" noChangeArrowheads="1"/>
          </p:cNvSpPr>
          <p:nvPr>
            <p:ph idx="1"/>
          </p:nvPr>
        </p:nvSpPr>
        <p:spPr/>
        <p:txBody>
          <a:bodyPr/>
          <a:lstStyle/>
          <a:p>
            <a:r>
              <a:rPr lang="en-US" dirty="0"/>
              <a:t>Example: baseline time estimate (BTE) for project completion is 26 weeks and the baseline cost estimate (BCE) is $71,000. </a:t>
            </a:r>
          </a:p>
          <a:p>
            <a:r>
              <a:rPr lang="en-US" dirty="0"/>
              <a:t>Assume risk likelihood for the project is 0.3; if the risk materializes, the project would be delayed by 5 weeks and cost $10,000 more. </a:t>
            </a:r>
          </a:p>
          <a:p>
            <a:r>
              <a:rPr lang="en-US" dirty="0"/>
              <a:t>Because the probability of the risk materializing is 0.3, the probability of it not materializing is 0.7. If the risk does not materialize, no corrective measures will be necessary and the corrective time and cost will be nil. </a:t>
            </a:r>
          </a:p>
          <a:p>
            <a:endParaRPr lang="en-US" dirty="0"/>
          </a:p>
          <a:p>
            <a:r>
              <a:rPr lang="en-US" dirty="0"/>
              <a:t>What is the expected project cost?</a:t>
            </a:r>
          </a:p>
          <a:p>
            <a:r>
              <a:rPr lang="en-US" dirty="0"/>
              <a:t>RC = ($10,000)(0.3) + (0)(0.7) = $3,000</a:t>
            </a:r>
          </a:p>
          <a:p>
            <a:r>
              <a:rPr lang="en-US" dirty="0"/>
              <a:t>Accounting for the risk cost, expected project completion cost, EC = BCE + RC = 71,000 + 3,000 = $74,000</a:t>
            </a:r>
          </a:p>
          <a:p>
            <a:endParaRPr lang="en-US" altLang="en-US" dirty="0"/>
          </a:p>
        </p:txBody>
      </p:sp>
      <p:sp>
        <p:nvSpPr>
          <p:cNvPr id="4" name="Slide Number Placeholder 4">
            <a:extLst>
              <a:ext uri="{FF2B5EF4-FFF2-40B4-BE49-F238E27FC236}">
                <a16:creationId xmlns:a16="http://schemas.microsoft.com/office/drawing/2014/main" id="{A50B0A9F-FCA9-7C45-B6D6-45625F4FEA8D}"/>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66</a:t>
            </a:fld>
            <a:endParaRPr lang="en-US" dirty="0"/>
          </a:p>
        </p:txBody>
      </p:sp>
    </p:spTree>
    <p:extLst>
      <p:ext uri="{BB962C8B-B14F-4D97-AF65-F5344CB8AC3E}">
        <p14:creationId xmlns:p14="http://schemas.microsoft.com/office/powerpoint/2010/main" val="29748424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1"/>
          <p:cNvPicPr>
            <a:picLocks noChangeAspect="1"/>
          </p:cNvPicPr>
          <p:nvPr/>
        </p:nvPicPr>
        <p:blipFill rotWithShape="1">
          <a:blip r:embed="rId3">
            <a:extLst>
              <a:ext uri="{28A0092B-C50C-407E-A947-70E740481C1C}">
                <a14:useLocalDpi xmlns:a14="http://schemas.microsoft.com/office/drawing/2010/main" val="0"/>
              </a:ext>
            </a:extLst>
          </a:blip>
          <a:srcRect t="19623" r="3161" b="19865"/>
          <a:stretch/>
        </p:blipFill>
        <p:spPr bwMode="auto">
          <a:xfrm>
            <a:off x="2055079" y="3286665"/>
            <a:ext cx="7382220" cy="3459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2"/>
          <p:cNvSpPr>
            <a:spLocks noGrp="1" noChangeArrowheads="1"/>
          </p:cNvSpPr>
          <p:nvPr>
            <p:ph type="title"/>
          </p:nvPr>
        </p:nvSpPr>
        <p:spPr/>
        <p:txBody>
          <a:bodyPr/>
          <a:lstStyle/>
          <a:p>
            <a:r>
              <a:rPr lang="en-US" dirty="0"/>
              <a:t>Recall– Decision Trees</a:t>
            </a:r>
            <a:endParaRPr lang="en-US" altLang="en-US" dirty="0"/>
          </a:p>
        </p:txBody>
      </p:sp>
      <p:sp>
        <p:nvSpPr>
          <p:cNvPr id="6" name="Content Placeholder 5">
            <a:extLst>
              <a:ext uri="{FF2B5EF4-FFF2-40B4-BE49-F238E27FC236}">
                <a16:creationId xmlns:a16="http://schemas.microsoft.com/office/drawing/2014/main" id="{29C84EC8-D8CB-C64E-876A-F2E8323AB70D}"/>
              </a:ext>
            </a:extLst>
          </p:cNvPr>
          <p:cNvSpPr>
            <a:spLocks noGrp="1"/>
          </p:cNvSpPr>
          <p:nvPr>
            <p:ph idx="1"/>
          </p:nvPr>
        </p:nvSpPr>
        <p:spPr/>
        <p:txBody>
          <a:bodyPr/>
          <a:lstStyle/>
          <a:p>
            <a:pPr marL="0" indent="0">
              <a:buNone/>
            </a:pPr>
            <a:r>
              <a:rPr lang="en-US" sz="1200" dirty="0"/>
              <a:t>Suppose project has a BCE of $10 million, risk failure likelihood of 0.6, and risk impact of $5 million. Two strategies are considered to reduce risk likelihood but not risk impact):</a:t>
            </a:r>
          </a:p>
          <a:p>
            <a:pPr marL="0" indent="0">
              <a:buNone/>
            </a:pPr>
            <a:r>
              <a:rPr lang="en-US" sz="1200" dirty="0"/>
              <a:t>Strategy 1: cost $2 million and reduce failure likelihood to 0.1.</a:t>
            </a:r>
          </a:p>
          <a:p>
            <a:pPr marL="0" indent="0">
              <a:buNone/>
            </a:pPr>
            <a:r>
              <a:rPr lang="en-US" sz="1200" dirty="0"/>
              <a:t>Strategy 2: cost $1 million and reduce failure likelihood to 0.4.</a:t>
            </a:r>
          </a:p>
          <a:p>
            <a:pPr marL="0" indent="0">
              <a:buNone/>
            </a:pPr>
            <a:r>
              <a:rPr lang="en-US" sz="1200" dirty="0"/>
              <a:t>The decision tree and resultant expected project costs suggests Strategy 1 should be adopted because it has the lowest expected cost.</a:t>
            </a:r>
          </a:p>
          <a:p>
            <a:pPr marL="0" indent="0">
              <a:buNone/>
            </a:pPr>
            <a:endParaRPr lang="en-US" sz="1200" dirty="0"/>
          </a:p>
        </p:txBody>
      </p:sp>
      <p:sp>
        <p:nvSpPr>
          <p:cNvPr id="10" name="Slide Number Placeholder 4">
            <a:extLst>
              <a:ext uri="{FF2B5EF4-FFF2-40B4-BE49-F238E27FC236}">
                <a16:creationId xmlns:a16="http://schemas.microsoft.com/office/drawing/2014/main" id="{AD62BF1B-F9F4-6A49-BFA5-884449A2858B}"/>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67</a:t>
            </a:fld>
            <a:endParaRPr lang="en-US" dirty="0"/>
          </a:p>
        </p:txBody>
      </p:sp>
    </p:spTree>
    <p:extLst>
      <p:ext uri="{BB962C8B-B14F-4D97-AF65-F5344CB8AC3E}">
        <p14:creationId xmlns:p14="http://schemas.microsoft.com/office/powerpoint/2010/main" val="28226927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dirty="0"/>
              <a:t>Tornado Diagram</a:t>
            </a:r>
            <a:endParaRPr dirty="0"/>
          </a:p>
        </p:txBody>
      </p:sp>
      <p:sp>
        <p:nvSpPr>
          <p:cNvPr id="749" name="Google Shape;749;p7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88888"/>
              </a:buClr>
              <a:buSzPts val="1800"/>
              <a:buNone/>
            </a:pPr>
            <a:endParaRPr/>
          </a:p>
        </p:txBody>
      </p:sp>
    </p:spTree>
    <p:extLst>
      <p:ext uri="{BB962C8B-B14F-4D97-AF65-F5344CB8AC3E}">
        <p14:creationId xmlns:p14="http://schemas.microsoft.com/office/powerpoint/2010/main" val="18944654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64922AF-872E-6542-8E5C-E2CD6F6973E1}"/>
              </a:ext>
            </a:extLst>
          </p:cNvPr>
          <p:cNvSpPr>
            <a:spLocks noGrp="1"/>
          </p:cNvSpPr>
          <p:nvPr>
            <p:ph type="title"/>
          </p:nvPr>
        </p:nvSpPr>
        <p:spPr/>
        <p:txBody>
          <a:bodyPr/>
          <a:lstStyle/>
          <a:p>
            <a:r>
              <a:rPr lang="en-US" dirty="0"/>
              <a:t>Project Risks</a:t>
            </a:r>
          </a:p>
        </p:txBody>
      </p:sp>
      <p:sp>
        <p:nvSpPr>
          <p:cNvPr id="11" name="object 2">
            <a:extLst>
              <a:ext uri="{FF2B5EF4-FFF2-40B4-BE49-F238E27FC236}">
                <a16:creationId xmlns:a16="http://schemas.microsoft.com/office/drawing/2014/main" id="{AF20DAC0-7799-934D-B6EF-AD8BBB2A85CE}"/>
              </a:ext>
            </a:extLst>
          </p:cNvPr>
          <p:cNvSpPr txBox="1"/>
          <p:nvPr/>
        </p:nvSpPr>
        <p:spPr>
          <a:xfrm>
            <a:off x="7306382" y="3773283"/>
            <a:ext cx="1393074" cy="443710"/>
          </a:xfrm>
          <a:prstGeom prst="rect">
            <a:avLst/>
          </a:prstGeom>
        </p:spPr>
        <p:txBody>
          <a:bodyPr vert="horz" wrap="square" lIns="0" tIns="12700" rIns="0" bIns="0" rtlCol="0">
            <a:spAutoFit/>
          </a:bodyPr>
          <a:lstStyle/>
          <a:p>
            <a:pPr marL="12700">
              <a:spcBef>
                <a:spcPts val="100"/>
              </a:spcBef>
            </a:pPr>
            <a:r>
              <a:rPr sz="2800" b="1" spc="-60" dirty="0">
                <a:solidFill>
                  <a:srgbClr val="FF0000"/>
                </a:solidFill>
                <a:latin typeface="Arial"/>
                <a:cs typeface="Arial"/>
              </a:rPr>
              <a:t>Budg</a:t>
            </a:r>
            <a:r>
              <a:rPr sz="2800" b="1" spc="-70" dirty="0">
                <a:solidFill>
                  <a:srgbClr val="FF0000"/>
                </a:solidFill>
                <a:latin typeface="Arial"/>
                <a:cs typeface="Arial"/>
              </a:rPr>
              <a:t>e</a:t>
            </a:r>
            <a:r>
              <a:rPr sz="2800" b="1" spc="70" dirty="0">
                <a:solidFill>
                  <a:srgbClr val="FF0000"/>
                </a:solidFill>
                <a:latin typeface="Arial"/>
                <a:cs typeface="Arial"/>
              </a:rPr>
              <a:t>t</a:t>
            </a:r>
            <a:endParaRPr sz="2800" b="1" dirty="0">
              <a:solidFill>
                <a:srgbClr val="FF0000"/>
              </a:solidFill>
              <a:latin typeface="Arial"/>
              <a:cs typeface="Arial"/>
            </a:endParaRPr>
          </a:p>
        </p:txBody>
      </p:sp>
      <p:sp>
        <p:nvSpPr>
          <p:cNvPr id="12" name="object 4">
            <a:extLst>
              <a:ext uri="{FF2B5EF4-FFF2-40B4-BE49-F238E27FC236}">
                <a16:creationId xmlns:a16="http://schemas.microsoft.com/office/drawing/2014/main" id="{31F8EFA7-DC14-F74D-A16E-0D93AEDF4AA2}"/>
              </a:ext>
            </a:extLst>
          </p:cNvPr>
          <p:cNvSpPr txBox="1"/>
          <p:nvPr/>
        </p:nvSpPr>
        <p:spPr>
          <a:xfrm>
            <a:off x="4214311" y="3773283"/>
            <a:ext cx="1195889" cy="443710"/>
          </a:xfrm>
          <a:prstGeom prst="rect">
            <a:avLst/>
          </a:prstGeom>
        </p:spPr>
        <p:txBody>
          <a:bodyPr vert="horz" wrap="square" lIns="0" tIns="12700" rIns="0" bIns="0" rtlCol="0">
            <a:spAutoFit/>
          </a:bodyPr>
          <a:lstStyle/>
          <a:p>
            <a:pPr marL="12700">
              <a:spcBef>
                <a:spcPts val="100"/>
              </a:spcBef>
            </a:pPr>
            <a:r>
              <a:rPr sz="2800" b="1" spc="-45" dirty="0">
                <a:solidFill>
                  <a:srgbClr val="FF0000"/>
                </a:solidFill>
                <a:latin typeface="Arial"/>
                <a:cs typeface="Arial"/>
              </a:rPr>
              <a:t>Time</a:t>
            </a:r>
            <a:endParaRPr sz="2800" b="1" dirty="0">
              <a:solidFill>
                <a:srgbClr val="FF0000"/>
              </a:solidFill>
              <a:latin typeface="Arial"/>
              <a:cs typeface="Arial"/>
            </a:endParaRPr>
          </a:p>
        </p:txBody>
      </p:sp>
      <p:sp>
        <p:nvSpPr>
          <p:cNvPr id="14" name="object 6">
            <a:extLst>
              <a:ext uri="{FF2B5EF4-FFF2-40B4-BE49-F238E27FC236}">
                <a16:creationId xmlns:a16="http://schemas.microsoft.com/office/drawing/2014/main" id="{E78A29F6-8E9E-704C-A4B1-1C813F0AAB91}"/>
              </a:ext>
            </a:extLst>
          </p:cNvPr>
          <p:cNvSpPr/>
          <p:nvPr/>
        </p:nvSpPr>
        <p:spPr>
          <a:xfrm>
            <a:off x="4862233" y="2948403"/>
            <a:ext cx="2410282" cy="602808"/>
          </a:xfrm>
          <a:custGeom>
            <a:avLst/>
            <a:gdLst/>
            <a:ahLst/>
            <a:cxnLst/>
            <a:rect l="l" t="t" r="r" b="b"/>
            <a:pathLst>
              <a:path w="1452879" h="367664">
                <a:moveTo>
                  <a:pt x="0" y="367283"/>
                </a:moveTo>
                <a:lnTo>
                  <a:pt x="726185" y="0"/>
                </a:lnTo>
                <a:lnTo>
                  <a:pt x="1452371" y="367283"/>
                </a:lnTo>
                <a:lnTo>
                  <a:pt x="0" y="367283"/>
                </a:lnTo>
                <a:close/>
              </a:path>
            </a:pathLst>
          </a:custGeom>
          <a:ln w="76200">
            <a:solidFill>
              <a:schemeClr val="tx1"/>
            </a:solidFill>
          </a:ln>
        </p:spPr>
        <p:txBody>
          <a:bodyPr wrap="square" lIns="0" tIns="0" rIns="0" bIns="0" rtlCol="0"/>
          <a:lstStyle/>
          <a:p>
            <a:endParaRPr dirty="0"/>
          </a:p>
        </p:txBody>
      </p:sp>
      <p:pic>
        <p:nvPicPr>
          <p:cNvPr id="15" name="object 7">
            <a:extLst>
              <a:ext uri="{FF2B5EF4-FFF2-40B4-BE49-F238E27FC236}">
                <a16:creationId xmlns:a16="http://schemas.microsoft.com/office/drawing/2014/main" id="{FA3B51C4-7076-E64E-86FF-C39757DDD2B5}"/>
              </a:ext>
            </a:extLst>
          </p:cNvPr>
          <p:cNvPicPr/>
          <p:nvPr/>
        </p:nvPicPr>
        <p:blipFill>
          <a:blip r:embed="rId3" cstate="print"/>
          <a:stretch>
            <a:fillRect/>
          </a:stretch>
        </p:blipFill>
        <p:spPr>
          <a:xfrm>
            <a:off x="6971807" y="1447799"/>
            <a:ext cx="1600392" cy="1499212"/>
          </a:xfrm>
          <a:prstGeom prst="rect">
            <a:avLst/>
          </a:prstGeom>
        </p:spPr>
      </p:pic>
      <p:pic>
        <p:nvPicPr>
          <p:cNvPr id="16" name="object 8">
            <a:extLst>
              <a:ext uri="{FF2B5EF4-FFF2-40B4-BE49-F238E27FC236}">
                <a16:creationId xmlns:a16="http://schemas.microsoft.com/office/drawing/2014/main" id="{07E29586-0376-5646-B57E-26E644C74798}"/>
              </a:ext>
            </a:extLst>
          </p:cNvPr>
          <p:cNvPicPr/>
          <p:nvPr/>
        </p:nvPicPr>
        <p:blipFill>
          <a:blip r:embed="rId4" cstate="print"/>
          <a:stretch>
            <a:fillRect/>
          </a:stretch>
        </p:blipFill>
        <p:spPr>
          <a:xfrm>
            <a:off x="3581400" y="4443764"/>
            <a:ext cx="2022614" cy="1499212"/>
          </a:xfrm>
          <a:prstGeom prst="rect">
            <a:avLst/>
          </a:prstGeom>
        </p:spPr>
      </p:pic>
      <p:sp>
        <p:nvSpPr>
          <p:cNvPr id="20" name="object 3">
            <a:extLst>
              <a:ext uri="{FF2B5EF4-FFF2-40B4-BE49-F238E27FC236}">
                <a16:creationId xmlns:a16="http://schemas.microsoft.com/office/drawing/2014/main" id="{5C2C0513-9A7A-9345-9D1C-675F988F642B}"/>
              </a:ext>
            </a:extLst>
          </p:cNvPr>
          <p:cNvSpPr txBox="1"/>
          <p:nvPr/>
        </p:nvSpPr>
        <p:spPr>
          <a:xfrm>
            <a:off x="3132407" y="2057401"/>
            <a:ext cx="3862260" cy="527067"/>
          </a:xfrm>
          <a:prstGeom prst="rect">
            <a:avLst/>
          </a:prstGeom>
        </p:spPr>
        <p:txBody>
          <a:bodyPr vert="horz" wrap="square" lIns="0" tIns="95250" rIns="0" bIns="0" rtlCol="0">
            <a:spAutoFit/>
          </a:bodyPr>
          <a:lstStyle/>
          <a:p>
            <a:pPr marL="2458085">
              <a:spcBef>
                <a:spcPts val="575"/>
              </a:spcBef>
            </a:pPr>
            <a:r>
              <a:rPr sz="2800" b="1" spc="-70" dirty="0">
                <a:solidFill>
                  <a:srgbClr val="FF0000"/>
                </a:solidFill>
                <a:latin typeface="Arial"/>
                <a:cs typeface="Arial"/>
              </a:rPr>
              <a:t>Scope</a:t>
            </a:r>
            <a:endParaRPr sz="2800" b="1" dirty="0">
              <a:solidFill>
                <a:srgbClr val="FF0000"/>
              </a:solidFill>
              <a:latin typeface="Arial"/>
              <a:cs typeface="Arial"/>
            </a:endParaRPr>
          </a:p>
        </p:txBody>
      </p:sp>
      <p:pic>
        <p:nvPicPr>
          <p:cNvPr id="22" name="Picture 21">
            <a:extLst>
              <a:ext uri="{FF2B5EF4-FFF2-40B4-BE49-F238E27FC236}">
                <a16:creationId xmlns:a16="http://schemas.microsoft.com/office/drawing/2014/main" id="{2CA69E95-3D1F-C749-BC38-8D4F17294A69}"/>
              </a:ext>
            </a:extLst>
          </p:cNvPr>
          <p:cNvPicPr>
            <a:picLocks noChangeAspect="1"/>
          </p:cNvPicPr>
          <p:nvPr/>
        </p:nvPicPr>
        <p:blipFill>
          <a:blip r:embed="rId5"/>
          <a:stretch>
            <a:fillRect/>
          </a:stretch>
        </p:blipFill>
        <p:spPr>
          <a:xfrm>
            <a:off x="6909604" y="4185495"/>
            <a:ext cx="1987533" cy="1987533"/>
          </a:xfrm>
          <a:prstGeom prst="rect">
            <a:avLst/>
          </a:prstGeom>
        </p:spPr>
      </p:pic>
      <p:sp>
        <p:nvSpPr>
          <p:cNvPr id="13" name="Rectangle 12">
            <a:extLst>
              <a:ext uri="{FF2B5EF4-FFF2-40B4-BE49-F238E27FC236}">
                <a16:creationId xmlns:a16="http://schemas.microsoft.com/office/drawing/2014/main" id="{9B9C8450-C7BC-5440-9F11-B563D4D29E68}"/>
              </a:ext>
            </a:extLst>
          </p:cNvPr>
          <p:cNvSpPr/>
          <p:nvPr/>
        </p:nvSpPr>
        <p:spPr>
          <a:xfrm>
            <a:off x="1988820" y="1956484"/>
            <a:ext cx="4030980" cy="923330"/>
          </a:xfrm>
          <a:prstGeom prst="rect">
            <a:avLst/>
          </a:prstGeom>
        </p:spPr>
        <p:txBody>
          <a:bodyPr wrap="square">
            <a:spAutoFit/>
          </a:bodyPr>
          <a:lstStyle/>
          <a:p>
            <a:pPr marL="19050">
              <a:spcBef>
                <a:spcPts val="150"/>
              </a:spcBef>
            </a:pPr>
            <a:r>
              <a:rPr lang="en-US" i="1" spc="-45" dirty="0">
                <a:latin typeface="Arial"/>
                <a:cs typeface="Arial"/>
              </a:rPr>
              <a:t>Deliver</a:t>
            </a:r>
            <a:r>
              <a:rPr lang="en-US" i="1" spc="-53" dirty="0">
                <a:latin typeface="Arial"/>
                <a:cs typeface="Arial"/>
              </a:rPr>
              <a:t> </a:t>
            </a:r>
            <a:r>
              <a:rPr lang="en-US" i="1" spc="-45" dirty="0">
                <a:latin typeface="Arial"/>
                <a:cs typeface="Arial"/>
              </a:rPr>
              <a:t>deliverables?</a:t>
            </a:r>
            <a:endParaRPr lang="en-US" i="1" dirty="0">
              <a:latin typeface="Arial"/>
              <a:cs typeface="Arial"/>
            </a:endParaRPr>
          </a:p>
          <a:p>
            <a:pPr marL="19050" marR="7620"/>
            <a:r>
              <a:rPr lang="en-US" i="1" spc="-83" dirty="0">
                <a:latin typeface="Arial"/>
                <a:cs typeface="Arial"/>
              </a:rPr>
              <a:t>Does</a:t>
            </a:r>
            <a:r>
              <a:rPr lang="en-US" i="1" spc="-53" dirty="0">
                <a:latin typeface="Arial"/>
                <a:cs typeface="Arial"/>
              </a:rPr>
              <a:t> </a:t>
            </a:r>
            <a:r>
              <a:rPr lang="en-US" i="1" spc="8" dirty="0">
                <a:latin typeface="Arial"/>
                <a:cs typeface="Arial"/>
              </a:rPr>
              <a:t>t</a:t>
            </a:r>
            <a:r>
              <a:rPr lang="en-US" i="1" spc="15" dirty="0">
                <a:latin typeface="Arial"/>
                <a:cs typeface="Arial"/>
              </a:rPr>
              <a:t>h</a:t>
            </a:r>
            <a:r>
              <a:rPr lang="en-US" i="1" spc="-60" dirty="0">
                <a:latin typeface="Arial"/>
                <a:cs typeface="Arial"/>
              </a:rPr>
              <a:t>e</a:t>
            </a:r>
            <a:r>
              <a:rPr lang="en-US" i="1" spc="-45" dirty="0">
                <a:latin typeface="Arial"/>
                <a:cs typeface="Arial"/>
              </a:rPr>
              <a:t> </a:t>
            </a:r>
            <a:r>
              <a:rPr lang="en-US" i="1" spc="-23" dirty="0">
                <a:latin typeface="Arial"/>
                <a:cs typeface="Arial"/>
              </a:rPr>
              <a:t>outcome,</a:t>
            </a:r>
            <a:r>
              <a:rPr lang="en-US" i="1" spc="-38" dirty="0">
                <a:latin typeface="Arial"/>
                <a:cs typeface="Arial"/>
              </a:rPr>
              <a:t> </a:t>
            </a:r>
            <a:r>
              <a:rPr lang="en-US" i="1" spc="23" dirty="0">
                <a:latin typeface="Arial"/>
                <a:cs typeface="Arial"/>
              </a:rPr>
              <a:t>at</a:t>
            </a:r>
            <a:r>
              <a:rPr lang="en-US" i="1" spc="-53" dirty="0">
                <a:latin typeface="Arial"/>
                <a:cs typeface="Arial"/>
              </a:rPr>
              <a:t> </a:t>
            </a:r>
            <a:r>
              <a:rPr lang="en-US" i="1" spc="-23" dirty="0">
                <a:latin typeface="Arial"/>
                <a:cs typeface="Arial"/>
              </a:rPr>
              <a:t>compl</a:t>
            </a:r>
            <a:r>
              <a:rPr lang="en-US" i="1" spc="-30" dirty="0">
                <a:latin typeface="Arial"/>
                <a:cs typeface="Arial"/>
              </a:rPr>
              <a:t>e</a:t>
            </a:r>
            <a:r>
              <a:rPr lang="en-US" i="1" dirty="0">
                <a:latin typeface="Arial"/>
                <a:cs typeface="Arial"/>
              </a:rPr>
              <a:t>tion</a:t>
            </a:r>
            <a:r>
              <a:rPr lang="en-US" i="1" spc="-68" dirty="0">
                <a:latin typeface="Arial"/>
                <a:cs typeface="Arial"/>
              </a:rPr>
              <a:t>,</a:t>
            </a:r>
            <a:r>
              <a:rPr lang="en-US" i="1" spc="-53" dirty="0">
                <a:latin typeface="Arial"/>
                <a:cs typeface="Arial"/>
              </a:rPr>
              <a:t> </a:t>
            </a:r>
            <a:r>
              <a:rPr lang="en-US" i="1" spc="-23" dirty="0">
                <a:latin typeface="Arial"/>
                <a:cs typeface="Arial"/>
              </a:rPr>
              <a:t>satisfy</a:t>
            </a:r>
            <a:r>
              <a:rPr lang="en-US" i="1" spc="-53" dirty="0">
                <a:latin typeface="Arial"/>
                <a:cs typeface="Arial"/>
              </a:rPr>
              <a:t> </a:t>
            </a:r>
            <a:r>
              <a:rPr lang="en-US" i="1" spc="8" dirty="0">
                <a:latin typeface="Arial"/>
                <a:cs typeface="Arial"/>
              </a:rPr>
              <a:t>t</a:t>
            </a:r>
            <a:r>
              <a:rPr lang="en-US" i="1" spc="15" dirty="0">
                <a:latin typeface="Arial"/>
                <a:cs typeface="Arial"/>
              </a:rPr>
              <a:t>h</a:t>
            </a:r>
            <a:r>
              <a:rPr lang="en-US" i="1" spc="-45" dirty="0">
                <a:latin typeface="Arial"/>
                <a:cs typeface="Arial"/>
              </a:rPr>
              <a:t>e  </a:t>
            </a:r>
            <a:r>
              <a:rPr lang="en-US" i="1" spc="-38" dirty="0">
                <a:latin typeface="Arial"/>
                <a:cs typeface="Arial"/>
              </a:rPr>
              <a:t>customer?</a:t>
            </a:r>
            <a:endParaRPr lang="en-US" i="1" dirty="0">
              <a:latin typeface="Arial"/>
              <a:cs typeface="Arial"/>
            </a:endParaRPr>
          </a:p>
        </p:txBody>
      </p:sp>
      <p:sp>
        <p:nvSpPr>
          <p:cNvPr id="17" name="Rectangle 16">
            <a:extLst>
              <a:ext uri="{FF2B5EF4-FFF2-40B4-BE49-F238E27FC236}">
                <a16:creationId xmlns:a16="http://schemas.microsoft.com/office/drawing/2014/main" id="{B65BAFDB-8507-5240-98FC-E70A2DF1DA43}"/>
              </a:ext>
            </a:extLst>
          </p:cNvPr>
          <p:cNvSpPr/>
          <p:nvPr/>
        </p:nvSpPr>
        <p:spPr>
          <a:xfrm>
            <a:off x="2717415" y="3911826"/>
            <a:ext cx="1097608" cy="369332"/>
          </a:xfrm>
          <a:prstGeom prst="rect">
            <a:avLst/>
          </a:prstGeom>
        </p:spPr>
        <p:txBody>
          <a:bodyPr wrap="none">
            <a:spAutoFit/>
          </a:bodyPr>
          <a:lstStyle/>
          <a:p>
            <a:pPr marL="19050">
              <a:spcBef>
                <a:spcPts val="150"/>
              </a:spcBef>
            </a:pPr>
            <a:r>
              <a:rPr lang="en-US" i="1" spc="-135" dirty="0">
                <a:latin typeface="Arial"/>
                <a:cs typeface="Arial"/>
              </a:rPr>
              <a:t>On</a:t>
            </a:r>
            <a:r>
              <a:rPr lang="en-US" i="1" spc="-53" dirty="0">
                <a:latin typeface="Arial"/>
                <a:cs typeface="Arial"/>
              </a:rPr>
              <a:t> </a:t>
            </a:r>
            <a:r>
              <a:rPr lang="en-US" i="1" spc="53" dirty="0">
                <a:latin typeface="Arial"/>
                <a:cs typeface="Arial"/>
              </a:rPr>
              <a:t>ti</a:t>
            </a:r>
            <a:r>
              <a:rPr lang="en-US" i="1" spc="-38" dirty="0">
                <a:latin typeface="Arial"/>
                <a:cs typeface="Arial"/>
              </a:rPr>
              <a:t>me?</a:t>
            </a:r>
            <a:endParaRPr lang="en-US" i="1" dirty="0">
              <a:latin typeface="Arial"/>
              <a:cs typeface="Arial"/>
            </a:endParaRPr>
          </a:p>
        </p:txBody>
      </p:sp>
      <p:sp>
        <p:nvSpPr>
          <p:cNvPr id="18" name="Rectangle 17">
            <a:extLst>
              <a:ext uri="{FF2B5EF4-FFF2-40B4-BE49-F238E27FC236}">
                <a16:creationId xmlns:a16="http://schemas.microsoft.com/office/drawing/2014/main" id="{D767651D-F536-0F47-8CBA-C631A2000B60}"/>
              </a:ext>
            </a:extLst>
          </p:cNvPr>
          <p:cNvSpPr/>
          <p:nvPr/>
        </p:nvSpPr>
        <p:spPr>
          <a:xfrm>
            <a:off x="8153100" y="4230470"/>
            <a:ext cx="2514901" cy="646331"/>
          </a:xfrm>
          <a:prstGeom prst="rect">
            <a:avLst/>
          </a:prstGeom>
        </p:spPr>
        <p:txBody>
          <a:bodyPr wrap="square">
            <a:spAutoFit/>
          </a:bodyPr>
          <a:lstStyle/>
          <a:p>
            <a:pPr marL="19050" marR="7620">
              <a:spcBef>
                <a:spcPts val="150"/>
              </a:spcBef>
            </a:pPr>
            <a:r>
              <a:rPr lang="en-US" i="1" spc="-210" dirty="0">
                <a:latin typeface="Arial"/>
                <a:cs typeface="Arial"/>
              </a:rPr>
              <a:t>O</a:t>
            </a:r>
            <a:r>
              <a:rPr lang="en-US" i="1" spc="-150" dirty="0">
                <a:latin typeface="Arial"/>
                <a:cs typeface="Arial"/>
              </a:rPr>
              <a:t>v</a:t>
            </a:r>
            <a:r>
              <a:rPr lang="en-US" i="1" spc="-45" dirty="0">
                <a:latin typeface="Arial"/>
                <a:cs typeface="Arial"/>
              </a:rPr>
              <a:t>e</a:t>
            </a:r>
            <a:r>
              <a:rPr lang="en-US" i="1" spc="-23" dirty="0">
                <a:latin typeface="Arial"/>
                <a:cs typeface="Arial"/>
              </a:rPr>
              <a:t>r</a:t>
            </a:r>
            <a:r>
              <a:rPr lang="en-US" i="1" spc="-53" dirty="0">
                <a:latin typeface="Arial"/>
                <a:cs typeface="Arial"/>
              </a:rPr>
              <a:t> </a:t>
            </a:r>
            <a:r>
              <a:rPr lang="en-US" i="1" spc="-30" dirty="0">
                <a:latin typeface="Arial"/>
                <a:cs typeface="Arial"/>
              </a:rPr>
              <a:t>or</a:t>
            </a:r>
            <a:r>
              <a:rPr lang="en-US" i="1" spc="-45" dirty="0">
                <a:latin typeface="Arial"/>
                <a:cs typeface="Arial"/>
              </a:rPr>
              <a:t> </a:t>
            </a:r>
            <a:r>
              <a:rPr lang="en-US" i="1" spc="-30" dirty="0">
                <a:latin typeface="Arial"/>
                <a:cs typeface="Arial"/>
              </a:rPr>
              <a:t>under</a:t>
            </a:r>
            <a:r>
              <a:rPr lang="en-US" i="1" spc="-45" dirty="0">
                <a:latin typeface="Arial"/>
                <a:cs typeface="Arial"/>
              </a:rPr>
              <a:t> budg</a:t>
            </a:r>
            <a:r>
              <a:rPr lang="en-US" i="1" spc="-75" dirty="0">
                <a:latin typeface="Arial"/>
                <a:cs typeface="Arial"/>
              </a:rPr>
              <a:t>e</a:t>
            </a:r>
            <a:r>
              <a:rPr lang="en-US" i="1" spc="-23" dirty="0">
                <a:latin typeface="Arial"/>
                <a:cs typeface="Arial"/>
              </a:rPr>
              <a:t>t?  </a:t>
            </a:r>
            <a:r>
              <a:rPr lang="en-US" i="1" spc="-135" dirty="0">
                <a:latin typeface="Arial"/>
                <a:cs typeface="Arial"/>
              </a:rPr>
              <a:t>B</a:t>
            </a:r>
            <a:r>
              <a:rPr lang="en-US" i="1" spc="-98" dirty="0">
                <a:latin typeface="Arial"/>
                <a:cs typeface="Arial"/>
              </a:rPr>
              <a:t>y</a:t>
            </a:r>
            <a:r>
              <a:rPr lang="en-US" i="1" spc="-53" dirty="0">
                <a:latin typeface="Arial"/>
                <a:cs typeface="Arial"/>
              </a:rPr>
              <a:t> </a:t>
            </a:r>
            <a:r>
              <a:rPr lang="en-US" i="1" spc="-38" dirty="0">
                <a:latin typeface="Arial"/>
                <a:cs typeface="Arial"/>
              </a:rPr>
              <a:t>h</a:t>
            </a:r>
            <a:r>
              <a:rPr lang="en-US" i="1" spc="-60" dirty="0">
                <a:latin typeface="Arial"/>
                <a:cs typeface="Arial"/>
              </a:rPr>
              <a:t>o</a:t>
            </a:r>
            <a:r>
              <a:rPr lang="en-US" i="1" spc="-53" dirty="0">
                <a:latin typeface="Arial"/>
                <a:cs typeface="Arial"/>
              </a:rPr>
              <a:t>w</a:t>
            </a:r>
            <a:r>
              <a:rPr lang="en-US" i="1" spc="-38" dirty="0">
                <a:latin typeface="Arial"/>
                <a:cs typeface="Arial"/>
              </a:rPr>
              <a:t> </a:t>
            </a:r>
            <a:r>
              <a:rPr lang="en-US" i="1" spc="-23" dirty="0">
                <a:latin typeface="Arial"/>
                <a:cs typeface="Arial"/>
              </a:rPr>
              <a:t>mu</a:t>
            </a:r>
            <a:r>
              <a:rPr lang="en-US" i="1" spc="-8" dirty="0">
                <a:latin typeface="Arial"/>
                <a:cs typeface="Arial"/>
              </a:rPr>
              <a:t>c</a:t>
            </a:r>
            <a:r>
              <a:rPr lang="en-US" i="1" spc="-68" dirty="0">
                <a:latin typeface="Arial"/>
                <a:cs typeface="Arial"/>
              </a:rPr>
              <a:t>h?</a:t>
            </a:r>
            <a:endParaRPr lang="en-US" i="1" dirty="0">
              <a:latin typeface="Arial"/>
              <a:cs typeface="Arial"/>
            </a:endParaRPr>
          </a:p>
        </p:txBody>
      </p:sp>
      <p:sp>
        <p:nvSpPr>
          <p:cNvPr id="2" name="TextBox 1">
            <a:extLst>
              <a:ext uri="{FF2B5EF4-FFF2-40B4-BE49-F238E27FC236}">
                <a16:creationId xmlns:a16="http://schemas.microsoft.com/office/drawing/2014/main" id="{4FD0373D-8BED-054B-B488-48CEB4D17460}"/>
              </a:ext>
            </a:extLst>
          </p:cNvPr>
          <p:cNvSpPr txBox="1"/>
          <p:nvPr/>
        </p:nvSpPr>
        <p:spPr>
          <a:xfrm>
            <a:off x="5561568" y="3124201"/>
            <a:ext cx="1017202" cy="954107"/>
          </a:xfrm>
          <a:prstGeom prst="rect">
            <a:avLst/>
          </a:prstGeom>
          <a:noFill/>
        </p:spPr>
        <p:txBody>
          <a:bodyPr wrap="none" rtlCol="0">
            <a:spAutoFit/>
          </a:bodyPr>
          <a:lstStyle/>
          <a:p>
            <a:pPr algn="ctr"/>
            <a:r>
              <a:rPr lang="en-US" sz="2800" b="1" dirty="0"/>
              <a:t>RISKS</a:t>
            </a:r>
          </a:p>
          <a:p>
            <a:pPr algn="ctr"/>
            <a:r>
              <a:rPr lang="en-US" sz="2800" b="1" dirty="0"/>
              <a:t>!</a:t>
            </a:r>
          </a:p>
        </p:txBody>
      </p:sp>
      <p:sp>
        <p:nvSpPr>
          <p:cNvPr id="19" name="Up Arrow 18">
            <a:extLst>
              <a:ext uri="{FF2B5EF4-FFF2-40B4-BE49-F238E27FC236}">
                <a16:creationId xmlns:a16="http://schemas.microsoft.com/office/drawing/2014/main" id="{31A4F2D4-94DB-6743-9356-7911922EFD72}"/>
              </a:ext>
            </a:extLst>
          </p:cNvPr>
          <p:cNvSpPr/>
          <p:nvPr/>
        </p:nvSpPr>
        <p:spPr>
          <a:xfrm rot="5400000">
            <a:off x="2000035" y="4254265"/>
            <a:ext cx="1137572" cy="151657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4">
            <a:extLst>
              <a:ext uri="{FF2B5EF4-FFF2-40B4-BE49-F238E27FC236}">
                <a16:creationId xmlns:a16="http://schemas.microsoft.com/office/drawing/2014/main" id="{F2A1C862-5E46-FD41-A8FD-D915322C43DC}"/>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69</a:t>
            </a:fld>
            <a:endParaRPr lang="en-US" dirty="0"/>
          </a:p>
        </p:txBody>
      </p:sp>
    </p:spTree>
    <p:extLst>
      <p:ext uri="{BB962C8B-B14F-4D97-AF65-F5344CB8AC3E}">
        <p14:creationId xmlns:p14="http://schemas.microsoft.com/office/powerpoint/2010/main" val="1022359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E3EE-C920-384D-839E-53BCB2DDA0A8}"/>
              </a:ext>
            </a:extLst>
          </p:cNvPr>
          <p:cNvSpPr>
            <a:spLocks noGrp="1"/>
          </p:cNvSpPr>
          <p:nvPr>
            <p:ph type="title"/>
          </p:nvPr>
        </p:nvSpPr>
        <p:spPr/>
        <p:txBody>
          <a:bodyPr/>
          <a:lstStyle/>
          <a:p>
            <a:r>
              <a:rPr lang="en-US" dirty="0"/>
              <a:t>What is a Project?</a:t>
            </a:r>
          </a:p>
        </p:txBody>
      </p:sp>
      <p:sp>
        <p:nvSpPr>
          <p:cNvPr id="6" name="Slide Number Placeholder 2">
            <a:extLst>
              <a:ext uri="{FF2B5EF4-FFF2-40B4-BE49-F238E27FC236}">
                <a16:creationId xmlns:a16="http://schemas.microsoft.com/office/drawing/2014/main" id="{EA693E28-08BD-1B48-81F9-57AAD1E62757}"/>
              </a:ext>
            </a:extLst>
          </p:cNvPr>
          <p:cNvSpPr>
            <a:spLocks noGrp="1"/>
          </p:cNvSpPr>
          <p:nvPr>
            <p:ph type="sldNum" sz="quarter" idx="12"/>
          </p:nvPr>
        </p:nvSpPr>
        <p:spPr/>
        <p:txBody>
          <a:bodyPr/>
          <a:lstStyle/>
          <a:p>
            <a:fld id="{BCCD5B6C-1501-406F-8FCF-78C56CDF75BB}" type="slidenum">
              <a:rPr lang="en-US" smtClean="0"/>
              <a:pPr/>
              <a:t>7</a:t>
            </a:fld>
            <a:endParaRPr lang="en-US" dirty="0"/>
          </a:p>
        </p:txBody>
      </p:sp>
      <p:pic>
        <p:nvPicPr>
          <p:cNvPr id="8" name="object 5">
            <a:extLst>
              <a:ext uri="{FF2B5EF4-FFF2-40B4-BE49-F238E27FC236}">
                <a16:creationId xmlns:a16="http://schemas.microsoft.com/office/drawing/2014/main" id="{18DDC9B5-46AE-0148-AE5F-1DF8CF4505EA}"/>
              </a:ext>
            </a:extLst>
          </p:cNvPr>
          <p:cNvPicPr/>
          <p:nvPr/>
        </p:nvPicPr>
        <p:blipFill>
          <a:blip r:embed="rId3" cstate="print"/>
          <a:stretch>
            <a:fillRect/>
          </a:stretch>
        </p:blipFill>
        <p:spPr>
          <a:xfrm>
            <a:off x="4219479" y="3912636"/>
            <a:ext cx="3102084" cy="2626276"/>
          </a:xfrm>
          <a:prstGeom prst="rect">
            <a:avLst/>
          </a:prstGeom>
        </p:spPr>
      </p:pic>
      <p:pic>
        <p:nvPicPr>
          <p:cNvPr id="9" name="object 8">
            <a:extLst>
              <a:ext uri="{FF2B5EF4-FFF2-40B4-BE49-F238E27FC236}">
                <a16:creationId xmlns:a16="http://schemas.microsoft.com/office/drawing/2014/main" id="{3C3F7D4D-2E31-6341-AAAB-1806B57B8779}"/>
              </a:ext>
            </a:extLst>
          </p:cNvPr>
          <p:cNvPicPr/>
          <p:nvPr/>
        </p:nvPicPr>
        <p:blipFill>
          <a:blip r:embed="rId4" cstate="print"/>
          <a:stretch>
            <a:fillRect/>
          </a:stretch>
        </p:blipFill>
        <p:spPr>
          <a:xfrm>
            <a:off x="6078484" y="1818978"/>
            <a:ext cx="1953569" cy="1469694"/>
          </a:xfrm>
          <a:prstGeom prst="rect">
            <a:avLst/>
          </a:prstGeom>
        </p:spPr>
      </p:pic>
      <p:pic>
        <p:nvPicPr>
          <p:cNvPr id="10" name="object 9">
            <a:extLst>
              <a:ext uri="{FF2B5EF4-FFF2-40B4-BE49-F238E27FC236}">
                <a16:creationId xmlns:a16="http://schemas.microsoft.com/office/drawing/2014/main" id="{0F8A5C9D-59EA-2740-B587-4230F6270259}"/>
              </a:ext>
            </a:extLst>
          </p:cNvPr>
          <p:cNvPicPr/>
          <p:nvPr/>
        </p:nvPicPr>
        <p:blipFill>
          <a:blip r:embed="rId5" cstate="print"/>
          <a:stretch>
            <a:fillRect/>
          </a:stretch>
        </p:blipFill>
        <p:spPr>
          <a:xfrm>
            <a:off x="4381756" y="1373962"/>
            <a:ext cx="1543877" cy="2412111"/>
          </a:xfrm>
          <a:prstGeom prst="rect">
            <a:avLst/>
          </a:prstGeom>
        </p:spPr>
      </p:pic>
      <p:pic>
        <p:nvPicPr>
          <p:cNvPr id="11" name="object 3">
            <a:extLst>
              <a:ext uri="{FF2B5EF4-FFF2-40B4-BE49-F238E27FC236}">
                <a16:creationId xmlns:a16="http://schemas.microsoft.com/office/drawing/2014/main" id="{A2163BEF-31AF-3146-BC0D-8847A664AACD}"/>
              </a:ext>
            </a:extLst>
          </p:cNvPr>
          <p:cNvPicPr/>
          <p:nvPr/>
        </p:nvPicPr>
        <p:blipFill>
          <a:blip r:embed="rId6" cstate="print"/>
          <a:stretch>
            <a:fillRect/>
          </a:stretch>
        </p:blipFill>
        <p:spPr>
          <a:xfrm>
            <a:off x="472441" y="1540962"/>
            <a:ext cx="2880359" cy="1914525"/>
          </a:xfrm>
          <a:prstGeom prst="rect">
            <a:avLst/>
          </a:prstGeom>
        </p:spPr>
      </p:pic>
      <p:pic>
        <p:nvPicPr>
          <p:cNvPr id="12" name="object 5">
            <a:extLst>
              <a:ext uri="{FF2B5EF4-FFF2-40B4-BE49-F238E27FC236}">
                <a16:creationId xmlns:a16="http://schemas.microsoft.com/office/drawing/2014/main" id="{91C22330-25D2-F741-8019-7790F8914BA0}"/>
              </a:ext>
            </a:extLst>
          </p:cNvPr>
          <p:cNvPicPr/>
          <p:nvPr/>
        </p:nvPicPr>
        <p:blipFill>
          <a:blip r:embed="rId7" cstate="print"/>
          <a:stretch>
            <a:fillRect/>
          </a:stretch>
        </p:blipFill>
        <p:spPr>
          <a:xfrm>
            <a:off x="893771" y="3786073"/>
            <a:ext cx="2880359" cy="2306574"/>
          </a:xfrm>
          <a:prstGeom prst="rect">
            <a:avLst/>
          </a:prstGeom>
        </p:spPr>
      </p:pic>
      <p:pic>
        <p:nvPicPr>
          <p:cNvPr id="13" name="object 4">
            <a:extLst>
              <a:ext uri="{FF2B5EF4-FFF2-40B4-BE49-F238E27FC236}">
                <a16:creationId xmlns:a16="http://schemas.microsoft.com/office/drawing/2014/main" id="{DBD69A95-98CD-CC4E-A3AB-573B06EA9891}"/>
              </a:ext>
            </a:extLst>
          </p:cNvPr>
          <p:cNvPicPr/>
          <p:nvPr/>
        </p:nvPicPr>
        <p:blipFill>
          <a:blip r:embed="rId8" cstate="print"/>
          <a:stretch>
            <a:fillRect/>
          </a:stretch>
        </p:blipFill>
        <p:spPr>
          <a:xfrm>
            <a:off x="10448925" y="3786073"/>
            <a:ext cx="1676400" cy="2480584"/>
          </a:xfrm>
          <a:prstGeom prst="rect">
            <a:avLst/>
          </a:prstGeom>
        </p:spPr>
      </p:pic>
      <p:pic>
        <p:nvPicPr>
          <p:cNvPr id="14" name="object 6">
            <a:extLst>
              <a:ext uri="{FF2B5EF4-FFF2-40B4-BE49-F238E27FC236}">
                <a16:creationId xmlns:a16="http://schemas.microsoft.com/office/drawing/2014/main" id="{615D7591-FBCE-F047-AF1F-CDC23AFFC8B3}"/>
              </a:ext>
            </a:extLst>
          </p:cNvPr>
          <p:cNvPicPr/>
          <p:nvPr/>
        </p:nvPicPr>
        <p:blipFill>
          <a:blip r:embed="rId9" cstate="print"/>
          <a:stretch>
            <a:fillRect/>
          </a:stretch>
        </p:blipFill>
        <p:spPr>
          <a:xfrm>
            <a:off x="6826794" y="3639130"/>
            <a:ext cx="3429000" cy="2296287"/>
          </a:xfrm>
          <a:prstGeom prst="rect">
            <a:avLst/>
          </a:prstGeom>
        </p:spPr>
      </p:pic>
      <p:pic>
        <p:nvPicPr>
          <p:cNvPr id="15" name="Picture 14">
            <a:extLst>
              <a:ext uri="{FF2B5EF4-FFF2-40B4-BE49-F238E27FC236}">
                <a16:creationId xmlns:a16="http://schemas.microsoft.com/office/drawing/2014/main" id="{9DDFEA16-937E-E744-9B1F-1004B8447D7A}"/>
              </a:ext>
            </a:extLst>
          </p:cNvPr>
          <p:cNvPicPr>
            <a:picLocks noChangeAspect="1"/>
          </p:cNvPicPr>
          <p:nvPr/>
        </p:nvPicPr>
        <p:blipFill>
          <a:blip r:embed="rId10"/>
          <a:stretch>
            <a:fillRect/>
          </a:stretch>
        </p:blipFill>
        <p:spPr>
          <a:xfrm>
            <a:off x="8317816" y="779704"/>
            <a:ext cx="1953569" cy="2604758"/>
          </a:xfrm>
          <a:prstGeom prst="rect">
            <a:avLst/>
          </a:prstGeom>
        </p:spPr>
      </p:pic>
    </p:spTree>
    <p:extLst>
      <p:ext uri="{BB962C8B-B14F-4D97-AF65-F5344CB8AC3E}">
        <p14:creationId xmlns:p14="http://schemas.microsoft.com/office/powerpoint/2010/main" val="36073272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BC665-FF4A-F84D-B1F7-7885CE7F318B}"/>
              </a:ext>
            </a:extLst>
          </p:cNvPr>
          <p:cNvSpPr>
            <a:spLocks noGrp="1"/>
          </p:cNvSpPr>
          <p:nvPr>
            <p:ph type="title"/>
          </p:nvPr>
        </p:nvSpPr>
        <p:spPr/>
        <p:txBody>
          <a:bodyPr/>
          <a:lstStyle/>
          <a:p>
            <a:r>
              <a:rPr lang="en-US"/>
              <a:t>Project Example</a:t>
            </a:r>
            <a:endParaRPr lang="en-US" dirty="0"/>
          </a:p>
        </p:txBody>
      </p:sp>
      <p:sp>
        <p:nvSpPr>
          <p:cNvPr id="4" name="object 3">
            <a:extLst>
              <a:ext uri="{FF2B5EF4-FFF2-40B4-BE49-F238E27FC236}">
                <a16:creationId xmlns:a16="http://schemas.microsoft.com/office/drawing/2014/main" id="{64FDE963-3BB0-6347-8DF6-1C866777D82E}"/>
              </a:ext>
            </a:extLst>
          </p:cNvPr>
          <p:cNvSpPr txBox="1"/>
          <p:nvPr/>
        </p:nvSpPr>
        <p:spPr>
          <a:xfrm>
            <a:off x="2210753" y="4739763"/>
            <a:ext cx="3018790" cy="640560"/>
          </a:xfrm>
          <a:prstGeom prst="rect">
            <a:avLst/>
          </a:prstGeom>
        </p:spPr>
        <p:txBody>
          <a:bodyPr vert="horz" wrap="square" lIns="0" tIns="12065" rIns="0" bIns="0" rtlCol="0">
            <a:spAutoFit/>
          </a:bodyPr>
          <a:lstStyle/>
          <a:p>
            <a:pPr marL="12700">
              <a:spcBef>
                <a:spcPts val="95"/>
              </a:spcBef>
            </a:pPr>
            <a:r>
              <a:rPr lang="en-US" sz="2000" spc="-35" dirty="0">
                <a:latin typeface="Arial"/>
                <a:cs typeface="Arial"/>
              </a:rPr>
              <a:t>Critical Path Analysis</a:t>
            </a:r>
          </a:p>
          <a:p>
            <a:pPr marL="12700">
              <a:spcBef>
                <a:spcPts val="95"/>
              </a:spcBef>
            </a:pPr>
            <a:r>
              <a:rPr sz="2000" spc="-35" dirty="0">
                <a:latin typeface="Arial"/>
                <a:cs typeface="Arial"/>
              </a:rPr>
              <a:t>Project</a:t>
            </a:r>
            <a:r>
              <a:rPr sz="2000" spc="-65" dirty="0">
                <a:latin typeface="Arial"/>
                <a:cs typeface="Arial"/>
              </a:rPr>
              <a:t> </a:t>
            </a:r>
            <a:r>
              <a:rPr sz="2000" spc="-30" dirty="0">
                <a:latin typeface="Arial"/>
                <a:cs typeface="Arial"/>
              </a:rPr>
              <a:t>Duration:</a:t>
            </a:r>
            <a:r>
              <a:rPr sz="2000" spc="-60" dirty="0">
                <a:latin typeface="Arial"/>
                <a:cs typeface="Arial"/>
              </a:rPr>
              <a:t> </a:t>
            </a:r>
            <a:r>
              <a:rPr sz="2000" spc="65" dirty="0">
                <a:latin typeface="Arial"/>
                <a:cs typeface="Arial"/>
              </a:rPr>
              <a:t>12</a:t>
            </a:r>
            <a:r>
              <a:rPr sz="2000" spc="-60" dirty="0">
                <a:latin typeface="Arial"/>
                <a:cs typeface="Arial"/>
              </a:rPr>
              <a:t> </a:t>
            </a:r>
            <a:r>
              <a:rPr sz="2000" spc="-70" dirty="0">
                <a:latin typeface="Arial"/>
                <a:cs typeface="Arial"/>
              </a:rPr>
              <a:t>Weeks</a:t>
            </a:r>
            <a:endParaRPr sz="2000" dirty="0">
              <a:latin typeface="Arial"/>
              <a:cs typeface="Arial"/>
            </a:endParaRPr>
          </a:p>
        </p:txBody>
      </p:sp>
      <p:graphicFrame>
        <p:nvGraphicFramePr>
          <p:cNvPr id="6" name="object 4">
            <a:extLst>
              <a:ext uri="{FF2B5EF4-FFF2-40B4-BE49-F238E27FC236}">
                <a16:creationId xmlns:a16="http://schemas.microsoft.com/office/drawing/2014/main" id="{AA9FB473-7181-AD41-99E0-95CECC87420E}"/>
              </a:ext>
            </a:extLst>
          </p:cNvPr>
          <p:cNvGraphicFramePr>
            <a:graphicFrameLocks noGrp="1"/>
          </p:cNvGraphicFramePr>
          <p:nvPr>
            <p:extLst/>
          </p:nvPr>
        </p:nvGraphicFramePr>
        <p:xfrm>
          <a:off x="1985294" y="1292140"/>
          <a:ext cx="5486399" cy="2362324"/>
        </p:xfrm>
        <a:graphic>
          <a:graphicData uri="http://schemas.openxmlformats.org/drawingml/2006/table">
            <a:tbl>
              <a:tblPr firstRow="1" bandRow="1">
                <a:tableStyleId>{2D5ABB26-0587-4C30-8999-92F81FD0307C}</a:tableStyleId>
              </a:tblPr>
              <a:tblGrid>
                <a:gridCol w="1019701">
                  <a:extLst>
                    <a:ext uri="{9D8B030D-6E8A-4147-A177-3AD203B41FA5}">
                      <a16:colId xmlns:a16="http://schemas.microsoft.com/office/drawing/2014/main" val="20000"/>
                    </a:ext>
                  </a:extLst>
                </a:gridCol>
                <a:gridCol w="1784312">
                  <a:extLst>
                    <a:ext uri="{9D8B030D-6E8A-4147-A177-3AD203B41FA5}">
                      <a16:colId xmlns:a16="http://schemas.microsoft.com/office/drawing/2014/main" val="20001"/>
                    </a:ext>
                  </a:extLst>
                </a:gridCol>
                <a:gridCol w="1341193">
                  <a:extLst>
                    <a:ext uri="{9D8B030D-6E8A-4147-A177-3AD203B41FA5}">
                      <a16:colId xmlns:a16="http://schemas.microsoft.com/office/drawing/2014/main" val="20002"/>
                    </a:ext>
                  </a:extLst>
                </a:gridCol>
                <a:gridCol w="1341193">
                  <a:extLst>
                    <a:ext uri="{9D8B030D-6E8A-4147-A177-3AD203B41FA5}">
                      <a16:colId xmlns:a16="http://schemas.microsoft.com/office/drawing/2014/main" val="20003"/>
                    </a:ext>
                  </a:extLst>
                </a:gridCol>
              </a:tblGrid>
              <a:tr h="431546">
                <a:tc>
                  <a:txBody>
                    <a:bodyPr/>
                    <a:lstStyle/>
                    <a:p>
                      <a:pPr algn="ctr">
                        <a:lnSpc>
                          <a:spcPct val="100000"/>
                        </a:lnSpc>
                        <a:spcBef>
                          <a:spcPts val="844"/>
                        </a:spcBef>
                      </a:pPr>
                      <a:r>
                        <a:rPr sz="1400" spc="-20" dirty="0">
                          <a:solidFill>
                            <a:srgbClr val="FFFFFF"/>
                          </a:solidFill>
                          <a:latin typeface="Arial"/>
                          <a:cs typeface="Arial"/>
                        </a:rPr>
                        <a:t>Activity</a:t>
                      </a:r>
                      <a:r>
                        <a:rPr sz="1400" spc="-55" dirty="0">
                          <a:solidFill>
                            <a:srgbClr val="FFFFFF"/>
                          </a:solidFill>
                          <a:latin typeface="Arial"/>
                          <a:cs typeface="Arial"/>
                        </a:rPr>
                        <a:t> </a:t>
                      </a:r>
                      <a:r>
                        <a:rPr sz="1400" spc="40" dirty="0">
                          <a:solidFill>
                            <a:srgbClr val="FFFFFF"/>
                          </a:solidFill>
                          <a:latin typeface="Arial"/>
                          <a:cs typeface="Arial"/>
                        </a:rPr>
                        <a:t>#</a:t>
                      </a:r>
                      <a:endParaRPr sz="1400">
                        <a:latin typeface="Arial"/>
                        <a:cs typeface="Arial"/>
                      </a:endParaRPr>
                    </a:p>
                  </a:txBody>
                  <a:tcPr marL="0" marR="0" marT="107314"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tc>
                  <a:txBody>
                    <a:bodyPr/>
                    <a:lstStyle/>
                    <a:p>
                      <a:pPr marL="430530">
                        <a:lnSpc>
                          <a:spcPct val="100000"/>
                        </a:lnSpc>
                        <a:spcBef>
                          <a:spcPts val="844"/>
                        </a:spcBef>
                      </a:pPr>
                      <a:r>
                        <a:rPr sz="1400" spc="-25" dirty="0">
                          <a:solidFill>
                            <a:srgbClr val="FFFFFF"/>
                          </a:solidFill>
                          <a:latin typeface="Arial"/>
                          <a:cs typeface="Arial"/>
                        </a:rPr>
                        <a:t>Description</a:t>
                      </a:r>
                      <a:endParaRPr sz="1400">
                        <a:latin typeface="Arial"/>
                        <a:cs typeface="Arial"/>
                      </a:endParaRPr>
                    </a:p>
                  </a:txBody>
                  <a:tcPr marL="0" marR="0" marT="107314"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tc>
                  <a:txBody>
                    <a:bodyPr/>
                    <a:lstStyle/>
                    <a:p>
                      <a:pPr algn="ctr">
                        <a:lnSpc>
                          <a:spcPct val="100000"/>
                        </a:lnSpc>
                        <a:spcBef>
                          <a:spcPts val="844"/>
                        </a:spcBef>
                      </a:pPr>
                      <a:r>
                        <a:rPr sz="1400" spc="-50" dirty="0">
                          <a:solidFill>
                            <a:srgbClr val="FFFFFF"/>
                          </a:solidFill>
                          <a:latin typeface="Arial"/>
                          <a:cs typeface="Arial"/>
                        </a:rPr>
                        <a:t>Predecessors</a:t>
                      </a:r>
                      <a:endParaRPr sz="1400">
                        <a:latin typeface="Arial"/>
                        <a:cs typeface="Arial"/>
                      </a:endParaRPr>
                    </a:p>
                  </a:txBody>
                  <a:tcPr marL="0" marR="0" marT="107314"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tc>
                  <a:txBody>
                    <a:bodyPr/>
                    <a:lstStyle/>
                    <a:p>
                      <a:pPr marL="339090" marR="310515" indent="-20955">
                        <a:lnSpc>
                          <a:spcPct val="100000"/>
                        </a:lnSpc>
                      </a:pPr>
                      <a:r>
                        <a:rPr sz="1400" dirty="0">
                          <a:solidFill>
                            <a:srgbClr val="FFFFFF"/>
                          </a:solidFill>
                          <a:latin typeface="Arial"/>
                          <a:cs typeface="Arial"/>
                        </a:rPr>
                        <a:t>Duration  </a:t>
                      </a:r>
                      <a:r>
                        <a:rPr sz="1400" spc="-55" dirty="0">
                          <a:solidFill>
                            <a:srgbClr val="FFFFFF"/>
                          </a:solidFill>
                          <a:latin typeface="Arial"/>
                          <a:cs typeface="Arial"/>
                        </a:rPr>
                        <a:t>(Weeks)</a:t>
                      </a:r>
                      <a:endParaRPr sz="1400" dirty="0">
                        <a:latin typeface="Arial"/>
                        <a:cs typeface="Arial"/>
                      </a:endParaRPr>
                    </a:p>
                  </a:txBody>
                  <a:tcPr marL="0" marR="0" marT="0"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extLst>
                  <a:ext uri="{0D108BD9-81ED-4DB2-BD59-A6C34878D82A}">
                    <a16:rowId xmlns:a16="http://schemas.microsoft.com/office/drawing/2014/main" val="10000"/>
                  </a:ext>
                </a:extLst>
              </a:tr>
              <a:tr h="241300">
                <a:tc>
                  <a:txBody>
                    <a:bodyPr/>
                    <a:lstStyle/>
                    <a:p>
                      <a:pPr algn="ctr">
                        <a:lnSpc>
                          <a:spcPts val="1610"/>
                        </a:lnSpc>
                        <a:spcBef>
                          <a:spcPts val="190"/>
                        </a:spcBef>
                      </a:pPr>
                      <a:r>
                        <a:rPr sz="1400" dirty="0">
                          <a:latin typeface="Arial"/>
                          <a:cs typeface="Arial"/>
                        </a:rPr>
                        <a:t>1</a:t>
                      </a:r>
                      <a:endParaRPr sz="1400">
                        <a:latin typeface="Arial"/>
                        <a:cs typeface="Arial"/>
                      </a:endParaRPr>
                    </a:p>
                  </a:txBody>
                  <a:tcPr marL="0" marR="0" marT="24130"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EAEEF7"/>
                    </a:solidFill>
                  </a:tcPr>
                </a:tc>
                <a:tc>
                  <a:txBody>
                    <a:bodyPr/>
                    <a:lstStyle/>
                    <a:p>
                      <a:pPr marL="664845">
                        <a:lnSpc>
                          <a:spcPts val="1610"/>
                        </a:lnSpc>
                        <a:spcBef>
                          <a:spcPts val="190"/>
                        </a:spcBef>
                      </a:pPr>
                      <a:r>
                        <a:rPr sz="1400" spc="-45" dirty="0">
                          <a:solidFill>
                            <a:srgbClr val="FF0000"/>
                          </a:solidFill>
                          <a:latin typeface="Arial"/>
                          <a:cs typeface="Arial"/>
                        </a:rPr>
                        <a:t>Creative</a:t>
                      </a:r>
                      <a:endParaRPr sz="1400">
                        <a:latin typeface="Arial"/>
                        <a:cs typeface="Arial"/>
                      </a:endParaRPr>
                    </a:p>
                  </a:txBody>
                  <a:tcPr marL="0" marR="0" marT="24130"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EAEEF7"/>
                    </a:solidFill>
                  </a:tcPr>
                </a:tc>
                <a:tc>
                  <a:txBody>
                    <a:bodyPr/>
                    <a:lstStyle/>
                    <a:p>
                      <a:pPr algn="ctr">
                        <a:lnSpc>
                          <a:spcPct val="100000"/>
                        </a:lnSpc>
                        <a:spcBef>
                          <a:spcPts val="95"/>
                        </a:spcBef>
                      </a:pPr>
                      <a:r>
                        <a:rPr sz="1400" dirty="0">
                          <a:latin typeface="Arial"/>
                          <a:cs typeface="Arial"/>
                        </a:rPr>
                        <a:t>-</a:t>
                      </a:r>
                      <a:endParaRPr sz="1400">
                        <a:latin typeface="Arial"/>
                        <a:cs typeface="Arial"/>
                      </a:endParaRPr>
                    </a:p>
                  </a:txBody>
                  <a:tcPr marL="0" marR="0" marT="12065"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EAEEF7"/>
                    </a:solidFill>
                  </a:tcPr>
                </a:tc>
                <a:tc>
                  <a:txBody>
                    <a:bodyPr/>
                    <a:lstStyle/>
                    <a:p>
                      <a:pPr algn="ctr">
                        <a:lnSpc>
                          <a:spcPts val="1610"/>
                        </a:lnSpc>
                        <a:spcBef>
                          <a:spcPts val="190"/>
                        </a:spcBef>
                      </a:pPr>
                      <a:r>
                        <a:rPr sz="1400" dirty="0">
                          <a:latin typeface="Arial"/>
                          <a:cs typeface="Arial"/>
                        </a:rPr>
                        <a:t>5</a:t>
                      </a:r>
                      <a:endParaRPr sz="1400">
                        <a:latin typeface="Arial"/>
                        <a:cs typeface="Arial"/>
                      </a:endParaRPr>
                    </a:p>
                  </a:txBody>
                  <a:tcPr marL="0" marR="0" marT="24130"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EAEEF7"/>
                    </a:solidFill>
                  </a:tcPr>
                </a:tc>
                <a:extLst>
                  <a:ext uri="{0D108BD9-81ED-4DB2-BD59-A6C34878D82A}">
                    <a16:rowId xmlns:a16="http://schemas.microsoft.com/office/drawing/2014/main" val="10001"/>
                  </a:ext>
                </a:extLst>
              </a:tr>
              <a:tr h="241426">
                <a:tc>
                  <a:txBody>
                    <a:bodyPr/>
                    <a:lstStyle/>
                    <a:p>
                      <a:pPr algn="ctr">
                        <a:lnSpc>
                          <a:spcPts val="1610"/>
                        </a:lnSpc>
                        <a:spcBef>
                          <a:spcPts val="190"/>
                        </a:spcBef>
                      </a:pPr>
                      <a:r>
                        <a:rPr sz="1400" dirty="0">
                          <a:latin typeface="Arial"/>
                          <a:cs typeface="Arial"/>
                        </a:rPr>
                        <a:t>2</a:t>
                      </a:r>
                      <a:endParaRPr sz="1400">
                        <a:latin typeface="Arial"/>
                        <a:cs typeface="Arial"/>
                      </a:endParaRPr>
                    </a:p>
                  </a:txBody>
                  <a:tcPr marL="0" marR="0" marT="2413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660400">
                        <a:lnSpc>
                          <a:spcPts val="1610"/>
                        </a:lnSpc>
                        <a:spcBef>
                          <a:spcPts val="190"/>
                        </a:spcBef>
                      </a:pPr>
                      <a:r>
                        <a:rPr sz="1400" spc="-40" dirty="0">
                          <a:latin typeface="Arial"/>
                          <a:cs typeface="Arial"/>
                        </a:rPr>
                        <a:t>Strategy</a:t>
                      </a:r>
                      <a:endParaRPr sz="1400">
                        <a:latin typeface="Arial"/>
                        <a:cs typeface="Arial"/>
                      </a:endParaRPr>
                    </a:p>
                  </a:txBody>
                  <a:tcPr marL="0" marR="0" marT="2413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ct val="100000"/>
                        </a:lnSpc>
                        <a:spcBef>
                          <a:spcPts val="95"/>
                        </a:spcBef>
                      </a:pPr>
                      <a:r>
                        <a:rPr sz="1400" dirty="0">
                          <a:latin typeface="Arial"/>
                          <a:cs typeface="Arial"/>
                        </a:rPr>
                        <a:t>-</a:t>
                      </a:r>
                      <a:endParaRPr sz="1400">
                        <a:latin typeface="Arial"/>
                        <a:cs typeface="Arial"/>
                      </a:endParaRPr>
                    </a:p>
                  </a:txBody>
                  <a:tcPr marL="0" marR="0" marT="1206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10"/>
                        </a:lnSpc>
                        <a:spcBef>
                          <a:spcPts val="190"/>
                        </a:spcBef>
                      </a:pPr>
                      <a:r>
                        <a:rPr sz="1400" dirty="0">
                          <a:latin typeface="Arial"/>
                          <a:cs typeface="Arial"/>
                        </a:rPr>
                        <a:t>2</a:t>
                      </a:r>
                      <a:endParaRPr sz="1400">
                        <a:latin typeface="Arial"/>
                        <a:cs typeface="Arial"/>
                      </a:endParaRPr>
                    </a:p>
                  </a:txBody>
                  <a:tcPr marL="0" marR="0" marT="2413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extLst>
                  <a:ext uri="{0D108BD9-81ED-4DB2-BD59-A6C34878D82A}">
                    <a16:rowId xmlns:a16="http://schemas.microsoft.com/office/drawing/2014/main" val="10002"/>
                  </a:ext>
                </a:extLst>
              </a:tr>
              <a:tr h="241299">
                <a:tc>
                  <a:txBody>
                    <a:bodyPr/>
                    <a:lstStyle/>
                    <a:p>
                      <a:pPr algn="ctr">
                        <a:lnSpc>
                          <a:spcPts val="1610"/>
                        </a:lnSpc>
                        <a:spcBef>
                          <a:spcPts val="185"/>
                        </a:spcBef>
                      </a:pPr>
                      <a:r>
                        <a:rPr sz="1400" dirty="0">
                          <a:latin typeface="Arial"/>
                          <a:cs typeface="Arial"/>
                        </a:rPr>
                        <a:t>3</a:t>
                      </a:r>
                      <a:endParaRPr sz="1400">
                        <a:latin typeface="Arial"/>
                        <a:cs typeface="Arial"/>
                      </a:endParaRPr>
                    </a:p>
                  </a:txBody>
                  <a:tcPr marL="0" marR="0" marT="2349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228600" algn="ctr">
                        <a:lnSpc>
                          <a:spcPts val="1610"/>
                        </a:lnSpc>
                        <a:spcBef>
                          <a:spcPts val="185"/>
                        </a:spcBef>
                      </a:pPr>
                      <a:r>
                        <a:rPr sz="1400" spc="-105" dirty="0">
                          <a:latin typeface="Arial"/>
                          <a:cs typeface="Arial"/>
                        </a:rPr>
                        <a:t>IT</a:t>
                      </a:r>
                      <a:endParaRPr sz="1400">
                        <a:latin typeface="Arial"/>
                        <a:cs typeface="Arial"/>
                      </a:endParaRPr>
                    </a:p>
                  </a:txBody>
                  <a:tcPr marL="0" marR="0" marT="2349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ct val="100000"/>
                        </a:lnSpc>
                        <a:spcBef>
                          <a:spcPts val="95"/>
                        </a:spcBef>
                      </a:pPr>
                      <a:r>
                        <a:rPr sz="1400" dirty="0">
                          <a:latin typeface="Arial"/>
                          <a:cs typeface="Arial"/>
                        </a:rPr>
                        <a:t>-</a:t>
                      </a:r>
                      <a:endParaRPr sz="1400">
                        <a:latin typeface="Arial"/>
                        <a:cs typeface="Arial"/>
                      </a:endParaRPr>
                    </a:p>
                  </a:txBody>
                  <a:tcPr marL="0" marR="0" marT="1206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10"/>
                        </a:lnSpc>
                        <a:spcBef>
                          <a:spcPts val="185"/>
                        </a:spcBef>
                      </a:pPr>
                      <a:r>
                        <a:rPr sz="1400" dirty="0">
                          <a:latin typeface="Arial"/>
                          <a:cs typeface="Arial"/>
                        </a:rPr>
                        <a:t>4</a:t>
                      </a:r>
                      <a:endParaRPr sz="1400">
                        <a:latin typeface="Arial"/>
                        <a:cs typeface="Arial"/>
                      </a:endParaRPr>
                    </a:p>
                  </a:txBody>
                  <a:tcPr marL="0" marR="0" marT="2349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extLst>
                  <a:ext uri="{0D108BD9-81ED-4DB2-BD59-A6C34878D82A}">
                    <a16:rowId xmlns:a16="http://schemas.microsoft.com/office/drawing/2014/main" val="10003"/>
                  </a:ext>
                </a:extLst>
              </a:tr>
              <a:tr h="241300">
                <a:tc>
                  <a:txBody>
                    <a:bodyPr/>
                    <a:lstStyle/>
                    <a:p>
                      <a:pPr algn="ctr">
                        <a:lnSpc>
                          <a:spcPts val="1610"/>
                        </a:lnSpc>
                        <a:spcBef>
                          <a:spcPts val="185"/>
                        </a:spcBef>
                      </a:pPr>
                      <a:r>
                        <a:rPr sz="1400" dirty="0">
                          <a:latin typeface="Arial"/>
                          <a:cs typeface="Arial"/>
                        </a:rPr>
                        <a:t>4</a:t>
                      </a:r>
                      <a:endParaRPr sz="1400">
                        <a:latin typeface="Arial"/>
                        <a:cs typeface="Arial"/>
                      </a:endParaRPr>
                    </a:p>
                  </a:txBody>
                  <a:tcPr marL="0" marR="0" marT="2349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535305">
                        <a:lnSpc>
                          <a:spcPts val="1610"/>
                        </a:lnSpc>
                        <a:spcBef>
                          <a:spcPts val="185"/>
                        </a:spcBef>
                      </a:pPr>
                      <a:r>
                        <a:rPr sz="1400" spc="-40" dirty="0">
                          <a:latin typeface="Arial"/>
                          <a:cs typeface="Arial"/>
                        </a:rPr>
                        <a:t>Fundraising</a:t>
                      </a:r>
                      <a:endParaRPr sz="1400">
                        <a:latin typeface="Arial"/>
                        <a:cs typeface="Arial"/>
                      </a:endParaRPr>
                    </a:p>
                  </a:txBody>
                  <a:tcPr marL="0" marR="0" marT="2349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ct val="100000"/>
                        </a:lnSpc>
                        <a:spcBef>
                          <a:spcPts val="100"/>
                        </a:spcBef>
                      </a:pPr>
                      <a:r>
                        <a:rPr sz="1400" dirty="0">
                          <a:latin typeface="Arial"/>
                          <a:cs typeface="Arial"/>
                        </a:rPr>
                        <a:t>1</a:t>
                      </a:r>
                      <a:endParaRPr sz="1400">
                        <a:latin typeface="Arial"/>
                        <a:cs typeface="Arial"/>
                      </a:endParaRPr>
                    </a:p>
                  </a:txBody>
                  <a:tcPr marL="0" marR="0" marT="1270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10"/>
                        </a:lnSpc>
                        <a:spcBef>
                          <a:spcPts val="185"/>
                        </a:spcBef>
                      </a:pPr>
                      <a:r>
                        <a:rPr sz="1400" dirty="0">
                          <a:latin typeface="Arial"/>
                          <a:cs typeface="Arial"/>
                        </a:rPr>
                        <a:t>4</a:t>
                      </a:r>
                      <a:endParaRPr sz="1400">
                        <a:latin typeface="Arial"/>
                        <a:cs typeface="Arial"/>
                      </a:endParaRPr>
                    </a:p>
                  </a:txBody>
                  <a:tcPr marL="0" marR="0" marT="2349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extLst>
                  <a:ext uri="{0D108BD9-81ED-4DB2-BD59-A6C34878D82A}">
                    <a16:rowId xmlns:a16="http://schemas.microsoft.com/office/drawing/2014/main" val="10004"/>
                  </a:ext>
                </a:extLst>
              </a:tr>
              <a:tr h="241426">
                <a:tc>
                  <a:txBody>
                    <a:bodyPr/>
                    <a:lstStyle/>
                    <a:p>
                      <a:pPr algn="ctr">
                        <a:lnSpc>
                          <a:spcPts val="1610"/>
                        </a:lnSpc>
                        <a:spcBef>
                          <a:spcPts val="190"/>
                        </a:spcBef>
                      </a:pPr>
                      <a:r>
                        <a:rPr sz="1400" dirty="0">
                          <a:latin typeface="Arial"/>
                          <a:cs typeface="Arial"/>
                        </a:rPr>
                        <a:t>5</a:t>
                      </a:r>
                      <a:endParaRPr sz="1400">
                        <a:latin typeface="Arial"/>
                        <a:cs typeface="Arial"/>
                      </a:endParaRPr>
                    </a:p>
                  </a:txBody>
                  <a:tcPr marL="0" marR="0" marT="2413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590550">
                        <a:lnSpc>
                          <a:spcPts val="1610"/>
                        </a:lnSpc>
                        <a:spcBef>
                          <a:spcPts val="190"/>
                        </a:spcBef>
                      </a:pPr>
                      <a:r>
                        <a:rPr sz="1400" spc="-15" dirty="0">
                          <a:latin typeface="Arial"/>
                          <a:cs typeface="Arial"/>
                        </a:rPr>
                        <a:t>Marketing</a:t>
                      </a:r>
                      <a:endParaRPr sz="1400" dirty="0">
                        <a:latin typeface="Arial"/>
                        <a:cs typeface="Arial"/>
                      </a:endParaRPr>
                    </a:p>
                  </a:txBody>
                  <a:tcPr marL="0" marR="0" marT="2413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ct val="100000"/>
                        </a:lnSpc>
                        <a:spcBef>
                          <a:spcPts val="100"/>
                        </a:spcBef>
                      </a:pPr>
                      <a:r>
                        <a:rPr sz="1400" spc="20" dirty="0">
                          <a:latin typeface="Arial"/>
                          <a:cs typeface="Arial"/>
                        </a:rPr>
                        <a:t>1,2</a:t>
                      </a:r>
                      <a:endParaRPr sz="1400">
                        <a:latin typeface="Arial"/>
                        <a:cs typeface="Arial"/>
                      </a:endParaRPr>
                    </a:p>
                  </a:txBody>
                  <a:tcPr marL="0" marR="0" marT="1270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10"/>
                        </a:lnSpc>
                        <a:spcBef>
                          <a:spcPts val="190"/>
                        </a:spcBef>
                      </a:pPr>
                      <a:r>
                        <a:rPr sz="1400" dirty="0">
                          <a:latin typeface="Arial"/>
                          <a:cs typeface="Arial"/>
                        </a:rPr>
                        <a:t>2</a:t>
                      </a:r>
                      <a:endParaRPr sz="1400">
                        <a:latin typeface="Arial"/>
                        <a:cs typeface="Arial"/>
                      </a:endParaRPr>
                    </a:p>
                  </a:txBody>
                  <a:tcPr marL="0" marR="0" marT="2413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extLst>
                  <a:ext uri="{0D108BD9-81ED-4DB2-BD59-A6C34878D82A}">
                    <a16:rowId xmlns:a16="http://schemas.microsoft.com/office/drawing/2014/main" val="10005"/>
                  </a:ext>
                </a:extLst>
              </a:tr>
              <a:tr h="241300">
                <a:tc>
                  <a:txBody>
                    <a:bodyPr/>
                    <a:lstStyle/>
                    <a:p>
                      <a:pPr algn="ctr">
                        <a:lnSpc>
                          <a:spcPts val="1610"/>
                        </a:lnSpc>
                        <a:spcBef>
                          <a:spcPts val="190"/>
                        </a:spcBef>
                      </a:pPr>
                      <a:r>
                        <a:rPr sz="1400" dirty="0">
                          <a:latin typeface="Arial"/>
                          <a:cs typeface="Arial"/>
                        </a:rPr>
                        <a:t>6</a:t>
                      </a:r>
                      <a:endParaRPr sz="1400">
                        <a:latin typeface="Arial"/>
                        <a:cs typeface="Arial"/>
                      </a:endParaRPr>
                    </a:p>
                  </a:txBody>
                  <a:tcPr marL="0" marR="0" marT="2413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768350">
                        <a:lnSpc>
                          <a:spcPts val="1610"/>
                        </a:lnSpc>
                        <a:spcBef>
                          <a:spcPts val="190"/>
                        </a:spcBef>
                      </a:pPr>
                      <a:r>
                        <a:rPr sz="1400" spc="-55" dirty="0">
                          <a:solidFill>
                            <a:srgbClr val="FF0000"/>
                          </a:solidFill>
                          <a:latin typeface="Arial"/>
                          <a:cs typeface="Arial"/>
                        </a:rPr>
                        <a:t>Sales</a:t>
                      </a:r>
                      <a:endParaRPr sz="1400">
                        <a:latin typeface="Arial"/>
                        <a:cs typeface="Arial"/>
                      </a:endParaRPr>
                    </a:p>
                  </a:txBody>
                  <a:tcPr marL="0" marR="0" marT="2413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ct val="100000"/>
                        </a:lnSpc>
                        <a:spcBef>
                          <a:spcPts val="95"/>
                        </a:spcBef>
                      </a:pPr>
                      <a:r>
                        <a:rPr sz="1400" spc="20" dirty="0">
                          <a:latin typeface="Arial"/>
                          <a:cs typeface="Arial"/>
                        </a:rPr>
                        <a:t>1,2</a:t>
                      </a:r>
                      <a:endParaRPr sz="1400">
                        <a:latin typeface="Arial"/>
                        <a:cs typeface="Arial"/>
                      </a:endParaRPr>
                    </a:p>
                  </a:txBody>
                  <a:tcPr marL="0" marR="0" marT="1206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10"/>
                        </a:lnSpc>
                        <a:spcBef>
                          <a:spcPts val="190"/>
                        </a:spcBef>
                      </a:pPr>
                      <a:r>
                        <a:rPr sz="1400" dirty="0">
                          <a:latin typeface="Arial"/>
                          <a:cs typeface="Arial"/>
                        </a:rPr>
                        <a:t>5</a:t>
                      </a:r>
                      <a:endParaRPr sz="1400">
                        <a:latin typeface="Arial"/>
                        <a:cs typeface="Arial"/>
                      </a:endParaRPr>
                    </a:p>
                  </a:txBody>
                  <a:tcPr marL="0" marR="0" marT="2413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extLst>
                  <a:ext uri="{0D108BD9-81ED-4DB2-BD59-A6C34878D82A}">
                    <a16:rowId xmlns:a16="http://schemas.microsoft.com/office/drawing/2014/main" val="10006"/>
                  </a:ext>
                </a:extLst>
              </a:tr>
              <a:tr h="241300">
                <a:tc>
                  <a:txBody>
                    <a:bodyPr/>
                    <a:lstStyle/>
                    <a:p>
                      <a:pPr algn="ctr">
                        <a:lnSpc>
                          <a:spcPts val="1610"/>
                        </a:lnSpc>
                        <a:spcBef>
                          <a:spcPts val="190"/>
                        </a:spcBef>
                      </a:pPr>
                      <a:r>
                        <a:rPr sz="1400" dirty="0">
                          <a:latin typeface="Arial"/>
                          <a:cs typeface="Arial"/>
                        </a:rPr>
                        <a:t>7</a:t>
                      </a:r>
                    </a:p>
                  </a:txBody>
                  <a:tcPr marL="0" marR="0" marT="2413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676910">
                        <a:lnSpc>
                          <a:spcPts val="1610"/>
                        </a:lnSpc>
                        <a:spcBef>
                          <a:spcPts val="190"/>
                        </a:spcBef>
                      </a:pPr>
                      <a:r>
                        <a:rPr sz="1400" spc="-40" dirty="0">
                          <a:solidFill>
                            <a:srgbClr val="FF0000"/>
                          </a:solidFill>
                          <a:latin typeface="Arial"/>
                          <a:cs typeface="Arial"/>
                        </a:rPr>
                        <a:t>Finance</a:t>
                      </a:r>
                      <a:endParaRPr sz="1400">
                        <a:latin typeface="Arial"/>
                        <a:cs typeface="Arial"/>
                      </a:endParaRPr>
                    </a:p>
                  </a:txBody>
                  <a:tcPr marL="0" marR="0" marT="2413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ct val="100000"/>
                        </a:lnSpc>
                        <a:spcBef>
                          <a:spcPts val="95"/>
                        </a:spcBef>
                      </a:pPr>
                      <a:r>
                        <a:rPr sz="1400" spc="5" dirty="0">
                          <a:latin typeface="Arial"/>
                          <a:cs typeface="Arial"/>
                        </a:rPr>
                        <a:t>5,6</a:t>
                      </a:r>
                      <a:endParaRPr sz="1400">
                        <a:latin typeface="Arial"/>
                        <a:cs typeface="Arial"/>
                      </a:endParaRPr>
                    </a:p>
                  </a:txBody>
                  <a:tcPr marL="0" marR="0" marT="1206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10"/>
                        </a:lnSpc>
                        <a:spcBef>
                          <a:spcPts val="190"/>
                        </a:spcBef>
                      </a:pPr>
                      <a:r>
                        <a:rPr sz="1400" dirty="0">
                          <a:latin typeface="Arial"/>
                          <a:cs typeface="Arial"/>
                        </a:rPr>
                        <a:t>2</a:t>
                      </a:r>
                      <a:endParaRPr sz="1400">
                        <a:latin typeface="Arial"/>
                        <a:cs typeface="Arial"/>
                      </a:endParaRPr>
                    </a:p>
                  </a:txBody>
                  <a:tcPr marL="0" marR="0" marT="2413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extLst>
                  <a:ext uri="{0D108BD9-81ED-4DB2-BD59-A6C34878D82A}">
                    <a16:rowId xmlns:a16="http://schemas.microsoft.com/office/drawing/2014/main" val="10007"/>
                  </a:ext>
                </a:extLst>
              </a:tr>
              <a:tr h="241427">
                <a:tc>
                  <a:txBody>
                    <a:bodyPr/>
                    <a:lstStyle/>
                    <a:p>
                      <a:pPr algn="ctr">
                        <a:lnSpc>
                          <a:spcPts val="1610"/>
                        </a:lnSpc>
                        <a:spcBef>
                          <a:spcPts val="190"/>
                        </a:spcBef>
                      </a:pPr>
                      <a:r>
                        <a:rPr sz="1400" dirty="0">
                          <a:latin typeface="Arial"/>
                          <a:cs typeface="Arial"/>
                        </a:rPr>
                        <a:t>8</a:t>
                      </a:r>
                      <a:endParaRPr sz="1400">
                        <a:latin typeface="Arial"/>
                        <a:cs typeface="Arial"/>
                      </a:endParaRPr>
                    </a:p>
                  </a:txBody>
                  <a:tcPr marL="0" marR="0" marT="2413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228600" algn="ctr">
                        <a:lnSpc>
                          <a:spcPts val="1610"/>
                        </a:lnSpc>
                        <a:spcBef>
                          <a:spcPts val="190"/>
                        </a:spcBef>
                      </a:pPr>
                      <a:r>
                        <a:rPr sz="1400" spc="-120" dirty="0">
                          <a:latin typeface="Arial"/>
                          <a:cs typeface="Arial"/>
                        </a:rPr>
                        <a:t>HR</a:t>
                      </a:r>
                      <a:endParaRPr sz="1400">
                        <a:latin typeface="Arial"/>
                        <a:cs typeface="Arial"/>
                      </a:endParaRPr>
                    </a:p>
                  </a:txBody>
                  <a:tcPr marL="0" marR="0" marT="2413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ct val="100000"/>
                        </a:lnSpc>
                        <a:spcBef>
                          <a:spcPts val="100"/>
                        </a:spcBef>
                      </a:pPr>
                      <a:r>
                        <a:rPr sz="1400" spc="5" dirty="0">
                          <a:latin typeface="Arial"/>
                          <a:cs typeface="Arial"/>
                        </a:rPr>
                        <a:t>4,6</a:t>
                      </a:r>
                      <a:endParaRPr sz="1400">
                        <a:latin typeface="Arial"/>
                        <a:cs typeface="Arial"/>
                      </a:endParaRPr>
                    </a:p>
                  </a:txBody>
                  <a:tcPr marL="0" marR="0" marT="1270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10"/>
                        </a:lnSpc>
                        <a:spcBef>
                          <a:spcPts val="190"/>
                        </a:spcBef>
                      </a:pPr>
                      <a:r>
                        <a:rPr sz="1400" dirty="0">
                          <a:latin typeface="Arial"/>
                          <a:cs typeface="Arial"/>
                        </a:rPr>
                        <a:t>1</a:t>
                      </a:r>
                    </a:p>
                  </a:txBody>
                  <a:tcPr marL="0" marR="0" marT="2413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extLst>
                  <a:ext uri="{0D108BD9-81ED-4DB2-BD59-A6C34878D82A}">
                    <a16:rowId xmlns:a16="http://schemas.microsoft.com/office/drawing/2014/main" val="10008"/>
                  </a:ext>
                </a:extLst>
              </a:tr>
            </a:tbl>
          </a:graphicData>
        </a:graphic>
      </p:graphicFrame>
      <p:grpSp>
        <p:nvGrpSpPr>
          <p:cNvPr id="3" name="Group 2">
            <a:extLst>
              <a:ext uri="{FF2B5EF4-FFF2-40B4-BE49-F238E27FC236}">
                <a16:creationId xmlns:a16="http://schemas.microsoft.com/office/drawing/2014/main" id="{B7938826-4AD9-E84F-8946-ECE36A5A5906}"/>
              </a:ext>
            </a:extLst>
          </p:cNvPr>
          <p:cNvGrpSpPr/>
          <p:nvPr/>
        </p:nvGrpSpPr>
        <p:grpSpPr>
          <a:xfrm>
            <a:off x="5867401" y="3657600"/>
            <a:ext cx="4187317" cy="2645602"/>
            <a:chOff x="1625346" y="723392"/>
            <a:chExt cx="4187317" cy="2645602"/>
          </a:xfrm>
        </p:grpSpPr>
        <p:sp>
          <p:nvSpPr>
            <p:cNvPr id="8" name="object 2">
              <a:extLst>
                <a:ext uri="{FF2B5EF4-FFF2-40B4-BE49-F238E27FC236}">
                  <a16:creationId xmlns:a16="http://schemas.microsoft.com/office/drawing/2014/main" id="{FFB560A0-FC10-FA4B-A887-C8A29450F7EB}"/>
                </a:ext>
              </a:extLst>
            </p:cNvPr>
            <p:cNvSpPr txBox="1"/>
            <p:nvPr/>
          </p:nvSpPr>
          <p:spPr>
            <a:xfrm>
              <a:off x="5396738" y="816355"/>
              <a:ext cx="415925" cy="151323"/>
            </a:xfrm>
            <a:prstGeom prst="rect">
              <a:avLst/>
            </a:prstGeom>
          </p:spPr>
          <p:txBody>
            <a:bodyPr vert="horz" wrap="square" lIns="0" tIns="12700" rIns="0" bIns="0" rtlCol="0">
              <a:spAutoFit/>
            </a:bodyPr>
            <a:lstStyle/>
            <a:p>
              <a:pPr marL="12700">
                <a:spcBef>
                  <a:spcPts val="100"/>
                </a:spcBef>
                <a:tabLst>
                  <a:tab pos="286385" algn="l"/>
                </a:tabLst>
              </a:pPr>
              <a:r>
                <a:rPr sz="900" b="1" spc="-50" dirty="0">
                  <a:solidFill>
                    <a:srgbClr val="FF0000"/>
                  </a:solidFill>
                  <a:latin typeface="Arial"/>
                  <a:cs typeface="Arial"/>
                </a:rPr>
                <a:t>1</a:t>
              </a:r>
              <a:r>
                <a:rPr sz="900" b="1" spc="-45" dirty="0">
                  <a:solidFill>
                    <a:srgbClr val="FF0000"/>
                  </a:solidFill>
                  <a:latin typeface="Arial"/>
                  <a:cs typeface="Arial"/>
                </a:rPr>
                <a:t>2</a:t>
              </a:r>
              <a:r>
                <a:rPr sz="900" b="1" dirty="0">
                  <a:solidFill>
                    <a:srgbClr val="FF0000"/>
                  </a:solidFill>
                  <a:latin typeface="Arial"/>
                  <a:cs typeface="Arial"/>
                </a:rPr>
                <a:t>	</a:t>
              </a:r>
              <a:r>
                <a:rPr sz="900" b="1" spc="-50" dirty="0">
                  <a:solidFill>
                    <a:srgbClr val="FF0000"/>
                  </a:solidFill>
                  <a:latin typeface="Arial"/>
                  <a:cs typeface="Arial"/>
                </a:rPr>
                <a:t>12</a:t>
              </a:r>
              <a:endParaRPr sz="900">
                <a:latin typeface="Arial"/>
                <a:cs typeface="Arial"/>
              </a:endParaRPr>
            </a:p>
          </p:txBody>
        </p:sp>
        <p:sp>
          <p:nvSpPr>
            <p:cNvPr id="9" name="object 3">
              <a:extLst>
                <a:ext uri="{FF2B5EF4-FFF2-40B4-BE49-F238E27FC236}">
                  <a16:creationId xmlns:a16="http://schemas.microsoft.com/office/drawing/2014/main" id="{391F3D67-F5B8-4145-A940-09BC17736EB8}"/>
                </a:ext>
              </a:extLst>
            </p:cNvPr>
            <p:cNvSpPr txBox="1"/>
            <p:nvPr/>
          </p:nvSpPr>
          <p:spPr>
            <a:xfrm>
              <a:off x="5396738" y="1187195"/>
              <a:ext cx="415925" cy="151323"/>
            </a:xfrm>
            <a:prstGeom prst="rect">
              <a:avLst/>
            </a:prstGeom>
          </p:spPr>
          <p:txBody>
            <a:bodyPr vert="horz" wrap="square" lIns="0" tIns="12700" rIns="0" bIns="0" rtlCol="0">
              <a:spAutoFit/>
            </a:bodyPr>
            <a:lstStyle/>
            <a:p>
              <a:pPr marL="12700">
                <a:spcBef>
                  <a:spcPts val="100"/>
                </a:spcBef>
                <a:tabLst>
                  <a:tab pos="286385" algn="l"/>
                </a:tabLst>
              </a:pPr>
              <a:r>
                <a:rPr sz="900" b="1" spc="-50" dirty="0">
                  <a:solidFill>
                    <a:srgbClr val="FF0000"/>
                  </a:solidFill>
                  <a:latin typeface="Arial"/>
                  <a:cs typeface="Arial"/>
                </a:rPr>
                <a:t>1</a:t>
              </a:r>
              <a:r>
                <a:rPr sz="900" b="1" spc="-45" dirty="0">
                  <a:solidFill>
                    <a:srgbClr val="FF0000"/>
                  </a:solidFill>
                  <a:latin typeface="Arial"/>
                  <a:cs typeface="Arial"/>
                </a:rPr>
                <a:t>2</a:t>
              </a:r>
              <a:r>
                <a:rPr sz="900" b="1" dirty="0">
                  <a:solidFill>
                    <a:srgbClr val="FF0000"/>
                  </a:solidFill>
                  <a:latin typeface="Arial"/>
                  <a:cs typeface="Arial"/>
                </a:rPr>
                <a:t>	</a:t>
              </a:r>
              <a:r>
                <a:rPr sz="900" b="1" spc="-50" dirty="0">
                  <a:solidFill>
                    <a:srgbClr val="FF0000"/>
                  </a:solidFill>
                  <a:latin typeface="Arial"/>
                  <a:cs typeface="Arial"/>
                </a:rPr>
                <a:t>12</a:t>
              </a:r>
              <a:endParaRPr sz="900">
                <a:latin typeface="Arial"/>
                <a:cs typeface="Arial"/>
              </a:endParaRPr>
            </a:p>
          </p:txBody>
        </p:sp>
        <p:sp>
          <p:nvSpPr>
            <p:cNvPr id="10" name="object 4">
              <a:extLst>
                <a:ext uri="{FF2B5EF4-FFF2-40B4-BE49-F238E27FC236}">
                  <a16:creationId xmlns:a16="http://schemas.microsoft.com/office/drawing/2014/main" id="{47EFBC6E-1D04-EA40-9A7C-292D76F826E8}"/>
                </a:ext>
              </a:extLst>
            </p:cNvPr>
            <p:cNvSpPr txBox="1"/>
            <p:nvPr/>
          </p:nvSpPr>
          <p:spPr>
            <a:xfrm>
              <a:off x="4634738" y="1145540"/>
              <a:ext cx="530225" cy="151323"/>
            </a:xfrm>
            <a:prstGeom prst="rect">
              <a:avLst/>
            </a:prstGeom>
          </p:spPr>
          <p:txBody>
            <a:bodyPr vert="horz" wrap="square" lIns="0" tIns="12700" rIns="0" bIns="0" rtlCol="0">
              <a:spAutoFit/>
            </a:bodyPr>
            <a:lstStyle/>
            <a:p>
              <a:pPr marL="12700">
                <a:spcBef>
                  <a:spcPts val="100"/>
                </a:spcBef>
                <a:tabLst>
                  <a:tab pos="401320" algn="l"/>
                </a:tabLst>
              </a:pPr>
              <a:r>
                <a:rPr sz="900" b="1" spc="-50" dirty="0">
                  <a:solidFill>
                    <a:srgbClr val="FF0000"/>
                  </a:solidFill>
                  <a:latin typeface="Arial"/>
                  <a:cs typeface="Arial"/>
                </a:rPr>
                <a:t>1</a:t>
              </a:r>
              <a:r>
                <a:rPr sz="900" b="1" spc="-45" dirty="0">
                  <a:solidFill>
                    <a:srgbClr val="FF0000"/>
                  </a:solidFill>
                  <a:latin typeface="Arial"/>
                  <a:cs typeface="Arial"/>
                </a:rPr>
                <a:t>0</a:t>
              </a:r>
              <a:r>
                <a:rPr sz="900" b="1" dirty="0">
                  <a:solidFill>
                    <a:srgbClr val="FF0000"/>
                  </a:solidFill>
                  <a:latin typeface="Arial"/>
                  <a:cs typeface="Arial"/>
                </a:rPr>
                <a:t>	</a:t>
              </a:r>
              <a:r>
                <a:rPr sz="900" b="1" spc="-50" dirty="0">
                  <a:solidFill>
                    <a:srgbClr val="FF0000"/>
                  </a:solidFill>
                  <a:latin typeface="Arial"/>
                  <a:cs typeface="Arial"/>
                </a:rPr>
                <a:t>12</a:t>
              </a:r>
              <a:endParaRPr sz="900">
                <a:latin typeface="Arial"/>
                <a:cs typeface="Arial"/>
              </a:endParaRPr>
            </a:p>
          </p:txBody>
        </p:sp>
        <p:sp>
          <p:nvSpPr>
            <p:cNvPr id="11" name="object 5">
              <a:extLst>
                <a:ext uri="{FF2B5EF4-FFF2-40B4-BE49-F238E27FC236}">
                  <a16:creationId xmlns:a16="http://schemas.microsoft.com/office/drawing/2014/main" id="{9EA5EA62-B5AB-2140-9D09-33DCD3FEEC7F}"/>
                </a:ext>
              </a:extLst>
            </p:cNvPr>
            <p:cNvSpPr txBox="1"/>
            <p:nvPr/>
          </p:nvSpPr>
          <p:spPr>
            <a:xfrm>
              <a:off x="4634738" y="1689861"/>
              <a:ext cx="530225" cy="151323"/>
            </a:xfrm>
            <a:prstGeom prst="rect">
              <a:avLst/>
            </a:prstGeom>
          </p:spPr>
          <p:txBody>
            <a:bodyPr vert="horz" wrap="square" lIns="0" tIns="12700" rIns="0" bIns="0" rtlCol="0">
              <a:spAutoFit/>
            </a:bodyPr>
            <a:lstStyle/>
            <a:p>
              <a:pPr marL="12700">
                <a:spcBef>
                  <a:spcPts val="100"/>
                </a:spcBef>
                <a:tabLst>
                  <a:tab pos="401320" algn="l"/>
                </a:tabLst>
              </a:pPr>
              <a:r>
                <a:rPr sz="900" b="1" spc="-50" dirty="0">
                  <a:solidFill>
                    <a:srgbClr val="FF0000"/>
                  </a:solidFill>
                  <a:latin typeface="Arial"/>
                  <a:cs typeface="Arial"/>
                </a:rPr>
                <a:t>1</a:t>
              </a:r>
              <a:r>
                <a:rPr sz="900" b="1" spc="-45" dirty="0">
                  <a:solidFill>
                    <a:srgbClr val="FF0000"/>
                  </a:solidFill>
                  <a:latin typeface="Arial"/>
                  <a:cs typeface="Arial"/>
                </a:rPr>
                <a:t>0</a:t>
              </a:r>
              <a:r>
                <a:rPr sz="900" b="1" dirty="0">
                  <a:solidFill>
                    <a:srgbClr val="FF0000"/>
                  </a:solidFill>
                  <a:latin typeface="Arial"/>
                  <a:cs typeface="Arial"/>
                </a:rPr>
                <a:t>	</a:t>
              </a:r>
              <a:r>
                <a:rPr sz="900" b="1" spc="-50" dirty="0">
                  <a:solidFill>
                    <a:srgbClr val="FF0000"/>
                  </a:solidFill>
                  <a:latin typeface="Arial"/>
                  <a:cs typeface="Arial"/>
                </a:rPr>
                <a:t>12</a:t>
              </a:r>
              <a:endParaRPr sz="900">
                <a:latin typeface="Arial"/>
                <a:cs typeface="Arial"/>
              </a:endParaRPr>
            </a:p>
          </p:txBody>
        </p:sp>
        <p:sp>
          <p:nvSpPr>
            <p:cNvPr id="12" name="object 6">
              <a:extLst>
                <a:ext uri="{FF2B5EF4-FFF2-40B4-BE49-F238E27FC236}">
                  <a16:creationId xmlns:a16="http://schemas.microsoft.com/office/drawing/2014/main" id="{B4AAEBA7-D321-0743-B931-2C5E657C5C1E}"/>
                </a:ext>
              </a:extLst>
            </p:cNvPr>
            <p:cNvSpPr txBox="1"/>
            <p:nvPr/>
          </p:nvSpPr>
          <p:spPr>
            <a:xfrm>
              <a:off x="4119626" y="1971039"/>
              <a:ext cx="447675" cy="151323"/>
            </a:xfrm>
            <a:prstGeom prst="rect">
              <a:avLst/>
            </a:prstGeom>
          </p:spPr>
          <p:txBody>
            <a:bodyPr vert="horz" wrap="square" lIns="0" tIns="12700" rIns="0" bIns="0" rtlCol="0">
              <a:spAutoFit/>
            </a:bodyPr>
            <a:lstStyle/>
            <a:p>
              <a:pPr marL="12700">
                <a:spcBef>
                  <a:spcPts val="100"/>
                </a:spcBef>
                <a:tabLst>
                  <a:tab pos="318770" algn="l"/>
                </a:tabLst>
              </a:pPr>
              <a:r>
                <a:rPr sz="900" b="1" spc="-45" dirty="0">
                  <a:solidFill>
                    <a:srgbClr val="FF0000"/>
                  </a:solidFill>
                  <a:latin typeface="Arial"/>
                  <a:cs typeface="Arial"/>
                </a:rPr>
                <a:t>5	</a:t>
              </a:r>
              <a:r>
                <a:rPr sz="900" b="1" spc="-50" dirty="0">
                  <a:solidFill>
                    <a:srgbClr val="FF0000"/>
                  </a:solidFill>
                  <a:latin typeface="Arial"/>
                  <a:cs typeface="Arial"/>
                </a:rPr>
                <a:t>10</a:t>
              </a:r>
              <a:endParaRPr sz="900">
                <a:latin typeface="Arial"/>
                <a:cs typeface="Arial"/>
              </a:endParaRPr>
            </a:p>
          </p:txBody>
        </p:sp>
        <p:sp>
          <p:nvSpPr>
            <p:cNvPr id="13" name="object 7">
              <a:extLst>
                <a:ext uri="{FF2B5EF4-FFF2-40B4-BE49-F238E27FC236}">
                  <a16:creationId xmlns:a16="http://schemas.microsoft.com/office/drawing/2014/main" id="{BDA4A62B-751F-EC48-ACE0-BE926BC3C2F4}"/>
                </a:ext>
              </a:extLst>
            </p:cNvPr>
            <p:cNvSpPr txBox="1"/>
            <p:nvPr/>
          </p:nvSpPr>
          <p:spPr>
            <a:xfrm>
              <a:off x="1630172" y="1554480"/>
              <a:ext cx="358140" cy="151323"/>
            </a:xfrm>
            <a:prstGeom prst="rect">
              <a:avLst/>
            </a:prstGeom>
          </p:spPr>
          <p:txBody>
            <a:bodyPr vert="horz" wrap="square" lIns="0" tIns="12700" rIns="0" bIns="0" rtlCol="0">
              <a:spAutoFit/>
            </a:bodyPr>
            <a:lstStyle/>
            <a:p>
              <a:pPr marL="12700">
                <a:spcBef>
                  <a:spcPts val="100"/>
                </a:spcBef>
                <a:tabLst>
                  <a:tab pos="286385" algn="l"/>
                </a:tabLst>
              </a:pPr>
              <a:r>
                <a:rPr sz="900" b="1" spc="-45" dirty="0">
                  <a:solidFill>
                    <a:srgbClr val="FF0000"/>
                  </a:solidFill>
                  <a:latin typeface="Arial"/>
                  <a:cs typeface="Arial"/>
                </a:rPr>
                <a:t>0	0</a:t>
              </a:r>
              <a:endParaRPr sz="900">
                <a:latin typeface="Arial"/>
                <a:cs typeface="Arial"/>
              </a:endParaRPr>
            </a:p>
          </p:txBody>
        </p:sp>
        <p:sp>
          <p:nvSpPr>
            <p:cNvPr id="14" name="object 8">
              <a:extLst>
                <a:ext uri="{FF2B5EF4-FFF2-40B4-BE49-F238E27FC236}">
                  <a16:creationId xmlns:a16="http://schemas.microsoft.com/office/drawing/2014/main" id="{614E3B43-E2AF-4F41-BBC8-9B8B9969AB03}"/>
                </a:ext>
              </a:extLst>
            </p:cNvPr>
            <p:cNvSpPr txBox="1"/>
            <p:nvPr/>
          </p:nvSpPr>
          <p:spPr>
            <a:xfrm>
              <a:off x="1630172" y="1925320"/>
              <a:ext cx="358140" cy="151323"/>
            </a:xfrm>
            <a:prstGeom prst="rect">
              <a:avLst/>
            </a:prstGeom>
          </p:spPr>
          <p:txBody>
            <a:bodyPr vert="horz" wrap="square" lIns="0" tIns="12700" rIns="0" bIns="0" rtlCol="0">
              <a:spAutoFit/>
            </a:bodyPr>
            <a:lstStyle/>
            <a:p>
              <a:pPr marL="12700">
                <a:spcBef>
                  <a:spcPts val="100"/>
                </a:spcBef>
                <a:tabLst>
                  <a:tab pos="286385" algn="l"/>
                </a:tabLst>
              </a:pPr>
              <a:r>
                <a:rPr sz="900" b="1" spc="-45" dirty="0">
                  <a:solidFill>
                    <a:srgbClr val="FF0000"/>
                  </a:solidFill>
                  <a:latin typeface="Arial"/>
                  <a:cs typeface="Arial"/>
                </a:rPr>
                <a:t>0	0</a:t>
              </a:r>
              <a:endParaRPr sz="900">
                <a:latin typeface="Arial"/>
                <a:cs typeface="Arial"/>
              </a:endParaRPr>
            </a:p>
          </p:txBody>
        </p:sp>
        <p:sp>
          <p:nvSpPr>
            <p:cNvPr id="15" name="object 9">
              <a:extLst>
                <a:ext uri="{FF2B5EF4-FFF2-40B4-BE49-F238E27FC236}">
                  <a16:creationId xmlns:a16="http://schemas.microsoft.com/office/drawing/2014/main" id="{E39BAF73-6978-624B-A8EB-99BA685823C8}"/>
                </a:ext>
              </a:extLst>
            </p:cNvPr>
            <p:cNvSpPr txBox="1"/>
            <p:nvPr/>
          </p:nvSpPr>
          <p:spPr>
            <a:xfrm>
              <a:off x="2435351" y="2907791"/>
              <a:ext cx="358140" cy="151323"/>
            </a:xfrm>
            <a:prstGeom prst="rect">
              <a:avLst/>
            </a:prstGeom>
          </p:spPr>
          <p:txBody>
            <a:bodyPr vert="horz" wrap="square" lIns="0" tIns="12700" rIns="0" bIns="0" rtlCol="0">
              <a:spAutoFit/>
            </a:bodyPr>
            <a:lstStyle/>
            <a:p>
              <a:pPr marL="12700">
                <a:spcBef>
                  <a:spcPts val="100"/>
                </a:spcBef>
                <a:tabLst>
                  <a:tab pos="286385" algn="l"/>
                </a:tabLst>
              </a:pPr>
              <a:r>
                <a:rPr sz="900" b="1" spc="-45" dirty="0">
                  <a:solidFill>
                    <a:srgbClr val="FF0000"/>
                  </a:solidFill>
                  <a:latin typeface="Arial"/>
                  <a:cs typeface="Arial"/>
                </a:rPr>
                <a:t>0	5</a:t>
              </a:r>
              <a:endParaRPr sz="900">
                <a:latin typeface="Arial"/>
                <a:cs typeface="Arial"/>
              </a:endParaRPr>
            </a:p>
          </p:txBody>
        </p:sp>
        <p:sp>
          <p:nvSpPr>
            <p:cNvPr id="16" name="object 11">
              <a:extLst>
                <a:ext uri="{FF2B5EF4-FFF2-40B4-BE49-F238E27FC236}">
                  <a16:creationId xmlns:a16="http://schemas.microsoft.com/office/drawing/2014/main" id="{17791478-501D-9C40-A78D-EDBB3C3E636E}"/>
                </a:ext>
              </a:extLst>
            </p:cNvPr>
            <p:cNvSpPr txBox="1"/>
            <p:nvPr/>
          </p:nvSpPr>
          <p:spPr>
            <a:xfrm>
              <a:off x="1625346" y="1727453"/>
              <a:ext cx="361950" cy="174407"/>
            </a:xfrm>
            <a:prstGeom prst="rect">
              <a:avLst/>
            </a:prstGeom>
            <a:ln w="6096">
              <a:solidFill>
                <a:srgbClr val="000000"/>
              </a:solidFill>
            </a:ln>
          </p:spPr>
          <p:txBody>
            <a:bodyPr vert="horz" wrap="square" lIns="0" tIns="20320" rIns="0" bIns="0" rtlCol="0">
              <a:spAutoFit/>
            </a:bodyPr>
            <a:lstStyle/>
            <a:p>
              <a:pPr marL="47625">
                <a:spcBef>
                  <a:spcPts val="160"/>
                </a:spcBef>
              </a:pPr>
              <a:r>
                <a:rPr sz="1000" spc="-10" dirty="0">
                  <a:solidFill>
                    <a:srgbClr val="FF0000"/>
                  </a:solidFill>
                  <a:latin typeface="Arial"/>
                  <a:cs typeface="Arial"/>
                </a:rPr>
                <a:t>Start</a:t>
              </a:r>
              <a:endParaRPr sz="1000">
                <a:latin typeface="Arial"/>
                <a:cs typeface="Arial"/>
              </a:endParaRPr>
            </a:p>
          </p:txBody>
        </p:sp>
        <p:sp>
          <p:nvSpPr>
            <p:cNvPr id="17" name="object 12">
              <a:extLst>
                <a:ext uri="{FF2B5EF4-FFF2-40B4-BE49-F238E27FC236}">
                  <a16:creationId xmlns:a16="http://schemas.microsoft.com/office/drawing/2014/main" id="{83B06DBC-66EB-D74E-84FC-2700AEF9075A}"/>
                </a:ext>
              </a:extLst>
            </p:cNvPr>
            <p:cNvSpPr txBox="1"/>
            <p:nvPr/>
          </p:nvSpPr>
          <p:spPr>
            <a:xfrm>
              <a:off x="2329433" y="2545079"/>
              <a:ext cx="542290" cy="328936"/>
            </a:xfrm>
            <a:prstGeom prst="rect">
              <a:avLst/>
            </a:prstGeom>
            <a:ln w="6096">
              <a:solidFill>
                <a:srgbClr val="000000"/>
              </a:solidFill>
            </a:ln>
          </p:spPr>
          <p:txBody>
            <a:bodyPr vert="horz" wrap="square" lIns="0" tIns="20955" rIns="0" bIns="0" rtlCol="0">
              <a:spAutoFit/>
            </a:bodyPr>
            <a:lstStyle/>
            <a:p>
              <a:pPr marL="110489" marR="40005" indent="-63500">
                <a:spcBef>
                  <a:spcPts val="165"/>
                </a:spcBef>
              </a:pPr>
              <a:r>
                <a:rPr sz="1000" spc="-30" dirty="0">
                  <a:solidFill>
                    <a:srgbClr val="FF0000"/>
                  </a:solidFill>
                  <a:latin typeface="Arial"/>
                  <a:cs typeface="Arial"/>
                </a:rPr>
                <a:t>Creati</a:t>
              </a:r>
              <a:r>
                <a:rPr sz="1000" spc="-40" dirty="0">
                  <a:solidFill>
                    <a:srgbClr val="FF0000"/>
                  </a:solidFill>
                  <a:latin typeface="Arial"/>
                  <a:cs typeface="Arial"/>
                </a:rPr>
                <a:t>v</a:t>
              </a:r>
              <a:r>
                <a:rPr sz="1000" spc="-25" dirty="0">
                  <a:solidFill>
                    <a:srgbClr val="FF0000"/>
                  </a:solidFill>
                  <a:latin typeface="Arial"/>
                  <a:cs typeface="Arial"/>
                </a:rPr>
                <a:t>e  </a:t>
              </a:r>
              <a:r>
                <a:rPr sz="1000" spc="30" dirty="0">
                  <a:latin typeface="Arial"/>
                  <a:cs typeface="Arial"/>
                </a:rPr>
                <a:t>5</a:t>
              </a:r>
              <a:r>
                <a:rPr sz="1000" spc="-60" dirty="0">
                  <a:latin typeface="Arial"/>
                  <a:cs typeface="Arial"/>
                </a:rPr>
                <a:t> </a:t>
              </a:r>
              <a:r>
                <a:rPr sz="1000" spc="-15" dirty="0">
                  <a:latin typeface="Arial"/>
                  <a:cs typeface="Arial"/>
                </a:rPr>
                <a:t>wks</a:t>
              </a:r>
              <a:endParaRPr sz="1000" dirty="0">
                <a:latin typeface="Arial"/>
                <a:cs typeface="Arial"/>
              </a:endParaRPr>
            </a:p>
          </p:txBody>
        </p:sp>
        <p:sp>
          <p:nvSpPr>
            <p:cNvPr id="18" name="object 13">
              <a:extLst>
                <a:ext uri="{FF2B5EF4-FFF2-40B4-BE49-F238E27FC236}">
                  <a16:creationId xmlns:a16="http://schemas.microsoft.com/office/drawing/2014/main" id="{1FD608A2-E4F8-7943-9BF8-14C2B3654033}"/>
                </a:ext>
              </a:extLst>
            </p:cNvPr>
            <p:cNvSpPr/>
            <p:nvPr/>
          </p:nvSpPr>
          <p:spPr>
            <a:xfrm>
              <a:off x="2339339" y="897635"/>
              <a:ext cx="1008380" cy="1107440"/>
            </a:xfrm>
            <a:custGeom>
              <a:avLst/>
              <a:gdLst/>
              <a:ahLst/>
              <a:cxnLst/>
              <a:rect l="l" t="t" r="r" b="b"/>
              <a:pathLst>
                <a:path w="1008379" h="1107439">
                  <a:moveTo>
                    <a:pt x="592836" y="353568"/>
                  </a:moveTo>
                  <a:lnTo>
                    <a:pt x="1008126" y="353568"/>
                  </a:lnTo>
                  <a:lnTo>
                    <a:pt x="1008126" y="0"/>
                  </a:lnTo>
                  <a:lnTo>
                    <a:pt x="592836" y="0"/>
                  </a:lnTo>
                  <a:lnTo>
                    <a:pt x="592836" y="353568"/>
                  </a:lnTo>
                  <a:close/>
                </a:path>
                <a:path w="1008379" h="1107439">
                  <a:moveTo>
                    <a:pt x="0" y="1107186"/>
                  </a:moveTo>
                  <a:lnTo>
                    <a:pt x="548639" y="1107186"/>
                  </a:lnTo>
                  <a:lnTo>
                    <a:pt x="548639" y="752856"/>
                  </a:lnTo>
                  <a:lnTo>
                    <a:pt x="0" y="752856"/>
                  </a:lnTo>
                  <a:lnTo>
                    <a:pt x="0" y="1107186"/>
                  </a:lnTo>
                  <a:close/>
                </a:path>
              </a:pathLst>
            </a:custGeom>
            <a:ln w="6096">
              <a:solidFill>
                <a:srgbClr val="000000"/>
              </a:solidFill>
            </a:ln>
          </p:spPr>
          <p:txBody>
            <a:bodyPr wrap="square" lIns="0" tIns="0" rIns="0" bIns="0" rtlCol="0"/>
            <a:lstStyle/>
            <a:p>
              <a:endParaRPr/>
            </a:p>
          </p:txBody>
        </p:sp>
        <p:sp>
          <p:nvSpPr>
            <p:cNvPr id="19" name="object 14">
              <a:extLst>
                <a:ext uri="{FF2B5EF4-FFF2-40B4-BE49-F238E27FC236}">
                  <a16:creationId xmlns:a16="http://schemas.microsoft.com/office/drawing/2014/main" id="{2D3B644C-2C18-F842-9413-6383B86E3A4C}"/>
                </a:ext>
              </a:extLst>
            </p:cNvPr>
            <p:cNvSpPr txBox="1"/>
            <p:nvPr/>
          </p:nvSpPr>
          <p:spPr>
            <a:xfrm>
              <a:off x="4001261" y="2129027"/>
              <a:ext cx="612775" cy="329577"/>
            </a:xfrm>
            <a:prstGeom prst="rect">
              <a:avLst/>
            </a:prstGeom>
            <a:ln w="6096">
              <a:solidFill>
                <a:srgbClr val="000000"/>
              </a:solidFill>
            </a:ln>
          </p:spPr>
          <p:txBody>
            <a:bodyPr vert="horz" wrap="square" lIns="0" tIns="21590" rIns="0" bIns="0" rtlCol="0">
              <a:spAutoFit/>
            </a:bodyPr>
            <a:lstStyle/>
            <a:p>
              <a:pPr marL="162560" marR="121920" indent="-5080">
                <a:spcBef>
                  <a:spcPts val="170"/>
                </a:spcBef>
              </a:pPr>
              <a:r>
                <a:rPr sz="1000" spc="-35" dirty="0">
                  <a:solidFill>
                    <a:srgbClr val="FF0000"/>
                  </a:solidFill>
                  <a:latin typeface="Arial"/>
                  <a:cs typeface="Arial"/>
                </a:rPr>
                <a:t>Sales </a:t>
              </a:r>
              <a:r>
                <a:rPr sz="1000" spc="-265" dirty="0">
                  <a:solidFill>
                    <a:srgbClr val="FF0000"/>
                  </a:solidFill>
                  <a:latin typeface="Arial"/>
                  <a:cs typeface="Arial"/>
                </a:rPr>
                <a:t> </a:t>
              </a:r>
              <a:r>
                <a:rPr sz="1000" spc="30" dirty="0">
                  <a:latin typeface="Arial"/>
                  <a:cs typeface="Arial"/>
                </a:rPr>
                <a:t>5</a:t>
              </a:r>
              <a:r>
                <a:rPr sz="1000" spc="-35" dirty="0">
                  <a:latin typeface="Arial"/>
                  <a:cs typeface="Arial"/>
                </a:rPr>
                <a:t> </a:t>
              </a:r>
              <a:r>
                <a:rPr sz="1000" spc="-15" dirty="0">
                  <a:latin typeface="Arial"/>
                  <a:cs typeface="Arial"/>
                </a:rPr>
                <a:t>wks</a:t>
              </a:r>
              <a:endParaRPr sz="1000">
                <a:latin typeface="Arial"/>
                <a:cs typeface="Arial"/>
              </a:endParaRPr>
            </a:p>
          </p:txBody>
        </p:sp>
        <p:sp>
          <p:nvSpPr>
            <p:cNvPr id="20" name="object 15">
              <a:extLst>
                <a:ext uri="{FF2B5EF4-FFF2-40B4-BE49-F238E27FC236}">
                  <a16:creationId xmlns:a16="http://schemas.microsoft.com/office/drawing/2014/main" id="{94B2EF4F-FFE4-B648-9F1C-4D56E71A0743}"/>
                </a:ext>
              </a:extLst>
            </p:cNvPr>
            <p:cNvSpPr txBox="1"/>
            <p:nvPr/>
          </p:nvSpPr>
          <p:spPr>
            <a:xfrm>
              <a:off x="3590544" y="1336547"/>
              <a:ext cx="647700" cy="328936"/>
            </a:xfrm>
            <a:prstGeom prst="rect">
              <a:avLst/>
            </a:prstGeom>
            <a:ln w="6096">
              <a:solidFill>
                <a:srgbClr val="000000"/>
              </a:solidFill>
            </a:ln>
          </p:spPr>
          <p:txBody>
            <a:bodyPr vert="horz" wrap="square" lIns="0" tIns="20955" rIns="0" bIns="0" rtlCol="0">
              <a:spAutoFit/>
            </a:bodyPr>
            <a:lstStyle/>
            <a:p>
              <a:pPr marL="163195" marR="40005" indent="-115570">
                <a:spcBef>
                  <a:spcPts val="165"/>
                </a:spcBef>
              </a:pPr>
              <a:r>
                <a:rPr sz="1000" spc="-20" dirty="0">
                  <a:latin typeface="Arial"/>
                  <a:cs typeface="Arial"/>
                </a:rPr>
                <a:t>Mar</a:t>
              </a:r>
              <a:r>
                <a:rPr sz="1000" spc="15" dirty="0">
                  <a:latin typeface="Arial"/>
                  <a:cs typeface="Arial"/>
                </a:rPr>
                <a:t>k</a:t>
              </a:r>
              <a:r>
                <a:rPr sz="1000" spc="-40" dirty="0">
                  <a:latin typeface="Arial"/>
                  <a:cs typeface="Arial"/>
                </a:rPr>
                <a:t>e</a:t>
              </a:r>
              <a:r>
                <a:rPr sz="1000" spc="-5" dirty="0">
                  <a:latin typeface="Arial"/>
                  <a:cs typeface="Arial"/>
                </a:rPr>
                <a:t>ting  </a:t>
              </a:r>
              <a:r>
                <a:rPr sz="1000" spc="30" dirty="0">
                  <a:latin typeface="Arial"/>
                  <a:cs typeface="Arial"/>
                </a:rPr>
                <a:t>2</a:t>
              </a:r>
              <a:r>
                <a:rPr sz="1000" spc="-50" dirty="0">
                  <a:latin typeface="Arial"/>
                  <a:cs typeface="Arial"/>
                </a:rPr>
                <a:t> </a:t>
              </a:r>
              <a:r>
                <a:rPr sz="1000" spc="-15" dirty="0">
                  <a:latin typeface="Arial"/>
                  <a:cs typeface="Arial"/>
                </a:rPr>
                <a:t>wks</a:t>
              </a:r>
              <a:endParaRPr sz="1000">
                <a:latin typeface="Arial"/>
                <a:cs typeface="Arial"/>
              </a:endParaRPr>
            </a:p>
          </p:txBody>
        </p:sp>
        <p:sp>
          <p:nvSpPr>
            <p:cNvPr id="21" name="object 16">
              <a:extLst>
                <a:ext uri="{FF2B5EF4-FFF2-40B4-BE49-F238E27FC236}">
                  <a16:creationId xmlns:a16="http://schemas.microsoft.com/office/drawing/2014/main" id="{032FFBBD-AF23-C343-AFAB-1159343A8F70}"/>
                </a:ext>
              </a:extLst>
            </p:cNvPr>
            <p:cNvSpPr txBox="1"/>
            <p:nvPr/>
          </p:nvSpPr>
          <p:spPr>
            <a:xfrm>
              <a:off x="4622291" y="1335023"/>
              <a:ext cx="613410" cy="328936"/>
            </a:xfrm>
            <a:prstGeom prst="rect">
              <a:avLst/>
            </a:prstGeom>
            <a:ln w="6096">
              <a:solidFill>
                <a:srgbClr val="000000"/>
              </a:solidFill>
            </a:ln>
          </p:spPr>
          <p:txBody>
            <a:bodyPr vert="horz" wrap="square" lIns="0" tIns="20955" rIns="0" bIns="0" rtlCol="0">
              <a:spAutoFit/>
            </a:bodyPr>
            <a:lstStyle/>
            <a:p>
              <a:pPr marL="146050" marR="85090" indent="-53340">
                <a:spcBef>
                  <a:spcPts val="165"/>
                </a:spcBef>
              </a:pPr>
              <a:r>
                <a:rPr sz="1000" spc="-30" dirty="0">
                  <a:solidFill>
                    <a:srgbClr val="FF0000"/>
                  </a:solidFill>
                  <a:latin typeface="Arial"/>
                  <a:cs typeface="Arial"/>
                </a:rPr>
                <a:t>Fin</a:t>
              </a:r>
              <a:r>
                <a:rPr sz="1000" spc="-40" dirty="0">
                  <a:solidFill>
                    <a:srgbClr val="FF0000"/>
                  </a:solidFill>
                  <a:latin typeface="Arial"/>
                  <a:cs typeface="Arial"/>
                </a:rPr>
                <a:t>a</a:t>
              </a:r>
              <a:r>
                <a:rPr sz="1000" spc="-20" dirty="0">
                  <a:solidFill>
                    <a:srgbClr val="FF0000"/>
                  </a:solidFill>
                  <a:latin typeface="Arial"/>
                  <a:cs typeface="Arial"/>
                </a:rPr>
                <a:t>n</a:t>
              </a:r>
              <a:r>
                <a:rPr sz="1000" spc="-25" dirty="0">
                  <a:solidFill>
                    <a:srgbClr val="FF0000"/>
                  </a:solidFill>
                  <a:latin typeface="Arial"/>
                  <a:cs typeface="Arial"/>
                </a:rPr>
                <a:t>ce  </a:t>
              </a:r>
              <a:r>
                <a:rPr sz="1000" spc="30" dirty="0">
                  <a:latin typeface="Arial"/>
                  <a:cs typeface="Arial"/>
                </a:rPr>
                <a:t>2</a:t>
              </a:r>
              <a:r>
                <a:rPr sz="1000" spc="-65" dirty="0">
                  <a:latin typeface="Arial"/>
                  <a:cs typeface="Arial"/>
                </a:rPr>
                <a:t> </a:t>
              </a:r>
              <a:r>
                <a:rPr sz="1000" spc="-15" dirty="0">
                  <a:latin typeface="Arial"/>
                  <a:cs typeface="Arial"/>
                </a:rPr>
                <a:t>wks</a:t>
              </a:r>
              <a:endParaRPr sz="1000">
                <a:latin typeface="Arial"/>
                <a:cs typeface="Arial"/>
              </a:endParaRPr>
            </a:p>
          </p:txBody>
        </p:sp>
        <p:sp>
          <p:nvSpPr>
            <p:cNvPr id="22" name="object 17">
              <a:extLst>
                <a:ext uri="{FF2B5EF4-FFF2-40B4-BE49-F238E27FC236}">
                  <a16:creationId xmlns:a16="http://schemas.microsoft.com/office/drawing/2014/main" id="{F866399A-751F-464D-91C1-DF5F29BE1A12}"/>
                </a:ext>
              </a:extLst>
            </p:cNvPr>
            <p:cNvSpPr txBox="1"/>
            <p:nvPr/>
          </p:nvSpPr>
          <p:spPr>
            <a:xfrm>
              <a:off x="5329428" y="2105405"/>
              <a:ext cx="422275" cy="328936"/>
            </a:xfrm>
            <a:prstGeom prst="rect">
              <a:avLst/>
            </a:prstGeom>
            <a:ln w="6096">
              <a:solidFill>
                <a:srgbClr val="000000"/>
              </a:solidFill>
            </a:ln>
          </p:spPr>
          <p:txBody>
            <a:bodyPr vert="horz" wrap="square" lIns="0" tIns="20955" rIns="0" bIns="0" rtlCol="0">
              <a:spAutoFit/>
            </a:bodyPr>
            <a:lstStyle/>
            <a:p>
              <a:pPr marL="635" algn="ctr">
                <a:spcBef>
                  <a:spcPts val="165"/>
                </a:spcBef>
              </a:pPr>
              <a:r>
                <a:rPr sz="1000" spc="-85" dirty="0">
                  <a:latin typeface="Arial"/>
                  <a:cs typeface="Arial"/>
                </a:rPr>
                <a:t>HR</a:t>
              </a:r>
              <a:endParaRPr sz="1000">
                <a:latin typeface="Arial"/>
                <a:cs typeface="Arial"/>
              </a:endParaRPr>
            </a:p>
            <a:p>
              <a:pPr marL="1270" algn="ctr"/>
              <a:r>
                <a:rPr sz="1000" spc="30" dirty="0">
                  <a:latin typeface="Arial"/>
                  <a:cs typeface="Arial"/>
                </a:rPr>
                <a:t>1</a:t>
              </a:r>
              <a:r>
                <a:rPr sz="1000" spc="-55" dirty="0">
                  <a:latin typeface="Arial"/>
                  <a:cs typeface="Arial"/>
                </a:rPr>
                <a:t> </a:t>
              </a:r>
              <a:r>
                <a:rPr sz="1000" spc="-15" dirty="0">
                  <a:latin typeface="Arial"/>
                  <a:cs typeface="Arial"/>
                </a:rPr>
                <a:t>wks</a:t>
              </a:r>
              <a:endParaRPr sz="1000">
                <a:latin typeface="Arial"/>
                <a:cs typeface="Arial"/>
              </a:endParaRPr>
            </a:p>
          </p:txBody>
        </p:sp>
        <p:sp>
          <p:nvSpPr>
            <p:cNvPr id="23" name="object 18">
              <a:extLst>
                <a:ext uri="{FF2B5EF4-FFF2-40B4-BE49-F238E27FC236}">
                  <a16:creationId xmlns:a16="http://schemas.microsoft.com/office/drawing/2014/main" id="{4B189841-2238-1D44-A00D-119177C6EB84}"/>
                </a:ext>
              </a:extLst>
            </p:cNvPr>
            <p:cNvSpPr txBox="1"/>
            <p:nvPr/>
          </p:nvSpPr>
          <p:spPr>
            <a:xfrm>
              <a:off x="4151376" y="2878073"/>
              <a:ext cx="777240" cy="329577"/>
            </a:xfrm>
            <a:prstGeom prst="rect">
              <a:avLst/>
            </a:prstGeom>
            <a:ln w="6096">
              <a:solidFill>
                <a:srgbClr val="000000"/>
              </a:solidFill>
            </a:ln>
          </p:spPr>
          <p:txBody>
            <a:bodyPr vert="horz" wrap="square" lIns="0" tIns="21590" rIns="0" bIns="0" rtlCol="0">
              <a:spAutoFit/>
            </a:bodyPr>
            <a:lstStyle/>
            <a:p>
              <a:pPr marL="245110" marR="64769" indent="-172720">
                <a:spcBef>
                  <a:spcPts val="170"/>
                </a:spcBef>
              </a:pPr>
              <a:r>
                <a:rPr sz="1000" spc="-140" dirty="0">
                  <a:latin typeface="Arial"/>
                  <a:cs typeface="Arial"/>
                </a:rPr>
                <a:t>F</a:t>
              </a:r>
              <a:r>
                <a:rPr sz="1000" spc="-15" dirty="0">
                  <a:latin typeface="Arial"/>
                  <a:cs typeface="Arial"/>
                </a:rPr>
                <a:t>u</a:t>
              </a:r>
              <a:r>
                <a:rPr sz="1000" spc="-20" dirty="0">
                  <a:latin typeface="Arial"/>
                  <a:cs typeface="Arial"/>
                </a:rPr>
                <a:t>n</a:t>
              </a:r>
              <a:r>
                <a:rPr sz="1000" spc="-10" dirty="0">
                  <a:latin typeface="Arial"/>
                  <a:cs typeface="Arial"/>
                </a:rPr>
                <a:t>dr</a:t>
              </a:r>
              <a:r>
                <a:rPr sz="1000" spc="-20" dirty="0">
                  <a:latin typeface="Arial"/>
                  <a:cs typeface="Arial"/>
                </a:rPr>
                <a:t>a</a:t>
              </a:r>
              <a:r>
                <a:rPr sz="1000" spc="-10" dirty="0">
                  <a:latin typeface="Arial"/>
                  <a:cs typeface="Arial"/>
                </a:rPr>
                <a:t>ising  </a:t>
              </a:r>
              <a:r>
                <a:rPr sz="1000" spc="30" dirty="0">
                  <a:latin typeface="Arial"/>
                  <a:cs typeface="Arial"/>
                </a:rPr>
                <a:t>4</a:t>
              </a:r>
              <a:r>
                <a:rPr sz="1000" spc="-55" dirty="0">
                  <a:latin typeface="Arial"/>
                  <a:cs typeface="Arial"/>
                </a:rPr>
                <a:t> </a:t>
              </a:r>
              <a:r>
                <a:rPr sz="1000" spc="-15" dirty="0">
                  <a:latin typeface="Arial"/>
                  <a:cs typeface="Arial"/>
                </a:rPr>
                <a:t>wks</a:t>
              </a:r>
              <a:endParaRPr sz="1000">
                <a:latin typeface="Arial"/>
                <a:cs typeface="Arial"/>
              </a:endParaRPr>
            </a:p>
          </p:txBody>
        </p:sp>
        <p:sp>
          <p:nvSpPr>
            <p:cNvPr id="24" name="object 19">
              <a:extLst>
                <a:ext uri="{FF2B5EF4-FFF2-40B4-BE49-F238E27FC236}">
                  <a16:creationId xmlns:a16="http://schemas.microsoft.com/office/drawing/2014/main" id="{B4292425-05CE-6742-B803-A377A4E5E093}"/>
                </a:ext>
              </a:extLst>
            </p:cNvPr>
            <p:cNvSpPr txBox="1"/>
            <p:nvPr/>
          </p:nvSpPr>
          <p:spPr>
            <a:xfrm>
              <a:off x="5452871" y="974597"/>
              <a:ext cx="299720" cy="173766"/>
            </a:xfrm>
            <a:prstGeom prst="rect">
              <a:avLst/>
            </a:prstGeom>
            <a:ln w="6096">
              <a:solidFill>
                <a:srgbClr val="000000"/>
              </a:solidFill>
            </a:ln>
          </p:spPr>
          <p:txBody>
            <a:bodyPr vert="horz" wrap="square" lIns="0" tIns="19685" rIns="0" bIns="0" rtlCol="0">
              <a:spAutoFit/>
            </a:bodyPr>
            <a:lstStyle/>
            <a:p>
              <a:pPr marL="46990">
                <a:spcBef>
                  <a:spcPts val="155"/>
                </a:spcBef>
              </a:pPr>
              <a:r>
                <a:rPr sz="1000" spc="-55" dirty="0">
                  <a:solidFill>
                    <a:srgbClr val="FF0000"/>
                  </a:solidFill>
                  <a:latin typeface="Arial"/>
                  <a:cs typeface="Arial"/>
                </a:rPr>
                <a:t>End</a:t>
              </a:r>
              <a:endParaRPr sz="1000">
                <a:latin typeface="Arial"/>
                <a:cs typeface="Arial"/>
              </a:endParaRPr>
            </a:p>
          </p:txBody>
        </p:sp>
        <p:sp>
          <p:nvSpPr>
            <p:cNvPr id="25" name="object 20">
              <a:extLst>
                <a:ext uri="{FF2B5EF4-FFF2-40B4-BE49-F238E27FC236}">
                  <a16:creationId xmlns:a16="http://schemas.microsoft.com/office/drawing/2014/main" id="{FD5DBF96-90A5-FD46-8B8D-975C95AD2F2B}"/>
                </a:ext>
              </a:extLst>
            </p:cNvPr>
            <p:cNvSpPr/>
            <p:nvPr/>
          </p:nvSpPr>
          <p:spPr>
            <a:xfrm>
              <a:off x="1800987" y="1041145"/>
              <a:ext cx="3832225" cy="2032635"/>
            </a:xfrm>
            <a:custGeom>
              <a:avLst/>
              <a:gdLst/>
              <a:ahLst/>
              <a:cxnLst/>
              <a:rect l="l" t="t" r="r" b="b"/>
              <a:pathLst>
                <a:path w="3832225" h="2032635">
                  <a:moveTo>
                    <a:pt x="529082" y="1681226"/>
                  </a:moveTo>
                  <a:lnTo>
                    <a:pt x="528637" y="1673225"/>
                  </a:lnTo>
                  <a:lnTo>
                    <a:pt x="525653" y="1618615"/>
                  </a:lnTo>
                  <a:lnTo>
                    <a:pt x="525399" y="1614678"/>
                  </a:lnTo>
                  <a:lnTo>
                    <a:pt x="521970" y="1611630"/>
                  </a:lnTo>
                  <a:lnTo>
                    <a:pt x="518033" y="1611757"/>
                  </a:lnTo>
                  <a:lnTo>
                    <a:pt x="513969" y="1612011"/>
                  </a:lnTo>
                  <a:lnTo>
                    <a:pt x="510921" y="1615440"/>
                  </a:lnTo>
                  <a:lnTo>
                    <a:pt x="511175" y="1619377"/>
                  </a:lnTo>
                  <a:lnTo>
                    <a:pt x="512470" y="1642910"/>
                  </a:lnTo>
                  <a:lnTo>
                    <a:pt x="12192" y="883158"/>
                  </a:lnTo>
                  <a:lnTo>
                    <a:pt x="0" y="891032"/>
                  </a:lnTo>
                  <a:lnTo>
                    <a:pt x="500418" y="1650936"/>
                  </a:lnTo>
                  <a:lnTo>
                    <a:pt x="475742" y="1638681"/>
                  </a:lnTo>
                  <a:lnTo>
                    <a:pt x="471424" y="1640078"/>
                  </a:lnTo>
                  <a:lnTo>
                    <a:pt x="469646" y="1643634"/>
                  </a:lnTo>
                  <a:lnTo>
                    <a:pt x="467868" y="1647317"/>
                  </a:lnTo>
                  <a:lnTo>
                    <a:pt x="469265" y="1651635"/>
                  </a:lnTo>
                  <a:lnTo>
                    <a:pt x="529082" y="1681226"/>
                  </a:lnTo>
                  <a:close/>
                </a:path>
                <a:path w="3832225" h="2032635">
                  <a:moveTo>
                    <a:pt x="538353" y="786511"/>
                  </a:moveTo>
                  <a:lnTo>
                    <a:pt x="525932" y="779272"/>
                  </a:lnTo>
                  <a:lnTo>
                    <a:pt x="480695" y="752856"/>
                  </a:lnTo>
                  <a:lnTo>
                    <a:pt x="476250" y="754126"/>
                  </a:lnTo>
                  <a:lnTo>
                    <a:pt x="472186" y="760984"/>
                  </a:lnTo>
                  <a:lnTo>
                    <a:pt x="473456" y="765429"/>
                  </a:lnTo>
                  <a:lnTo>
                    <a:pt x="476885" y="767461"/>
                  </a:lnTo>
                  <a:lnTo>
                    <a:pt x="497166" y="779272"/>
                  </a:lnTo>
                  <a:lnTo>
                    <a:pt x="186690" y="779272"/>
                  </a:lnTo>
                  <a:lnTo>
                    <a:pt x="186690" y="793750"/>
                  </a:lnTo>
                  <a:lnTo>
                    <a:pt x="497166" y="793750"/>
                  </a:lnTo>
                  <a:lnTo>
                    <a:pt x="476885" y="805561"/>
                  </a:lnTo>
                  <a:lnTo>
                    <a:pt x="473456" y="807605"/>
                  </a:lnTo>
                  <a:lnTo>
                    <a:pt x="472186" y="812038"/>
                  </a:lnTo>
                  <a:lnTo>
                    <a:pt x="476250" y="818908"/>
                  </a:lnTo>
                  <a:lnTo>
                    <a:pt x="480695" y="820178"/>
                  </a:lnTo>
                  <a:lnTo>
                    <a:pt x="525932" y="793750"/>
                  </a:lnTo>
                  <a:lnTo>
                    <a:pt x="538353" y="786511"/>
                  </a:lnTo>
                  <a:close/>
                </a:path>
                <a:path w="3832225" h="2032635">
                  <a:moveTo>
                    <a:pt x="1131443" y="33655"/>
                  </a:moveTo>
                  <a:lnTo>
                    <a:pt x="1118997" y="33642"/>
                  </a:lnTo>
                  <a:lnTo>
                    <a:pt x="1118997" y="48133"/>
                  </a:lnTo>
                  <a:lnTo>
                    <a:pt x="1106462" y="48133"/>
                  </a:lnTo>
                  <a:lnTo>
                    <a:pt x="1118997" y="48133"/>
                  </a:lnTo>
                  <a:lnTo>
                    <a:pt x="1118997" y="33642"/>
                  </a:lnTo>
                  <a:lnTo>
                    <a:pt x="1068692" y="33528"/>
                  </a:lnTo>
                  <a:lnTo>
                    <a:pt x="1064641" y="33528"/>
                  </a:lnTo>
                  <a:lnTo>
                    <a:pt x="1061466" y="36703"/>
                  </a:lnTo>
                  <a:lnTo>
                    <a:pt x="1061466" y="44704"/>
                  </a:lnTo>
                  <a:lnTo>
                    <a:pt x="1064641" y="48006"/>
                  </a:lnTo>
                  <a:lnTo>
                    <a:pt x="1092009" y="48082"/>
                  </a:lnTo>
                  <a:lnTo>
                    <a:pt x="2413" y="680593"/>
                  </a:lnTo>
                  <a:lnTo>
                    <a:pt x="9779" y="693178"/>
                  </a:lnTo>
                  <a:lnTo>
                    <a:pt x="1099464" y="60528"/>
                  </a:lnTo>
                  <a:lnTo>
                    <a:pt x="1087882" y="81026"/>
                  </a:lnTo>
                  <a:lnTo>
                    <a:pt x="1085850" y="84455"/>
                  </a:lnTo>
                  <a:lnTo>
                    <a:pt x="1087120" y="88900"/>
                  </a:lnTo>
                  <a:lnTo>
                    <a:pt x="1090549" y="90805"/>
                  </a:lnTo>
                  <a:lnTo>
                    <a:pt x="1093978" y="92837"/>
                  </a:lnTo>
                  <a:lnTo>
                    <a:pt x="1098423" y="91567"/>
                  </a:lnTo>
                  <a:lnTo>
                    <a:pt x="1100455" y="88138"/>
                  </a:lnTo>
                  <a:lnTo>
                    <a:pt x="1130935" y="34544"/>
                  </a:lnTo>
                  <a:lnTo>
                    <a:pt x="1131443" y="33655"/>
                  </a:lnTo>
                  <a:close/>
                </a:path>
                <a:path w="3832225" h="2032635">
                  <a:moveTo>
                    <a:pt x="2350770" y="2014474"/>
                  </a:moveTo>
                  <a:lnTo>
                    <a:pt x="2303526" y="1967484"/>
                  </a:lnTo>
                  <a:lnTo>
                    <a:pt x="2298954" y="1967484"/>
                  </a:lnTo>
                  <a:lnTo>
                    <a:pt x="2293239" y="1973199"/>
                  </a:lnTo>
                  <a:lnTo>
                    <a:pt x="2293366" y="1977771"/>
                  </a:lnTo>
                  <a:lnTo>
                    <a:pt x="2312924" y="1997227"/>
                  </a:lnTo>
                  <a:lnTo>
                    <a:pt x="1094867" y="1679981"/>
                  </a:lnTo>
                  <a:lnTo>
                    <a:pt x="2164892" y="1286713"/>
                  </a:lnTo>
                  <a:lnTo>
                    <a:pt x="2149856" y="1304925"/>
                  </a:lnTo>
                  <a:lnTo>
                    <a:pt x="2147316" y="1307973"/>
                  </a:lnTo>
                  <a:lnTo>
                    <a:pt x="2147697" y="1312545"/>
                  </a:lnTo>
                  <a:lnTo>
                    <a:pt x="2150745" y="1315085"/>
                  </a:lnTo>
                  <a:lnTo>
                    <a:pt x="2153920" y="1317625"/>
                  </a:lnTo>
                  <a:lnTo>
                    <a:pt x="2158492" y="1317244"/>
                  </a:lnTo>
                  <a:lnTo>
                    <a:pt x="2161032" y="1314069"/>
                  </a:lnTo>
                  <a:lnTo>
                    <a:pt x="2200910" y="1265809"/>
                  </a:lnTo>
                  <a:lnTo>
                    <a:pt x="2199309" y="1265529"/>
                  </a:lnTo>
                  <a:lnTo>
                    <a:pt x="2201164" y="1265301"/>
                  </a:lnTo>
                  <a:lnTo>
                    <a:pt x="2163953" y="1214882"/>
                  </a:lnTo>
                  <a:lnTo>
                    <a:pt x="2161540" y="1211707"/>
                  </a:lnTo>
                  <a:lnTo>
                    <a:pt x="2156968" y="1210945"/>
                  </a:lnTo>
                  <a:lnTo>
                    <a:pt x="2150618" y="1215771"/>
                  </a:lnTo>
                  <a:lnTo>
                    <a:pt x="2149856" y="1220343"/>
                  </a:lnTo>
                  <a:lnTo>
                    <a:pt x="2152269" y="1223518"/>
                  </a:lnTo>
                  <a:lnTo>
                    <a:pt x="2166289" y="1242415"/>
                  </a:lnTo>
                  <a:lnTo>
                    <a:pt x="2160498" y="1239926"/>
                  </a:lnTo>
                  <a:lnTo>
                    <a:pt x="2160498" y="1255725"/>
                  </a:lnTo>
                  <a:lnTo>
                    <a:pt x="2150707" y="1256931"/>
                  </a:lnTo>
                  <a:lnTo>
                    <a:pt x="2139188" y="1254887"/>
                  </a:lnTo>
                  <a:lnTo>
                    <a:pt x="2135251" y="1254125"/>
                  </a:lnTo>
                  <a:lnTo>
                    <a:pt x="2131568" y="1256792"/>
                  </a:lnTo>
                  <a:lnTo>
                    <a:pt x="2130806" y="1260729"/>
                  </a:lnTo>
                  <a:lnTo>
                    <a:pt x="2130514" y="1262519"/>
                  </a:lnTo>
                  <a:lnTo>
                    <a:pt x="2130450" y="1262900"/>
                  </a:lnTo>
                  <a:lnTo>
                    <a:pt x="2130171" y="1264666"/>
                  </a:lnTo>
                  <a:lnTo>
                    <a:pt x="2130793" y="1265580"/>
                  </a:lnTo>
                  <a:lnTo>
                    <a:pt x="2131441" y="1270635"/>
                  </a:lnTo>
                  <a:lnTo>
                    <a:pt x="2134997" y="1273429"/>
                  </a:lnTo>
                  <a:lnTo>
                    <a:pt x="2150351" y="1271549"/>
                  </a:lnTo>
                  <a:lnTo>
                    <a:pt x="2159660" y="1273187"/>
                  </a:lnTo>
                  <a:lnTo>
                    <a:pt x="1087208" y="1667332"/>
                  </a:lnTo>
                  <a:lnTo>
                    <a:pt x="1500949" y="972185"/>
                  </a:lnTo>
                  <a:lnTo>
                    <a:pt x="2160498" y="1255725"/>
                  </a:lnTo>
                  <a:lnTo>
                    <a:pt x="2160498" y="1239926"/>
                  </a:lnTo>
                  <a:lnTo>
                    <a:pt x="1508417" y="959637"/>
                  </a:lnTo>
                  <a:lnTo>
                    <a:pt x="1775053" y="511644"/>
                  </a:lnTo>
                  <a:lnTo>
                    <a:pt x="1774939" y="539242"/>
                  </a:lnTo>
                  <a:lnTo>
                    <a:pt x="1778000" y="542417"/>
                  </a:lnTo>
                  <a:lnTo>
                    <a:pt x="1786001" y="542417"/>
                  </a:lnTo>
                  <a:lnTo>
                    <a:pt x="1789303" y="539242"/>
                  </a:lnTo>
                  <a:lnTo>
                    <a:pt x="1789303" y="535051"/>
                  </a:lnTo>
                  <a:lnTo>
                    <a:pt x="1789849" y="481203"/>
                  </a:lnTo>
                  <a:lnTo>
                    <a:pt x="1789925" y="472935"/>
                  </a:lnTo>
                  <a:lnTo>
                    <a:pt x="1790192" y="472567"/>
                  </a:lnTo>
                  <a:lnTo>
                    <a:pt x="1783130" y="471805"/>
                  </a:lnTo>
                  <a:lnTo>
                    <a:pt x="1727835" y="465836"/>
                  </a:lnTo>
                  <a:lnTo>
                    <a:pt x="1723898" y="465455"/>
                  </a:lnTo>
                  <a:lnTo>
                    <a:pt x="1720342" y="468249"/>
                  </a:lnTo>
                  <a:lnTo>
                    <a:pt x="1719795" y="472567"/>
                  </a:lnTo>
                  <a:lnTo>
                    <a:pt x="1719453" y="476250"/>
                  </a:lnTo>
                  <a:lnTo>
                    <a:pt x="1722374" y="479806"/>
                  </a:lnTo>
                  <a:lnTo>
                    <a:pt x="1726311" y="480187"/>
                  </a:lnTo>
                  <a:lnTo>
                    <a:pt x="1749628" y="482739"/>
                  </a:lnTo>
                  <a:lnTo>
                    <a:pt x="1749005" y="483019"/>
                  </a:lnTo>
                  <a:lnTo>
                    <a:pt x="1749005" y="527126"/>
                  </a:lnTo>
                  <a:lnTo>
                    <a:pt x="1494993" y="953871"/>
                  </a:lnTo>
                  <a:lnTo>
                    <a:pt x="1105801" y="786574"/>
                  </a:lnTo>
                  <a:lnTo>
                    <a:pt x="1730895" y="507009"/>
                  </a:lnTo>
                  <a:lnTo>
                    <a:pt x="1730248" y="509270"/>
                  </a:lnTo>
                  <a:lnTo>
                    <a:pt x="1732280" y="512699"/>
                  </a:lnTo>
                  <a:lnTo>
                    <a:pt x="1734185" y="516255"/>
                  </a:lnTo>
                  <a:lnTo>
                    <a:pt x="1738630" y="517525"/>
                  </a:lnTo>
                  <a:lnTo>
                    <a:pt x="1741157" y="516128"/>
                  </a:lnTo>
                  <a:lnTo>
                    <a:pt x="1739519" y="518287"/>
                  </a:lnTo>
                  <a:lnTo>
                    <a:pt x="1740281" y="522859"/>
                  </a:lnTo>
                  <a:lnTo>
                    <a:pt x="1743583" y="525145"/>
                  </a:lnTo>
                  <a:lnTo>
                    <a:pt x="1746758" y="527431"/>
                  </a:lnTo>
                  <a:lnTo>
                    <a:pt x="1749005" y="527126"/>
                  </a:lnTo>
                  <a:lnTo>
                    <a:pt x="1749005" y="483019"/>
                  </a:lnTo>
                  <a:lnTo>
                    <a:pt x="1084453" y="780288"/>
                  </a:lnTo>
                  <a:lnTo>
                    <a:pt x="1087285" y="786714"/>
                  </a:lnTo>
                  <a:lnTo>
                    <a:pt x="1084453" y="793115"/>
                  </a:lnTo>
                  <a:lnTo>
                    <a:pt x="1487525" y="966406"/>
                  </a:lnTo>
                  <a:lnTo>
                    <a:pt x="1064387" y="1677289"/>
                  </a:lnTo>
                  <a:lnTo>
                    <a:pt x="1070533" y="1680997"/>
                  </a:lnTo>
                  <a:lnTo>
                    <a:pt x="1070597" y="1681137"/>
                  </a:lnTo>
                  <a:lnTo>
                    <a:pt x="1068832" y="1688084"/>
                  </a:lnTo>
                  <a:lnTo>
                    <a:pt x="2309139" y="2011172"/>
                  </a:lnTo>
                  <a:lnTo>
                    <a:pt x="2286508" y="2017522"/>
                  </a:lnTo>
                  <a:lnTo>
                    <a:pt x="2282698" y="2018538"/>
                  </a:lnTo>
                  <a:lnTo>
                    <a:pt x="2280412" y="2022602"/>
                  </a:lnTo>
                  <a:lnTo>
                    <a:pt x="2281555" y="2026412"/>
                  </a:lnTo>
                  <a:lnTo>
                    <a:pt x="2282571" y="2030222"/>
                  </a:lnTo>
                  <a:lnTo>
                    <a:pt x="2286635" y="2032508"/>
                  </a:lnTo>
                  <a:lnTo>
                    <a:pt x="2290445" y="2031365"/>
                  </a:lnTo>
                  <a:lnTo>
                    <a:pt x="2338514" y="2017903"/>
                  </a:lnTo>
                  <a:lnTo>
                    <a:pt x="2350770" y="2014474"/>
                  </a:lnTo>
                  <a:close/>
                </a:path>
                <a:path w="3832225" h="2032635">
                  <a:moveTo>
                    <a:pt x="2821305" y="471043"/>
                  </a:moveTo>
                  <a:lnTo>
                    <a:pt x="2808782" y="463804"/>
                  </a:lnTo>
                  <a:lnTo>
                    <a:pt x="2767076" y="439674"/>
                  </a:lnTo>
                  <a:lnTo>
                    <a:pt x="2763647" y="437642"/>
                  </a:lnTo>
                  <a:lnTo>
                    <a:pt x="2759202" y="438912"/>
                  </a:lnTo>
                  <a:lnTo>
                    <a:pt x="2755138" y="445770"/>
                  </a:lnTo>
                  <a:lnTo>
                    <a:pt x="2756408" y="450215"/>
                  </a:lnTo>
                  <a:lnTo>
                    <a:pt x="2759837" y="452247"/>
                  </a:lnTo>
                  <a:lnTo>
                    <a:pt x="2780042" y="463918"/>
                  </a:lnTo>
                  <a:lnTo>
                    <a:pt x="2437638" y="465328"/>
                  </a:lnTo>
                  <a:lnTo>
                    <a:pt x="2437638" y="479933"/>
                  </a:lnTo>
                  <a:lnTo>
                    <a:pt x="2780233" y="478409"/>
                  </a:lnTo>
                  <a:lnTo>
                    <a:pt x="2756535" y="492379"/>
                  </a:lnTo>
                  <a:lnTo>
                    <a:pt x="2755392" y="496824"/>
                  </a:lnTo>
                  <a:lnTo>
                    <a:pt x="2759456" y="503682"/>
                  </a:lnTo>
                  <a:lnTo>
                    <a:pt x="2763901" y="504825"/>
                  </a:lnTo>
                  <a:lnTo>
                    <a:pt x="2821305" y="471043"/>
                  </a:lnTo>
                  <a:close/>
                </a:path>
                <a:path w="3832225" h="2032635">
                  <a:moveTo>
                    <a:pt x="3128010" y="647827"/>
                  </a:moveTo>
                  <a:lnTo>
                    <a:pt x="3061589" y="653796"/>
                  </a:lnTo>
                  <a:lnTo>
                    <a:pt x="3058541" y="657225"/>
                  </a:lnTo>
                  <a:lnTo>
                    <a:pt x="3059303" y="665226"/>
                  </a:lnTo>
                  <a:lnTo>
                    <a:pt x="3062859" y="668147"/>
                  </a:lnTo>
                  <a:lnTo>
                    <a:pt x="3090240" y="665683"/>
                  </a:lnTo>
                  <a:lnTo>
                    <a:pt x="2502789" y="1082675"/>
                  </a:lnTo>
                  <a:lnTo>
                    <a:pt x="2511171" y="1094486"/>
                  </a:lnTo>
                  <a:lnTo>
                    <a:pt x="3098546" y="677557"/>
                  </a:lnTo>
                  <a:lnTo>
                    <a:pt x="3088894" y="698881"/>
                  </a:lnTo>
                  <a:lnTo>
                    <a:pt x="3087243" y="702564"/>
                  </a:lnTo>
                  <a:lnTo>
                    <a:pt x="3088894" y="706882"/>
                  </a:lnTo>
                  <a:lnTo>
                    <a:pt x="3092450" y="708533"/>
                  </a:lnTo>
                  <a:lnTo>
                    <a:pt x="3096133" y="710184"/>
                  </a:lnTo>
                  <a:lnTo>
                    <a:pt x="3100451" y="708533"/>
                  </a:lnTo>
                  <a:lnTo>
                    <a:pt x="3102102" y="704850"/>
                  </a:lnTo>
                  <a:lnTo>
                    <a:pt x="3126905" y="650240"/>
                  </a:lnTo>
                  <a:lnTo>
                    <a:pt x="3128010" y="647827"/>
                  </a:lnTo>
                  <a:close/>
                </a:path>
                <a:path w="3832225" h="2032635">
                  <a:moveTo>
                    <a:pt x="3528441" y="1241425"/>
                  </a:moveTo>
                  <a:lnTo>
                    <a:pt x="3515944" y="1234694"/>
                  </a:lnTo>
                  <a:lnTo>
                    <a:pt x="3469767" y="1209802"/>
                  </a:lnTo>
                  <a:lnTo>
                    <a:pt x="3465322" y="1211072"/>
                  </a:lnTo>
                  <a:lnTo>
                    <a:pt x="3463417" y="1214628"/>
                  </a:lnTo>
                  <a:lnTo>
                    <a:pt x="3461512" y="1218057"/>
                  </a:lnTo>
                  <a:lnTo>
                    <a:pt x="3462909" y="1222502"/>
                  </a:lnTo>
                  <a:lnTo>
                    <a:pt x="3487153" y="1235595"/>
                  </a:lnTo>
                  <a:lnTo>
                    <a:pt x="2813050" y="1258189"/>
                  </a:lnTo>
                  <a:lnTo>
                    <a:pt x="2813558" y="1272667"/>
                  </a:lnTo>
                  <a:lnTo>
                    <a:pt x="3487572" y="1250073"/>
                  </a:lnTo>
                  <a:lnTo>
                    <a:pt x="3464306" y="1264666"/>
                  </a:lnTo>
                  <a:lnTo>
                    <a:pt x="3463290" y="1269111"/>
                  </a:lnTo>
                  <a:lnTo>
                    <a:pt x="3465512" y="1272667"/>
                  </a:lnTo>
                  <a:lnTo>
                    <a:pt x="3467481" y="1275969"/>
                  </a:lnTo>
                  <a:lnTo>
                    <a:pt x="3472053" y="1276985"/>
                  </a:lnTo>
                  <a:lnTo>
                    <a:pt x="3475355" y="1274826"/>
                  </a:lnTo>
                  <a:lnTo>
                    <a:pt x="3528441" y="1241425"/>
                  </a:lnTo>
                  <a:close/>
                </a:path>
                <a:path w="3832225" h="2032635">
                  <a:moveTo>
                    <a:pt x="3531870" y="1307973"/>
                  </a:moveTo>
                  <a:lnTo>
                    <a:pt x="3531743" y="1304036"/>
                  </a:lnTo>
                  <a:lnTo>
                    <a:pt x="3529038" y="1250823"/>
                  </a:lnTo>
                  <a:lnTo>
                    <a:pt x="3528568" y="1241425"/>
                  </a:lnTo>
                  <a:lnTo>
                    <a:pt x="3472180" y="1277112"/>
                  </a:lnTo>
                  <a:lnTo>
                    <a:pt x="3471164" y="1281557"/>
                  </a:lnTo>
                  <a:lnTo>
                    <a:pt x="3473323" y="1284986"/>
                  </a:lnTo>
                  <a:lnTo>
                    <a:pt x="3475482" y="1288288"/>
                  </a:lnTo>
                  <a:lnTo>
                    <a:pt x="3479927" y="1289304"/>
                  </a:lnTo>
                  <a:lnTo>
                    <a:pt x="3503180" y="1274572"/>
                  </a:lnTo>
                  <a:lnTo>
                    <a:pt x="3121533" y="2010791"/>
                  </a:lnTo>
                  <a:lnTo>
                    <a:pt x="3134487" y="2017522"/>
                  </a:lnTo>
                  <a:lnTo>
                    <a:pt x="3516071" y="1281277"/>
                  </a:lnTo>
                  <a:lnTo>
                    <a:pt x="3517265" y="1304671"/>
                  </a:lnTo>
                  <a:lnTo>
                    <a:pt x="3517392" y="1308735"/>
                  </a:lnTo>
                  <a:lnTo>
                    <a:pt x="3520821" y="1311783"/>
                  </a:lnTo>
                  <a:lnTo>
                    <a:pt x="3524885" y="1311656"/>
                  </a:lnTo>
                  <a:lnTo>
                    <a:pt x="3528822" y="1311402"/>
                  </a:lnTo>
                  <a:lnTo>
                    <a:pt x="3531870" y="1307973"/>
                  </a:lnTo>
                  <a:close/>
                </a:path>
                <a:path w="3832225" h="2032635">
                  <a:moveTo>
                    <a:pt x="3652393" y="33655"/>
                  </a:moveTo>
                  <a:lnTo>
                    <a:pt x="3639997" y="26416"/>
                  </a:lnTo>
                  <a:lnTo>
                    <a:pt x="3594862" y="0"/>
                  </a:lnTo>
                  <a:lnTo>
                    <a:pt x="3590417" y="1270"/>
                  </a:lnTo>
                  <a:lnTo>
                    <a:pt x="3586353" y="8128"/>
                  </a:lnTo>
                  <a:lnTo>
                    <a:pt x="3587496" y="12573"/>
                  </a:lnTo>
                  <a:lnTo>
                    <a:pt x="3591052" y="14605"/>
                  </a:lnTo>
                  <a:lnTo>
                    <a:pt x="3611334" y="26416"/>
                  </a:lnTo>
                  <a:lnTo>
                    <a:pt x="1546860" y="26416"/>
                  </a:lnTo>
                  <a:lnTo>
                    <a:pt x="1546860" y="40894"/>
                  </a:lnTo>
                  <a:lnTo>
                    <a:pt x="3611334" y="40894"/>
                  </a:lnTo>
                  <a:lnTo>
                    <a:pt x="3591052" y="52705"/>
                  </a:lnTo>
                  <a:lnTo>
                    <a:pt x="3587496" y="54737"/>
                  </a:lnTo>
                  <a:lnTo>
                    <a:pt x="3586353" y="59182"/>
                  </a:lnTo>
                  <a:lnTo>
                    <a:pt x="3590417" y="66040"/>
                  </a:lnTo>
                  <a:lnTo>
                    <a:pt x="3594862" y="67310"/>
                  </a:lnTo>
                  <a:lnTo>
                    <a:pt x="3639997" y="40894"/>
                  </a:lnTo>
                  <a:lnTo>
                    <a:pt x="3652393" y="33655"/>
                  </a:lnTo>
                  <a:close/>
                </a:path>
                <a:path w="3832225" h="2032635">
                  <a:moveTo>
                    <a:pt x="3831844" y="193167"/>
                  </a:moveTo>
                  <a:lnTo>
                    <a:pt x="3809009" y="147320"/>
                  </a:lnTo>
                  <a:lnTo>
                    <a:pt x="3802202" y="133642"/>
                  </a:lnTo>
                  <a:lnTo>
                    <a:pt x="3802253" y="133477"/>
                  </a:lnTo>
                  <a:lnTo>
                    <a:pt x="3802126" y="133502"/>
                  </a:lnTo>
                  <a:lnTo>
                    <a:pt x="3737102" y="147701"/>
                  </a:lnTo>
                  <a:lnTo>
                    <a:pt x="3734562" y="151511"/>
                  </a:lnTo>
                  <a:lnTo>
                    <a:pt x="3736340" y="159385"/>
                  </a:lnTo>
                  <a:lnTo>
                    <a:pt x="3740150" y="161798"/>
                  </a:lnTo>
                  <a:lnTo>
                    <a:pt x="3744087" y="161036"/>
                  </a:lnTo>
                  <a:lnTo>
                    <a:pt x="3766921" y="156032"/>
                  </a:lnTo>
                  <a:lnTo>
                    <a:pt x="3430143" y="465455"/>
                  </a:lnTo>
                  <a:lnTo>
                    <a:pt x="3440049" y="476123"/>
                  </a:lnTo>
                  <a:lnTo>
                    <a:pt x="3776840" y="166573"/>
                  </a:lnTo>
                  <a:lnTo>
                    <a:pt x="3774338" y="174663"/>
                  </a:lnTo>
                  <a:lnTo>
                    <a:pt x="3767074" y="185420"/>
                  </a:lnTo>
                  <a:lnTo>
                    <a:pt x="3764788" y="188722"/>
                  </a:lnTo>
                  <a:lnTo>
                    <a:pt x="3765677" y="193167"/>
                  </a:lnTo>
                  <a:lnTo>
                    <a:pt x="3768979" y="195453"/>
                  </a:lnTo>
                  <a:lnTo>
                    <a:pt x="3770655" y="196557"/>
                  </a:lnTo>
                  <a:lnTo>
                    <a:pt x="3770884" y="196977"/>
                  </a:lnTo>
                  <a:lnTo>
                    <a:pt x="3771658" y="197218"/>
                  </a:lnTo>
                  <a:lnTo>
                    <a:pt x="3772281" y="197612"/>
                  </a:lnTo>
                  <a:lnTo>
                    <a:pt x="3772738" y="197535"/>
                  </a:lnTo>
                  <a:lnTo>
                    <a:pt x="3778504" y="199263"/>
                  </a:lnTo>
                  <a:lnTo>
                    <a:pt x="3782568" y="197231"/>
                  </a:lnTo>
                  <a:lnTo>
                    <a:pt x="3783825" y="192913"/>
                  </a:lnTo>
                  <a:lnTo>
                    <a:pt x="3787571" y="180797"/>
                  </a:lnTo>
                  <a:lnTo>
                    <a:pt x="3792207" y="173977"/>
                  </a:lnTo>
                  <a:lnTo>
                    <a:pt x="3732657" y="1064006"/>
                  </a:lnTo>
                  <a:lnTo>
                    <a:pt x="3747135" y="1065022"/>
                  </a:lnTo>
                  <a:lnTo>
                    <a:pt x="3806672" y="175044"/>
                  </a:lnTo>
                  <a:lnTo>
                    <a:pt x="3818890" y="199644"/>
                  </a:lnTo>
                  <a:lnTo>
                    <a:pt x="3823208" y="201041"/>
                  </a:lnTo>
                  <a:lnTo>
                    <a:pt x="3830320" y="197485"/>
                  </a:lnTo>
                  <a:lnTo>
                    <a:pt x="3831844" y="193167"/>
                  </a:lnTo>
                  <a:close/>
                </a:path>
              </a:pathLst>
            </a:custGeom>
            <a:solidFill>
              <a:srgbClr val="000000"/>
            </a:solidFill>
          </p:spPr>
          <p:txBody>
            <a:bodyPr wrap="square" lIns="0" tIns="0" rIns="0" bIns="0" rtlCol="0"/>
            <a:lstStyle/>
            <a:p>
              <a:endParaRPr/>
            </a:p>
          </p:txBody>
        </p:sp>
        <p:sp>
          <p:nvSpPr>
            <p:cNvPr id="26" name="object 22">
              <a:extLst>
                <a:ext uri="{FF2B5EF4-FFF2-40B4-BE49-F238E27FC236}">
                  <a16:creationId xmlns:a16="http://schemas.microsoft.com/office/drawing/2014/main" id="{9413E799-CD69-6E4F-95E8-E7FC6BFAEB6D}"/>
                </a:ext>
              </a:extLst>
            </p:cNvPr>
            <p:cNvSpPr txBox="1"/>
            <p:nvPr/>
          </p:nvSpPr>
          <p:spPr>
            <a:xfrm>
              <a:off x="2957067" y="723392"/>
              <a:ext cx="358140" cy="151323"/>
            </a:xfrm>
            <a:prstGeom prst="rect">
              <a:avLst/>
            </a:prstGeom>
          </p:spPr>
          <p:txBody>
            <a:bodyPr vert="horz" wrap="square" lIns="0" tIns="12700" rIns="0" bIns="0" rtlCol="0">
              <a:spAutoFit/>
            </a:bodyPr>
            <a:lstStyle/>
            <a:p>
              <a:pPr marL="12700">
                <a:spcBef>
                  <a:spcPts val="100"/>
                </a:spcBef>
                <a:tabLst>
                  <a:tab pos="286385" algn="l"/>
                </a:tabLst>
              </a:pPr>
              <a:r>
                <a:rPr sz="900" b="1" spc="-45" dirty="0">
                  <a:solidFill>
                    <a:srgbClr val="FF0000"/>
                  </a:solidFill>
                  <a:latin typeface="Arial"/>
                  <a:cs typeface="Arial"/>
                </a:rPr>
                <a:t>0	4</a:t>
              </a:r>
              <a:endParaRPr sz="900">
                <a:latin typeface="Arial"/>
                <a:cs typeface="Arial"/>
              </a:endParaRPr>
            </a:p>
          </p:txBody>
        </p:sp>
        <p:sp>
          <p:nvSpPr>
            <p:cNvPr id="27" name="object 23">
              <a:extLst>
                <a:ext uri="{FF2B5EF4-FFF2-40B4-BE49-F238E27FC236}">
                  <a16:creationId xmlns:a16="http://schemas.microsoft.com/office/drawing/2014/main" id="{F62DD168-820D-CB44-89D4-EDDABFF8B3B8}"/>
                </a:ext>
              </a:extLst>
            </p:cNvPr>
            <p:cNvSpPr txBox="1"/>
            <p:nvPr/>
          </p:nvSpPr>
          <p:spPr>
            <a:xfrm>
              <a:off x="2957067" y="905510"/>
              <a:ext cx="386715" cy="527050"/>
            </a:xfrm>
            <a:prstGeom prst="rect">
              <a:avLst/>
            </a:prstGeom>
          </p:spPr>
          <p:txBody>
            <a:bodyPr vert="horz" wrap="square" lIns="0" tIns="12700" rIns="0" bIns="0" rtlCol="0">
              <a:spAutoFit/>
            </a:bodyPr>
            <a:lstStyle/>
            <a:p>
              <a:pPr marR="13335" algn="ctr">
                <a:spcBef>
                  <a:spcPts val="100"/>
                </a:spcBef>
              </a:pPr>
              <a:r>
                <a:rPr sz="1000" spc="-70" dirty="0">
                  <a:latin typeface="Arial"/>
                  <a:cs typeface="Arial"/>
                </a:rPr>
                <a:t>IT</a:t>
              </a:r>
              <a:endParaRPr sz="1000">
                <a:latin typeface="Arial"/>
                <a:cs typeface="Arial"/>
              </a:endParaRPr>
            </a:p>
            <a:p>
              <a:pPr marR="12700" algn="ctr"/>
              <a:r>
                <a:rPr sz="1000" spc="30" dirty="0">
                  <a:latin typeface="Arial"/>
                  <a:cs typeface="Arial"/>
                </a:rPr>
                <a:t>4</a:t>
              </a:r>
              <a:r>
                <a:rPr sz="1000" spc="-70" dirty="0">
                  <a:latin typeface="Arial"/>
                  <a:cs typeface="Arial"/>
                </a:rPr>
                <a:t> </a:t>
              </a:r>
              <a:r>
                <a:rPr sz="1000" spc="-15" dirty="0">
                  <a:latin typeface="Arial"/>
                  <a:cs typeface="Arial"/>
                </a:rPr>
                <a:t>wks</a:t>
              </a:r>
              <a:endParaRPr sz="1000">
                <a:latin typeface="Arial"/>
                <a:cs typeface="Arial"/>
              </a:endParaRPr>
            </a:p>
            <a:p>
              <a:pPr algn="ctr">
                <a:spcBef>
                  <a:spcPts val="470"/>
                </a:spcBef>
                <a:tabLst>
                  <a:tab pos="245110" algn="l"/>
                </a:tabLst>
              </a:pPr>
              <a:r>
                <a:rPr sz="900" b="1" spc="-45" dirty="0">
                  <a:solidFill>
                    <a:srgbClr val="FF0000"/>
                  </a:solidFill>
                  <a:latin typeface="Arial"/>
                  <a:cs typeface="Arial"/>
                </a:rPr>
                <a:t>8	</a:t>
              </a:r>
              <a:r>
                <a:rPr sz="900" b="1" spc="-50" dirty="0">
                  <a:solidFill>
                    <a:srgbClr val="FF0000"/>
                  </a:solidFill>
                  <a:latin typeface="Arial"/>
                  <a:cs typeface="Arial"/>
                </a:rPr>
                <a:t>12</a:t>
              </a:r>
              <a:endParaRPr sz="900">
                <a:latin typeface="Arial"/>
                <a:cs typeface="Arial"/>
              </a:endParaRPr>
            </a:p>
          </p:txBody>
        </p:sp>
        <p:sp>
          <p:nvSpPr>
            <p:cNvPr id="28" name="object 24">
              <a:extLst>
                <a:ext uri="{FF2B5EF4-FFF2-40B4-BE49-F238E27FC236}">
                  <a16:creationId xmlns:a16="http://schemas.microsoft.com/office/drawing/2014/main" id="{14388DA6-19C2-CE4A-A7CC-A224971E9DD4}"/>
                </a:ext>
              </a:extLst>
            </p:cNvPr>
            <p:cNvSpPr txBox="1"/>
            <p:nvPr/>
          </p:nvSpPr>
          <p:spPr>
            <a:xfrm>
              <a:off x="2374392" y="1417570"/>
              <a:ext cx="478155" cy="1106170"/>
            </a:xfrm>
            <a:prstGeom prst="rect">
              <a:avLst/>
            </a:prstGeom>
          </p:spPr>
          <p:txBody>
            <a:bodyPr vert="horz" wrap="square" lIns="0" tIns="61594" rIns="0" bIns="0" rtlCol="0">
              <a:spAutoFit/>
            </a:bodyPr>
            <a:lstStyle/>
            <a:p>
              <a:pPr marL="73025">
                <a:spcBef>
                  <a:spcPts val="484"/>
                </a:spcBef>
                <a:tabLst>
                  <a:tab pos="347345" algn="l"/>
                </a:tabLst>
              </a:pPr>
              <a:r>
                <a:rPr sz="900" b="1" spc="-45" dirty="0">
                  <a:solidFill>
                    <a:srgbClr val="FF0000"/>
                  </a:solidFill>
                  <a:latin typeface="Arial"/>
                  <a:cs typeface="Arial"/>
                </a:rPr>
                <a:t>0	2</a:t>
              </a:r>
              <a:endParaRPr sz="900">
                <a:latin typeface="Arial"/>
                <a:cs typeface="Arial"/>
              </a:endParaRPr>
            </a:p>
            <a:p>
              <a:pPr marL="78740" marR="5080" indent="-66675">
                <a:spcBef>
                  <a:spcPts val="434"/>
                </a:spcBef>
              </a:pPr>
              <a:r>
                <a:rPr sz="1000" spc="-105" dirty="0">
                  <a:latin typeface="Arial"/>
                  <a:cs typeface="Arial"/>
                </a:rPr>
                <a:t>S</a:t>
              </a:r>
              <a:r>
                <a:rPr sz="1000" dirty="0">
                  <a:latin typeface="Arial"/>
                  <a:cs typeface="Arial"/>
                </a:rPr>
                <a:t>tra</a:t>
              </a:r>
              <a:r>
                <a:rPr sz="1000" spc="30" dirty="0">
                  <a:latin typeface="Arial"/>
                  <a:cs typeface="Arial"/>
                </a:rPr>
                <a:t>t</a:t>
              </a:r>
              <a:r>
                <a:rPr sz="1000" spc="-40" dirty="0">
                  <a:latin typeface="Arial"/>
                  <a:cs typeface="Arial"/>
                </a:rPr>
                <a:t>e</a:t>
              </a:r>
              <a:r>
                <a:rPr sz="1000" spc="-35" dirty="0">
                  <a:latin typeface="Arial"/>
                  <a:cs typeface="Arial"/>
                </a:rPr>
                <a:t>g</a:t>
              </a:r>
              <a:r>
                <a:rPr sz="1000" spc="-45" dirty="0">
                  <a:latin typeface="Arial"/>
                  <a:cs typeface="Arial"/>
                </a:rPr>
                <a:t>y  </a:t>
              </a:r>
              <a:r>
                <a:rPr sz="1000" spc="30" dirty="0">
                  <a:latin typeface="Arial"/>
                  <a:cs typeface="Arial"/>
                </a:rPr>
                <a:t>2</a:t>
              </a:r>
              <a:r>
                <a:rPr sz="1000" spc="-60" dirty="0">
                  <a:latin typeface="Arial"/>
                  <a:cs typeface="Arial"/>
                </a:rPr>
                <a:t> </a:t>
              </a:r>
              <a:r>
                <a:rPr sz="1000" spc="-15" dirty="0">
                  <a:latin typeface="Arial"/>
                  <a:cs typeface="Arial"/>
                </a:rPr>
                <a:t>wks</a:t>
              </a:r>
              <a:endParaRPr sz="1000">
                <a:latin typeface="Arial"/>
                <a:cs typeface="Arial"/>
              </a:endParaRPr>
            </a:p>
            <a:p>
              <a:pPr marL="73025">
                <a:spcBef>
                  <a:spcPts val="390"/>
                </a:spcBef>
                <a:tabLst>
                  <a:tab pos="347345" algn="l"/>
                </a:tabLst>
              </a:pPr>
              <a:r>
                <a:rPr sz="900" b="1" spc="-45" dirty="0">
                  <a:solidFill>
                    <a:srgbClr val="FF0000"/>
                  </a:solidFill>
                  <a:latin typeface="Arial"/>
                  <a:cs typeface="Arial"/>
                </a:rPr>
                <a:t>3	5</a:t>
              </a:r>
              <a:endParaRPr sz="900">
                <a:latin typeface="Arial"/>
                <a:cs typeface="Arial"/>
              </a:endParaRPr>
            </a:p>
            <a:p>
              <a:pPr>
                <a:lnSpc>
                  <a:spcPct val="100000"/>
                </a:lnSpc>
              </a:pPr>
              <a:endParaRPr sz="900">
                <a:latin typeface="Arial"/>
                <a:cs typeface="Arial"/>
              </a:endParaRPr>
            </a:p>
            <a:p>
              <a:pPr marL="73025">
                <a:spcBef>
                  <a:spcPts val="620"/>
                </a:spcBef>
                <a:tabLst>
                  <a:tab pos="347345" algn="l"/>
                </a:tabLst>
              </a:pPr>
              <a:r>
                <a:rPr sz="900" b="1" spc="-45" dirty="0">
                  <a:solidFill>
                    <a:srgbClr val="FF0000"/>
                  </a:solidFill>
                  <a:latin typeface="Arial"/>
                  <a:cs typeface="Arial"/>
                </a:rPr>
                <a:t>0	5</a:t>
              </a:r>
              <a:endParaRPr sz="900">
                <a:latin typeface="Arial"/>
                <a:cs typeface="Arial"/>
              </a:endParaRPr>
            </a:p>
          </p:txBody>
        </p:sp>
        <p:sp>
          <p:nvSpPr>
            <p:cNvPr id="29" name="object 25">
              <a:extLst>
                <a:ext uri="{FF2B5EF4-FFF2-40B4-BE49-F238E27FC236}">
                  <a16:creationId xmlns:a16="http://schemas.microsoft.com/office/drawing/2014/main" id="{86EE79E8-6F3F-7F42-92C1-B74E2A049F34}"/>
                </a:ext>
              </a:extLst>
            </p:cNvPr>
            <p:cNvSpPr txBox="1"/>
            <p:nvPr/>
          </p:nvSpPr>
          <p:spPr>
            <a:xfrm>
              <a:off x="4119626" y="2495803"/>
              <a:ext cx="657860" cy="366767"/>
            </a:xfrm>
            <a:prstGeom prst="rect">
              <a:avLst/>
            </a:prstGeom>
          </p:spPr>
          <p:txBody>
            <a:bodyPr vert="horz" wrap="square" lIns="0" tIns="12700" rIns="0" bIns="0" rtlCol="0">
              <a:spAutoFit/>
            </a:bodyPr>
            <a:lstStyle/>
            <a:p>
              <a:pPr marL="12700">
                <a:spcBef>
                  <a:spcPts val="100"/>
                </a:spcBef>
                <a:tabLst>
                  <a:tab pos="318770" algn="l"/>
                </a:tabLst>
              </a:pPr>
              <a:r>
                <a:rPr sz="900" b="1" spc="-45" dirty="0">
                  <a:solidFill>
                    <a:srgbClr val="FF0000"/>
                  </a:solidFill>
                  <a:latin typeface="Arial"/>
                  <a:cs typeface="Arial"/>
                </a:rPr>
                <a:t>5	</a:t>
              </a:r>
              <a:r>
                <a:rPr sz="900" b="1" spc="-50" dirty="0">
                  <a:solidFill>
                    <a:srgbClr val="FF0000"/>
                  </a:solidFill>
                  <a:latin typeface="Arial"/>
                  <a:cs typeface="Arial"/>
                </a:rPr>
                <a:t>10</a:t>
              </a:r>
              <a:endParaRPr sz="900">
                <a:latin typeface="Arial"/>
                <a:cs typeface="Arial"/>
              </a:endParaRPr>
            </a:p>
            <a:p>
              <a:pPr marL="197485">
                <a:spcBef>
                  <a:spcPts val="645"/>
                </a:spcBef>
                <a:tabLst>
                  <a:tab pos="586105" algn="l"/>
                </a:tabLst>
              </a:pPr>
              <a:r>
                <a:rPr sz="900" b="1" spc="-45" dirty="0">
                  <a:solidFill>
                    <a:srgbClr val="FF0000"/>
                  </a:solidFill>
                  <a:latin typeface="Arial"/>
                  <a:cs typeface="Arial"/>
                </a:rPr>
                <a:t>5	9</a:t>
              </a:r>
              <a:endParaRPr sz="900">
                <a:latin typeface="Arial"/>
                <a:cs typeface="Arial"/>
              </a:endParaRPr>
            </a:p>
          </p:txBody>
        </p:sp>
        <p:sp>
          <p:nvSpPr>
            <p:cNvPr id="30" name="object 26">
              <a:extLst>
                <a:ext uri="{FF2B5EF4-FFF2-40B4-BE49-F238E27FC236}">
                  <a16:creationId xmlns:a16="http://schemas.microsoft.com/office/drawing/2014/main" id="{78BC026F-2479-0549-9BCF-CB690571059C}"/>
                </a:ext>
              </a:extLst>
            </p:cNvPr>
            <p:cNvSpPr txBox="1"/>
            <p:nvPr/>
          </p:nvSpPr>
          <p:spPr>
            <a:xfrm>
              <a:off x="4304791" y="3217671"/>
              <a:ext cx="501650" cy="151323"/>
            </a:xfrm>
            <a:prstGeom prst="rect">
              <a:avLst/>
            </a:prstGeom>
          </p:spPr>
          <p:txBody>
            <a:bodyPr vert="horz" wrap="square" lIns="0" tIns="12700" rIns="0" bIns="0" rtlCol="0">
              <a:spAutoFit/>
            </a:bodyPr>
            <a:lstStyle/>
            <a:p>
              <a:pPr marL="12700">
                <a:spcBef>
                  <a:spcPts val="100"/>
                </a:spcBef>
                <a:tabLst>
                  <a:tab pos="372110" algn="l"/>
                </a:tabLst>
              </a:pPr>
              <a:r>
                <a:rPr sz="900" b="1" spc="-45" dirty="0">
                  <a:solidFill>
                    <a:srgbClr val="FF0000"/>
                  </a:solidFill>
                  <a:latin typeface="Arial"/>
                  <a:cs typeface="Arial"/>
                </a:rPr>
                <a:t>7	</a:t>
              </a:r>
              <a:r>
                <a:rPr sz="900" b="1" spc="-50" dirty="0">
                  <a:solidFill>
                    <a:srgbClr val="FF0000"/>
                  </a:solidFill>
                  <a:latin typeface="Arial"/>
                  <a:cs typeface="Arial"/>
                </a:rPr>
                <a:t>11</a:t>
              </a:r>
              <a:endParaRPr sz="900">
                <a:latin typeface="Arial"/>
                <a:cs typeface="Arial"/>
              </a:endParaRPr>
            </a:p>
          </p:txBody>
        </p:sp>
        <p:sp>
          <p:nvSpPr>
            <p:cNvPr id="31" name="object 27">
              <a:extLst>
                <a:ext uri="{FF2B5EF4-FFF2-40B4-BE49-F238E27FC236}">
                  <a16:creationId xmlns:a16="http://schemas.microsoft.com/office/drawing/2014/main" id="{663E9A47-46F0-264F-B7DF-F0AF0AF1B7EE}"/>
                </a:ext>
              </a:extLst>
            </p:cNvPr>
            <p:cNvSpPr txBox="1"/>
            <p:nvPr/>
          </p:nvSpPr>
          <p:spPr>
            <a:xfrm>
              <a:off x="3720338" y="1139443"/>
              <a:ext cx="381000" cy="151323"/>
            </a:xfrm>
            <a:prstGeom prst="rect">
              <a:avLst/>
            </a:prstGeom>
          </p:spPr>
          <p:txBody>
            <a:bodyPr vert="horz" wrap="square" lIns="0" tIns="12700" rIns="0" bIns="0" rtlCol="0">
              <a:spAutoFit/>
            </a:bodyPr>
            <a:lstStyle/>
            <a:p>
              <a:pPr marL="12700">
                <a:spcBef>
                  <a:spcPts val="100"/>
                </a:spcBef>
                <a:tabLst>
                  <a:tab pos="309245" algn="l"/>
                </a:tabLst>
              </a:pPr>
              <a:r>
                <a:rPr sz="900" b="1" spc="-45" dirty="0">
                  <a:solidFill>
                    <a:srgbClr val="FF0000"/>
                  </a:solidFill>
                  <a:latin typeface="Arial"/>
                  <a:cs typeface="Arial"/>
                </a:rPr>
                <a:t>5	7</a:t>
              </a:r>
              <a:endParaRPr sz="900">
                <a:latin typeface="Arial"/>
                <a:cs typeface="Arial"/>
              </a:endParaRPr>
            </a:p>
          </p:txBody>
        </p:sp>
        <p:sp>
          <p:nvSpPr>
            <p:cNvPr id="32" name="object 28">
              <a:extLst>
                <a:ext uri="{FF2B5EF4-FFF2-40B4-BE49-F238E27FC236}">
                  <a16:creationId xmlns:a16="http://schemas.microsoft.com/office/drawing/2014/main" id="{1A0EEBA2-A00F-034A-87AA-1EA890730A55}"/>
                </a:ext>
              </a:extLst>
            </p:cNvPr>
            <p:cNvSpPr txBox="1"/>
            <p:nvPr/>
          </p:nvSpPr>
          <p:spPr>
            <a:xfrm>
              <a:off x="3720338" y="1686305"/>
              <a:ext cx="409575" cy="151323"/>
            </a:xfrm>
            <a:prstGeom prst="rect">
              <a:avLst/>
            </a:prstGeom>
          </p:spPr>
          <p:txBody>
            <a:bodyPr vert="horz" wrap="square" lIns="0" tIns="12700" rIns="0" bIns="0" rtlCol="0">
              <a:spAutoFit/>
            </a:bodyPr>
            <a:lstStyle/>
            <a:p>
              <a:pPr marL="12700">
                <a:spcBef>
                  <a:spcPts val="100"/>
                </a:spcBef>
                <a:tabLst>
                  <a:tab pos="280670" algn="l"/>
                </a:tabLst>
              </a:pPr>
              <a:r>
                <a:rPr sz="900" b="1" spc="-45" dirty="0">
                  <a:solidFill>
                    <a:srgbClr val="FF0000"/>
                  </a:solidFill>
                  <a:latin typeface="Arial"/>
                  <a:cs typeface="Arial"/>
                </a:rPr>
                <a:t>8	</a:t>
              </a:r>
              <a:r>
                <a:rPr sz="900" b="1" spc="-50" dirty="0">
                  <a:solidFill>
                    <a:srgbClr val="FF0000"/>
                  </a:solidFill>
                  <a:latin typeface="Arial"/>
                  <a:cs typeface="Arial"/>
                </a:rPr>
                <a:t>10</a:t>
              </a:r>
              <a:endParaRPr sz="900">
                <a:latin typeface="Arial"/>
                <a:cs typeface="Arial"/>
              </a:endParaRPr>
            </a:p>
          </p:txBody>
        </p:sp>
        <p:sp>
          <p:nvSpPr>
            <p:cNvPr id="33" name="object 29">
              <a:extLst>
                <a:ext uri="{FF2B5EF4-FFF2-40B4-BE49-F238E27FC236}">
                  <a16:creationId xmlns:a16="http://schemas.microsoft.com/office/drawing/2014/main" id="{C8BAE2A8-756B-2A40-A647-C0F5CF011545}"/>
                </a:ext>
              </a:extLst>
            </p:cNvPr>
            <p:cNvSpPr txBox="1"/>
            <p:nvPr/>
          </p:nvSpPr>
          <p:spPr>
            <a:xfrm>
              <a:off x="5276341" y="1945639"/>
              <a:ext cx="530225" cy="151323"/>
            </a:xfrm>
            <a:prstGeom prst="rect">
              <a:avLst/>
            </a:prstGeom>
          </p:spPr>
          <p:txBody>
            <a:bodyPr vert="horz" wrap="square" lIns="0" tIns="12700" rIns="0" bIns="0" rtlCol="0">
              <a:spAutoFit/>
            </a:bodyPr>
            <a:lstStyle/>
            <a:p>
              <a:pPr marL="12700">
                <a:spcBef>
                  <a:spcPts val="100"/>
                </a:spcBef>
                <a:tabLst>
                  <a:tab pos="401320" algn="l"/>
                </a:tabLst>
              </a:pPr>
              <a:r>
                <a:rPr sz="900" b="1" spc="-50" dirty="0">
                  <a:solidFill>
                    <a:srgbClr val="FF0000"/>
                  </a:solidFill>
                  <a:latin typeface="Arial"/>
                  <a:cs typeface="Arial"/>
                </a:rPr>
                <a:t>1</a:t>
              </a:r>
              <a:r>
                <a:rPr sz="900" b="1" spc="-45" dirty="0">
                  <a:solidFill>
                    <a:srgbClr val="FF0000"/>
                  </a:solidFill>
                  <a:latin typeface="Arial"/>
                  <a:cs typeface="Arial"/>
                </a:rPr>
                <a:t>0</a:t>
              </a:r>
              <a:r>
                <a:rPr sz="900" b="1" dirty="0">
                  <a:solidFill>
                    <a:srgbClr val="FF0000"/>
                  </a:solidFill>
                  <a:latin typeface="Arial"/>
                  <a:cs typeface="Arial"/>
                </a:rPr>
                <a:t>	</a:t>
              </a:r>
              <a:r>
                <a:rPr sz="900" b="1" spc="-50" dirty="0">
                  <a:solidFill>
                    <a:srgbClr val="FF0000"/>
                  </a:solidFill>
                  <a:latin typeface="Arial"/>
                  <a:cs typeface="Arial"/>
                </a:rPr>
                <a:t>11</a:t>
              </a:r>
              <a:endParaRPr sz="900">
                <a:latin typeface="Arial"/>
                <a:cs typeface="Arial"/>
              </a:endParaRPr>
            </a:p>
          </p:txBody>
        </p:sp>
        <p:sp>
          <p:nvSpPr>
            <p:cNvPr id="34" name="object 30">
              <a:extLst>
                <a:ext uri="{FF2B5EF4-FFF2-40B4-BE49-F238E27FC236}">
                  <a16:creationId xmlns:a16="http://schemas.microsoft.com/office/drawing/2014/main" id="{B5FA527F-2428-0941-9DB1-60A246344294}"/>
                </a:ext>
              </a:extLst>
            </p:cNvPr>
            <p:cNvSpPr txBox="1"/>
            <p:nvPr/>
          </p:nvSpPr>
          <p:spPr>
            <a:xfrm>
              <a:off x="5276341" y="2489961"/>
              <a:ext cx="530225" cy="151323"/>
            </a:xfrm>
            <a:prstGeom prst="rect">
              <a:avLst/>
            </a:prstGeom>
          </p:spPr>
          <p:txBody>
            <a:bodyPr vert="horz" wrap="square" lIns="0" tIns="12700" rIns="0" bIns="0" rtlCol="0">
              <a:spAutoFit/>
            </a:bodyPr>
            <a:lstStyle/>
            <a:p>
              <a:pPr marL="12700">
                <a:spcBef>
                  <a:spcPts val="100"/>
                </a:spcBef>
                <a:tabLst>
                  <a:tab pos="401320" algn="l"/>
                </a:tabLst>
              </a:pPr>
              <a:r>
                <a:rPr sz="900" b="1" spc="-50" dirty="0">
                  <a:solidFill>
                    <a:srgbClr val="FF0000"/>
                  </a:solidFill>
                  <a:latin typeface="Arial"/>
                  <a:cs typeface="Arial"/>
                </a:rPr>
                <a:t>1</a:t>
              </a:r>
              <a:r>
                <a:rPr sz="900" b="1" spc="-45" dirty="0">
                  <a:solidFill>
                    <a:srgbClr val="FF0000"/>
                  </a:solidFill>
                  <a:latin typeface="Arial"/>
                  <a:cs typeface="Arial"/>
                </a:rPr>
                <a:t>1</a:t>
              </a:r>
              <a:r>
                <a:rPr sz="900" b="1" dirty="0">
                  <a:solidFill>
                    <a:srgbClr val="FF0000"/>
                  </a:solidFill>
                  <a:latin typeface="Arial"/>
                  <a:cs typeface="Arial"/>
                </a:rPr>
                <a:t>	</a:t>
              </a:r>
              <a:r>
                <a:rPr sz="900" b="1" spc="-50" dirty="0">
                  <a:solidFill>
                    <a:srgbClr val="FF0000"/>
                  </a:solidFill>
                  <a:latin typeface="Arial"/>
                  <a:cs typeface="Arial"/>
                </a:rPr>
                <a:t>12</a:t>
              </a:r>
              <a:endParaRPr sz="900">
                <a:latin typeface="Arial"/>
                <a:cs typeface="Arial"/>
              </a:endParaRPr>
            </a:p>
          </p:txBody>
        </p:sp>
      </p:grpSp>
      <p:sp>
        <p:nvSpPr>
          <p:cNvPr id="35" name="Slide Number Placeholder 4">
            <a:extLst>
              <a:ext uri="{FF2B5EF4-FFF2-40B4-BE49-F238E27FC236}">
                <a16:creationId xmlns:a16="http://schemas.microsoft.com/office/drawing/2014/main" id="{B5776F66-D836-294B-93B7-C95F39FD1974}"/>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70</a:t>
            </a:fld>
            <a:endParaRPr lang="en-US" dirty="0"/>
          </a:p>
        </p:txBody>
      </p:sp>
    </p:spTree>
    <p:extLst>
      <p:ext uri="{BB962C8B-B14F-4D97-AF65-F5344CB8AC3E}">
        <p14:creationId xmlns:p14="http://schemas.microsoft.com/office/powerpoint/2010/main" val="38003895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BC665-FF4A-F84D-B1F7-7885CE7F318B}"/>
              </a:ext>
            </a:extLst>
          </p:cNvPr>
          <p:cNvSpPr>
            <a:spLocks noGrp="1"/>
          </p:cNvSpPr>
          <p:nvPr>
            <p:ph type="title"/>
          </p:nvPr>
        </p:nvSpPr>
        <p:spPr/>
        <p:txBody>
          <a:bodyPr/>
          <a:lstStyle/>
          <a:p>
            <a:r>
              <a:rPr lang="en-US"/>
              <a:t>Modeling Variability</a:t>
            </a:r>
            <a:endParaRPr lang="en-US" dirty="0"/>
          </a:p>
        </p:txBody>
      </p:sp>
      <p:graphicFrame>
        <p:nvGraphicFramePr>
          <p:cNvPr id="5" name="object 7">
            <a:extLst>
              <a:ext uri="{FF2B5EF4-FFF2-40B4-BE49-F238E27FC236}">
                <a16:creationId xmlns:a16="http://schemas.microsoft.com/office/drawing/2014/main" id="{2F72FF75-771C-9C49-9ED7-C8FA1B3E425B}"/>
              </a:ext>
            </a:extLst>
          </p:cNvPr>
          <p:cNvGraphicFramePr>
            <a:graphicFrameLocks noGrp="1"/>
          </p:cNvGraphicFramePr>
          <p:nvPr>
            <p:extLst/>
          </p:nvPr>
        </p:nvGraphicFramePr>
        <p:xfrm>
          <a:off x="3048000" y="2133600"/>
          <a:ext cx="6248400" cy="2307120"/>
        </p:xfrm>
        <a:graphic>
          <a:graphicData uri="http://schemas.openxmlformats.org/drawingml/2006/table">
            <a:tbl>
              <a:tblPr firstRow="1" bandRow="1">
                <a:tableStyleId>{2D5ABB26-0587-4C30-8999-92F81FD0307C}</a:tableStyleId>
              </a:tblPr>
              <a:tblGrid>
                <a:gridCol w="892523">
                  <a:extLst>
                    <a:ext uri="{9D8B030D-6E8A-4147-A177-3AD203B41FA5}">
                      <a16:colId xmlns:a16="http://schemas.microsoft.com/office/drawing/2014/main" val="20000"/>
                    </a:ext>
                  </a:extLst>
                </a:gridCol>
                <a:gridCol w="1147530">
                  <a:extLst>
                    <a:ext uri="{9D8B030D-6E8A-4147-A177-3AD203B41FA5}">
                      <a16:colId xmlns:a16="http://schemas.microsoft.com/office/drawing/2014/main" val="20001"/>
                    </a:ext>
                  </a:extLst>
                </a:gridCol>
                <a:gridCol w="1275033">
                  <a:extLst>
                    <a:ext uri="{9D8B030D-6E8A-4147-A177-3AD203B41FA5}">
                      <a16:colId xmlns:a16="http://schemas.microsoft.com/office/drawing/2014/main" val="20002"/>
                    </a:ext>
                  </a:extLst>
                </a:gridCol>
                <a:gridCol w="881402">
                  <a:extLst>
                    <a:ext uri="{9D8B030D-6E8A-4147-A177-3AD203B41FA5}">
                      <a16:colId xmlns:a16="http://schemas.microsoft.com/office/drawing/2014/main" val="20003"/>
                    </a:ext>
                  </a:extLst>
                </a:gridCol>
                <a:gridCol w="1025956">
                  <a:extLst>
                    <a:ext uri="{9D8B030D-6E8A-4147-A177-3AD203B41FA5}">
                      <a16:colId xmlns:a16="http://schemas.microsoft.com/office/drawing/2014/main" val="20004"/>
                    </a:ext>
                  </a:extLst>
                </a:gridCol>
                <a:gridCol w="1025956">
                  <a:extLst>
                    <a:ext uri="{9D8B030D-6E8A-4147-A177-3AD203B41FA5}">
                      <a16:colId xmlns:a16="http://schemas.microsoft.com/office/drawing/2014/main" val="20005"/>
                    </a:ext>
                  </a:extLst>
                </a:gridCol>
              </a:tblGrid>
              <a:tr h="455803">
                <a:tc>
                  <a:txBody>
                    <a:bodyPr/>
                    <a:lstStyle/>
                    <a:p>
                      <a:pPr algn="ctr">
                        <a:lnSpc>
                          <a:spcPct val="100000"/>
                        </a:lnSpc>
                        <a:spcBef>
                          <a:spcPts val="885"/>
                        </a:spcBef>
                      </a:pPr>
                      <a:r>
                        <a:rPr sz="1400" b="1" dirty="0">
                          <a:solidFill>
                            <a:srgbClr val="FFFFFF"/>
                          </a:solidFill>
                          <a:latin typeface="Arial"/>
                          <a:cs typeface="Arial"/>
                        </a:rPr>
                        <a:t>Activity</a:t>
                      </a:r>
                      <a:r>
                        <a:rPr sz="1400" b="1" spc="-60" dirty="0">
                          <a:solidFill>
                            <a:srgbClr val="FFFFFF"/>
                          </a:solidFill>
                          <a:latin typeface="Arial"/>
                          <a:cs typeface="Arial"/>
                        </a:rPr>
                        <a:t> </a:t>
                      </a:r>
                      <a:r>
                        <a:rPr sz="1400" b="1" dirty="0">
                          <a:solidFill>
                            <a:srgbClr val="FFFFFF"/>
                          </a:solidFill>
                          <a:latin typeface="Arial"/>
                          <a:cs typeface="Arial"/>
                        </a:rPr>
                        <a:t>#</a:t>
                      </a:r>
                      <a:endParaRPr sz="1400" dirty="0">
                        <a:latin typeface="Arial"/>
                        <a:cs typeface="Arial"/>
                      </a:endParaRPr>
                    </a:p>
                  </a:txBody>
                  <a:tcPr marL="0" marR="0" marT="112395"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tc>
                  <a:txBody>
                    <a:bodyPr/>
                    <a:lstStyle/>
                    <a:p>
                      <a:pPr marR="33655" algn="r">
                        <a:lnSpc>
                          <a:spcPct val="100000"/>
                        </a:lnSpc>
                        <a:spcBef>
                          <a:spcPts val="885"/>
                        </a:spcBef>
                      </a:pPr>
                      <a:r>
                        <a:rPr sz="1400" b="1" spc="-100" dirty="0">
                          <a:solidFill>
                            <a:srgbClr val="FFFFFF"/>
                          </a:solidFill>
                          <a:latin typeface="Arial"/>
                          <a:cs typeface="Arial"/>
                        </a:rPr>
                        <a:t>Description</a:t>
                      </a:r>
                      <a:endParaRPr sz="1400">
                        <a:latin typeface="Arial"/>
                        <a:cs typeface="Arial"/>
                      </a:endParaRPr>
                    </a:p>
                  </a:txBody>
                  <a:tcPr marL="0" marR="0" marT="112395"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tc>
                  <a:txBody>
                    <a:bodyPr/>
                    <a:lstStyle/>
                    <a:p>
                      <a:pPr algn="ctr">
                        <a:lnSpc>
                          <a:spcPct val="100000"/>
                        </a:lnSpc>
                        <a:spcBef>
                          <a:spcPts val="885"/>
                        </a:spcBef>
                      </a:pPr>
                      <a:r>
                        <a:rPr sz="1400" b="1" spc="-140" dirty="0">
                          <a:solidFill>
                            <a:srgbClr val="FFFFFF"/>
                          </a:solidFill>
                          <a:latin typeface="Arial"/>
                          <a:cs typeface="Arial"/>
                        </a:rPr>
                        <a:t>Predecessors</a:t>
                      </a:r>
                      <a:endParaRPr sz="1400">
                        <a:latin typeface="Arial"/>
                        <a:cs typeface="Arial"/>
                      </a:endParaRPr>
                    </a:p>
                  </a:txBody>
                  <a:tcPr marL="0" marR="0" marT="112395"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tc>
                  <a:txBody>
                    <a:bodyPr/>
                    <a:lstStyle/>
                    <a:p>
                      <a:pPr marL="53340" marR="44450" indent="176530">
                        <a:lnSpc>
                          <a:spcPct val="100000"/>
                        </a:lnSpc>
                        <a:spcBef>
                          <a:spcPts val="40"/>
                        </a:spcBef>
                      </a:pPr>
                      <a:r>
                        <a:rPr sz="1400" b="1" spc="-40" dirty="0">
                          <a:solidFill>
                            <a:srgbClr val="FFFFFF"/>
                          </a:solidFill>
                          <a:latin typeface="Arial"/>
                          <a:cs typeface="Arial"/>
                        </a:rPr>
                        <a:t>Min </a:t>
                      </a:r>
                      <a:r>
                        <a:rPr sz="1400" b="1" spc="-35" dirty="0">
                          <a:solidFill>
                            <a:srgbClr val="FFFFFF"/>
                          </a:solidFill>
                          <a:latin typeface="Arial"/>
                          <a:cs typeface="Arial"/>
                        </a:rPr>
                        <a:t> </a:t>
                      </a:r>
                      <a:r>
                        <a:rPr sz="1400" b="1" spc="-5" dirty="0">
                          <a:solidFill>
                            <a:srgbClr val="FFFFFF"/>
                          </a:solidFill>
                          <a:latin typeface="Arial"/>
                          <a:cs typeface="Arial"/>
                        </a:rPr>
                        <a:t>Du</a:t>
                      </a:r>
                      <a:r>
                        <a:rPr sz="1400" b="1" spc="-30" dirty="0">
                          <a:solidFill>
                            <a:srgbClr val="FFFFFF"/>
                          </a:solidFill>
                          <a:latin typeface="Arial"/>
                          <a:cs typeface="Arial"/>
                        </a:rPr>
                        <a:t>r</a:t>
                      </a:r>
                      <a:r>
                        <a:rPr sz="1400" b="1" spc="-15" dirty="0">
                          <a:solidFill>
                            <a:srgbClr val="FFFFFF"/>
                          </a:solidFill>
                          <a:latin typeface="Arial"/>
                          <a:cs typeface="Arial"/>
                        </a:rPr>
                        <a:t>a</a:t>
                      </a:r>
                      <a:r>
                        <a:rPr sz="1400" b="1" dirty="0">
                          <a:solidFill>
                            <a:srgbClr val="FFFFFF"/>
                          </a:solidFill>
                          <a:latin typeface="Arial"/>
                          <a:cs typeface="Arial"/>
                        </a:rPr>
                        <a:t>tion</a:t>
                      </a:r>
                      <a:endParaRPr sz="1400">
                        <a:latin typeface="Arial"/>
                        <a:cs typeface="Arial"/>
                      </a:endParaRPr>
                    </a:p>
                  </a:txBody>
                  <a:tcPr marL="0" marR="0" marT="5080"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tc>
                  <a:txBody>
                    <a:bodyPr/>
                    <a:lstStyle/>
                    <a:p>
                      <a:pPr marL="114935" marR="106680" indent="116205">
                        <a:lnSpc>
                          <a:spcPct val="100000"/>
                        </a:lnSpc>
                        <a:spcBef>
                          <a:spcPts val="40"/>
                        </a:spcBef>
                      </a:pPr>
                      <a:r>
                        <a:rPr sz="1400" b="1" spc="-120" dirty="0">
                          <a:solidFill>
                            <a:srgbClr val="FFFFFF"/>
                          </a:solidFill>
                          <a:latin typeface="Arial"/>
                          <a:cs typeface="Arial"/>
                        </a:rPr>
                        <a:t>Likely </a:t>
                      </a:r>
                      <a:r>
                        <a:rPr sz="1400" b="1" spc="-114" dirty="0">
                          <a:solidFill>
                            <a:srgbClr val="FFFFFF"/>
                          </a:solidFill>
                          <a:latin typeface="Arial"/>
                          <a:cs typeface="Arial"/>
                        </a:rPr>
                        <a:t> </a:t>
                      </a:r>
                      <a:r>
                        <a:rPr sz="1400" b="1" spc="-5" dirty="0">
                          <a:solidFill>
                            <a:srgbClr val="FFFFFF"/>
                          </a:solidFill>
                          <a:latin typeface="Arial"/>
                          <a:cs typeface="Arial"/>
                        </a:rPr>
                        <a:t>Du</a:t>
                      </a:r>
                      <a:r>
                        <a:rPr sz="1400" b="1" spc="-30" dirty="0">
                          <a:solidFill>
                            <a:srgbClr val="FFFFFF"/>
                          </a:solidFill>
                          <a:latin typeface="Arial"/>
                          <a:cs typeface="Arial"/>
                        </a:rPr>
                        <a:t>r</a:t>
                      </a:r>
                      <a:r>
                        <a:rPr sz="1400" b="1" spc="-15" dirty="0">
                          <a:solidFill>
                            <a:srgbClr val="FFFFFF"/>
                          </a:solidFill>
                          <a:latin typeface="Arial"/>
                          <a:cs typeface="Arial"/>
                        </a:rPr>
                        <a:t>a</a:t>
                      </a:r>
                      <a:r>
                        <a:rPr sz="1400" b="1" dirty="0">
                          <a:solidFill>
                            <a:srgbClr val="FFFFFF"/>
                          </a:solidFill>
                          <a:latin typeface="Arial"/>
                          <a:cs typeface="Arial"/>
                        </a:rPr>
                        <a:t>tion</a:t>
                      </a:r>
                      <a:endParaRPr sz="1400">
                        <a:latin typeface="Arial"/>
                        <a:cs typeface="Arial"/>
                      </a:endParaRPr>
                    </a:p>
                  </a:txBody>
                  <a:tcPr marL="0" marR="0" marT="5080"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tc>
                  <a:txBody>
                    <a:bodyPr/>
                    <a:lstStyle/>
                    <a:p>
                      <a:pPr marL="114935" marR="106680" indent="162560">
                        <a:lnSpc>
                          <a:spcPct val="100000"/>
                        </a:lnSpc>
                        <a:spcBef>
                          <a:spcPts val="40"/>
                        </a:spcBef>
                      </a:pPr>
                      <a:r>
                        <a:rPr sz="1400" b="1" spc="-60" dirty="0">
                          <a:solidFill>
                            <a:srgbClr val="FFFFFF"/>
                          </a:solidFill>
                          <a:latin typeface="Arial"/>
                          <a:cs typeface="Arial"/>
                        </a:rPr>
                        <a:t>Max </a:t>
                      </a:r>
                      <a:r>
                        <a:rPr sz="1400" b="1" spc="-55" dirty="0">
                          <a:solidFill>
                            <a:srgbClr val="FFFFFF"/>
                          </a:solidFill>
                          <a:latin typeface="Arial"/>
                          <a:cs typeface="Arial"/>
                        </a:rPr>
                        <a:t> </a:t>
                      </a:r>
                      <a:r>
                        <a:rPr sz="1400" b="1" spc="-5" dirty="0">
                          <a:solidFill>
                            <a:srgbClr val="FFFFFF"/>
                          </a:solidFill>
                          <a:latin typeface="Arial"/>
                          <a:cs typeface="Arial"/>
                        </a:rPr>
                        <a:t>Du</a:t>
                      </a:r>
                      <a:r>
                        <a:rPr sz="1400" b="1" spc="-30" dirty="0">
                          <a:solidFill>
                            <a:srgbClr val="FFFFFF"/>
                          </a:solidFill>
                          <a:latin typeface="Arial"/>
                          <a:cs typeface="Arial"/>
                        </a:rPr>
                        <a:t>r</a:t>
                      </a:r>
                      <a:r>
                        <a:rPr sz="1400" b="1" spc="-15" dirty="0">
                          <a:solidFill>
                            <a:srgbClr val="FFFFFF"/>
                          </a:solidFill>
                          <a:latin typeface="Arial"/>
                          <a:cs typeface="Arial"/>
                        </a:rPr>
                        <a:t>a</a:t>
                      </a:r>
                      <a:r>
                        <a:rPr sz="1400" b="1" dirty="0">
                          <a:solidFill>
                            <a:srgbClr val="FFFFFF"/>
                          </a:solidFill>
                          <a:latin typeface="Arial"/>
                          <a:cs typeface="Arial"/>
                        </a:rPr>
                        <a:t>tion</a:t>
                      </a:r>
                      <a:endParaRPr sz="1400" dirty="0">
                        <a:latin typeface="Arial"/>
                        <a:cs typeface="Arial"/>
                      </a:endParaRPr>
                    </a:p>
                  </a:txBody>
                  <a:tcPr marL="0" marR="0" marT="5080" marB="0">
                    <a:lnL w="6350">
                      <a:solidFill>
                        <a:srgbClr val="FFFFFF"/>
                      </a:solidFill>
                      <a:prstDash val="solid"/>
                    </a:lnL>
                    <a:lnR w="6350">
                      <a:solidFill>
                        <a:srgbClr val="FFFFFF"/>
                      </a:solidFill>
                      <a:prstDash val="solid"/>
                    </a:lnR>
                    <a:lnT w="6350">
                      <a:solidFill>
                        <a:srgbClr val="FFFFFF"/>
                      </a:solidFill>
                      <a:prstDash val="solid"/>
                    </a:lnT>
                    <a:lnB w="19050">
                      <a:solidFill>
                        <a:srgbClr val="FFFFFF"/>
                      </a:solidFill>
                      <a:prstDash val="solid"/>
                    </a:lnB>
                    <a:solidFill>
                      <a:srgbClr val="5B9BD4"/>
                    </a:solidFill>
                  </a:tcPr>
                </a:tc>
                <a:extLst>
                  <a:ext uri="{0D108BD9-81ED-4DB2-BD59-A6C34878D82A}">
                    <a16:rowId xmlns:a16="http://schemas.microsoft.com/office/drawing/2014/main" val="10000"/>
                  </a:ext>
                </a:extLst>
              </a:tr>
              <a:tr h="231394">
                <a:tc>
                  <a:txBody>
                    <a:bodyPr/>
                    <a:lstStyle/>
                    <a:p>
                      <a:pPr algn="ctr">
                        <a:lnSpc>
                          <a:spcPts val="1610"/>
                        </a:lnSpc>
                        <a:spcBef>
                          <a:spcPts val="110"/>
                        </a:spcBef>
                      </a:pPr>
                      <a:r>
                        <a:rPr sz="1400" dirty="0">
                          <a:latin typeface="Arial"/>
                          <a:cs typeface="Arial"/>
                        </a:rPr>
                        <a:t>1</a:t>
                      </a:r>
                      <a:endParaRPr sz="1400">
                        <a:latin typeface="Arial"/>
                        <a:cs typeface="Arial"/>
                      </a:endParaRPr>
                    </a:p>
                  </a:txBody>
                  <a:tcPr marL="0" marR="0" marT="13970"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EAEEF7"/>
                    </a:solidFill>
                  </a:tcPr>
                </a:tc>
                <a:tc>
                  <a:txBody>
                    <a:bodyPr/>
                    <a:lstStyle/>
                    <a:p>
                      <a:pPr marL="179705">
                        <a:lnSpc>
                          <a:spcPts val="1610"/>
                        </a:lnSpc>
                        <a:spcBef>
                          <a:spcPts val="110"/>
                        </a:spcBef>
                      </a:pPr>
                      <a:r>
                        <a:rPr sz="1400" spc="-45" dirty="0">
                          <a:solidFill>
                            <a:srgbClr val="FF0000"/>
                          </a:solidFill>
                          <a:latin typeface="Arial"/>
                          <a:cs typeface="Arial"/>
                        </a:rPr>
                        <a:t>Creative</a:t>
                      </a:r>
                      <a:endParaRPr sz="1400">
                        <a:latin typeface="Arial"/>
                        <a:cs typeface="Arial"/>
                      </a:endParaRPr>
                    </a:p>
                  </a:txBody>
                  <a:tcPr marL="0" marR="0" marT="13970"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EAEEF7"/>
                    </a:solidFill>
                  </a:tcPr>
                </a:tc>
                <a:tc>
                  <a:txBody>
                    <a:bodyPr/>
                    <a:lstStyle/>
                    <a:p>
                      <a:pPr marL="635" algn="ctr">
                        <a:lnSpc>
                          <a:spcPts val="1610"/>
                        </a:lnSpc>
                        <a:spcBef>
                          <a:spcPts val="110"/>
                        </a:spcBef>
                      </a:pPr>
                      <a:r>
                        <a:rPr sz="1400" dirty="0">
                          <a:latin typeface="Arial"/>
                          <a:cs typeface="Arial"/>
                        </a:rPr>
                        <a:t>-</a:t>
                      </a:r>
                      <a:endParaRPr sz="1400">
                        <a:latin typeface="Arial"/>
                        <a:cs typeface="Arial"/>
                      </a:endParaRPr>
                    </a:p>
                  </a:txBody>
                  <a:tcPr marL="0" marR="0" marT="13970"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EAEEF7"/>
                    </a:solidFill>
                  </a:tcPr>
                </a:tc>
                <a:tc>
                  <a:txBody>
                    <a:bodyPr/>
                    <a:lstStyle/>
                    <a:p>
                      <a:pPr marR="316865" algn="r">
                        <a:lnSpc>
                          <a:spcPct val="100000"/>
                        </a:lnSpc>
                        <a:spcBef>
                          <a:spcPts val="15"/>
                        </a:spcBef>
                      </a:pPr>
                      <a:r>
                        <a:rPr sz="1400" dirty="0">
                          <a:latin typeface="Arial"/>
                          <a:cs typeface="Arial"/>
                        </a:rPr>
                        <a:t>3</a:t>
                      </a:r>
                      <a:endParaRPr sz="1400">
                        <a:latin typeface="Arial"/>
                        <a:cs typeface="Arial"/>
                      </a:endParaRPr>
                    </a:p>
                  </a:txBody>
                  <a:tcPr marL="0" marR="0" marT="1905"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EAEEF7"/>
                    </a:solidFill>
                  </a:tcPr>
                </a:tc>
                <a:tc>
                  <a:txBody>
                    <a:bodyPr/>
                    <a:lstStyle/>
                    <a:p>
                      <a:pPr marR="379095" algn="r">
                        <a:lnSpc>
                          <a:spcPts val="1610"/>
                        </a:lnSpc>
                        <a:spcBef>
                          <a:spcPts val="110"/>
                        </a:spcBef>
                      </a:pPr>
                      <a:r>
                        <a:rPr sz="1400" dirty="0">
                          <a:latin typeface="Arial"/>
                          <a:cs typeface="Arial"/>
                        </a:rPr>
                        <a:t>5</a:t>
                      </a:r>
                      <a:endParaRPr sz="1400">
                        <a:latin typeface="Arial"/>
                        <a:cs typeface="Arial"/>
                      </a:endParaRPr>
                    </a:p>
                  </a:txBody>
                  <a:tcPr marL="0" marR="0" marT="13970"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EAEEF7"/>
                    </a:solidFill>
                  </a:tcPr>
                </a:tc>
                <a:tc>
                  <a:txBody>
                    <a:bodyPr/>
                    <a:lstStyle/>
                    <a:p>
                      <a:pPr algn="ctr">
                        <a:lnSpc>
                          <a:spcPts val="1610"/>
                        </a:lnSpc>
                        <a:spcBef>
                          <a:spcPts val="110"/>
                        </a:spcBef>
                      </a:pPr>
                      <a:r>
                        <a:rPr sz="1400" dirty="0">
                          <a:latin typeface="Arial"/>
                          <a:cs typeface="Arial"/>
                        </a:rPr>
                        <a:t>7</a:t>
                      </a:r>
                      <a:endParaRPr sz="1400">
                        <a:latin typeface="Arial"/>
                        <a:cs typeface="Arial"/>
                      </a:endParaRPr>
                    </a:p>
                  </a:txBody>
                  <a:tcPr marL="0" marR="0" marT="13970" marB="0">
                    <a:lnL w="6350">
                      <a:solidFill>
                        <a:srgbClr val="FFFFFF"/>
                      </a:solidFill>
                      <a:prstDash val="solid"/>
                    </a:lnL>
                    <a:lnR w="6350">
                      <a:solidFill>
                        <a:srgbClr val="FFFFFF"/>
                      </a:solidFill>
                      <a:prstDash val="solid"/>
                    </a:lnR>
                    <a:lnT w="19050">
                      <a:solidFill>
                        <a:srgbClr val="FFFFFF"/>
                      </a:solidFill>
                      <a:prstDash val="solid"/>
                    </a:lnT>
                    <a:lnB w="6350">
                      <a:solidFill>
                        <a:srgbClr val="FFFFFF"/>
                      </a:solidFill>
                      <a:prstDash val="solid"/>
                    </a:lnB>
                    <a:solidFill>
                      <a:srgbClr val="EAEEF7"/>
                    </a:solidFill>
                  </a:tcPr>
                </a:tc>
                <a:extLst>
                  <a:ext uri="{0D108BD9-81ED-4DB2-BD59-A6C34878D82A}">
                    <a16:rowId xmlns:a16="http://schemas.microsoft.com/office/drawing/2014/main" val="10001"/>
                  </a:ext>
                </a:extLst>
              </a:tr>
              <a:tr h="231394">
                <a:tc>
                  <a:txBody>
                    <a:bodyPr/>
                    <a:lstStyle/>
                    <a:p>
                      <a:pPr algn="ctr">
                        <a:lnSpc>
                          <a:spcPts val="1610"/>
                        </a:lnSpc>
                        <a:spcBef>
                          <a:spcPts val="110"/>
                        </a:spcBef>
                      </a:pPr>
                      <a:r>
                        <a:rPr sz="1400" dirty="0">
                          <a:latin typeface="Arial"/>
                          <a:cs typeface="Arial"/>
                        </a:rPr>
                        <a:t>2</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175260">
                        <a:lnSpc>
                          <a:spcPts val="1610"/>
                        </a:lnSpc>
                        <a:spcBef>
                          <a:spcPts val="110"/>
                        </a:spcBef>
                      </a:pPr>
                      <a:r>
                        <a:rPr sz="1400" spc="-40" dirty="0">
                          <a:latin typeface="Arial"/>
                          <a:cs typeface="Arial"/>
                        </a:rPr>
                        <a:t>Strategy</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635" algn="ctr">
                        <a:lnSpc>
                          <a:spcPts val="1610"/>
                        </a:lnSpc>
                        <a:spcBef>
                          <a:spcPts val="110"/>
                        </a:spcBef>
                      </a:pPr>
                      <a:r>
                        <a:rPr sz="1400" dirty="0">
                          <a:latin typeface="Arial"/>
                          <a:cs typeface="Arial"/>
                        </a:rPr>
                        <a:t>-</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R="316865" algn="r">
                        <a:lnSpc>
                          <a:spcPct val="100000"/>
                        </a:lnSpc>
                        <a:spcBef>
                          <a:spcPts val="20"/>
                        </a:spcBef>
                      </a:pPr>
                      <a:r>
                        <a:rPr sz="1400" dirty="0">
                          <a:latin typeface="Arial"/>
                          <a:cs typeface="Arial"/>
                        </a:rPr>
                        <a:t>1</a:t>
                      </a:r>
                      <a:endParaRPr sz="1400">
                        <a:latin typeface="Arial"/>
                        <a:cs typeface="Arial"/>
                      </a:endParaRPr>
                    </a:p>
                  </a:txBody>
                  <a:tcPr marL="0" marR="0" marT="254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R="379095" algn="r">
                        <a:lnSpc>
                          <a:spcPts val="1610"/>
                        </a:lnSpc>
                        <a:spcBef>
                          <a:spcPts val="110"/>
                        </a:spcBef>
                      </a:pPr>
                      <a:r>
                        <a:rPr sz="1400" dirty="0">
                          <a:latin typeface="Arial"/>
                          <a:cs typeface="Arial"/>
                        </a:rPr>
                        <a:t>2</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10"/>
                        </a:lnSpc>
                        <a:spcBef>
                          <a:spcPts val="110"/>
                        </a:spcBef>
                      </a:pPr>
                      <a:r>
                        <a:rPr sz="1400" dirty="0">
                          <a:latin typeface="Arial"/>
                          <a:cs typeface="Arial"/>
                        </a:rPr>
                        <a:t>6</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extLst>
                  <a:ext uri="{0D108BD9-81ED-4DB2-BD59-A6C34878D82A}">
                    <a16:rowId xmlns:a16="http://schemas.microsoft.com/office/drawing/2014/main" val="10002"/>
                  </a:ext>
                </a:extLst>
              </a:tr>
              <a:tr h="231394">
                <a:tc>
                  <a:txBody>
                    <a:bodyPr/>
                    <a:lstStyle/>
                    <a:p>
                      <a:pPr algn="ctr">
                        <a:lnSpc>
                          <a:spcPts val="1610"/>
                        </a:lnSpc>
                        <a:spcBef>
                          <a:spcPts val="110"/>
                        </a:spcBef>
                      </a:pPr>
                      <a:r>
                        <a:rPr sz="1400" dirty="0">
                          <a:latin typeface="Arial"/>
                          <a:cs typeface="Arial"/>
                        </a:rPr>
                        <a:t>3</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10"/>
                        </a:lnSpc>
                        <a:spcBef>
                          <a:spcPts val="110"/>
                        </a:spcBef>
                      </a:pPr>
                      <a:r>
                        <a:rPr sz="1400" spc="-105" dirty="0">
                          <a:latin typeface="Arial"/>
                          <a:cs typeface="Arial"/>
                        </a:rPr>
                        <a:t>IT</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635" algn="ctr">
                        <a:lnSpc>
                          <a:spcPts val="1610"/>
                        </a:lnSpc>
                        <a:spcBef>
                          <a:spcPts val="110"/>
                        </a:spcBef>
                      </a:pPr>
                      <a:r>
                        <a:rPr sz="1400" dirty="0">
                          <a:latin typeface="Arial"/>
                          <a:cs typeface="Arial"/>
                        </a:rPr>
                        <a:t>-</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R="316865" algn="r">
                        <a:lnSpc>
                          <a:spcPct val="100000"/>
                        </a:lnSpc>
                        <a:spcBef>
                          <a:spcPts val="20"/>
                        </a:spcBef>
                      </a:pPr>
                      <a:r>
                        <a:rPr sz="1400" dirty="0">
                          <a:latin typeface="Arial"/>
                          <a:cs typeface="Arial"/>
                        </a:rPr>
                        <a:t>3</a:t>
                      </a:r>
                      <a:endParaRPr sz="1400">
                        <a:latin typeface="Arial"/>
                        <a:cs typeface="Arial"/>
                      </a:endParaRPr>
                    </a:p>
                  </a:txBody>
                  <a:tcPr marL="0" marR="0" marT="254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R="379095" algn="r">
                        <a:lnSpc>
                          <a:spcPts val="1610"/>
                        </a:lnSpc>
                        <a:spcBef>
                          <a:spcPts val="110"/>
                        </a:spcBef>
                      </a:pPr>
                      <a:r>
                        <a:rPr sz="1400" dirty="0">
                          <a:latin typeface="Arial"/>
                          <a:cs typeface="Arial"/>
                        </a:rPr>
                        <a:t>4</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10"/>
                        </a:lnSpc>
                        <a:spcBef>
                          <a:spcPts val="110"/>
                        </a:spcBef>
                      </a:pPr>
                      <a:r>
                        <a:rPr sz="1400" dirty="0">
                          <a:latin typeface="Arial"/>
                          <a:cs typeface="Arial"/>
                        </a:rPr>
                        <a:t>5</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extLst>
                  <a:ext uri="{0D108BD9-81ED-4DB2-BD59-A6C34878D82A}">
                    <a16:rowId xmlns:a16="http://schemas.microsoft.com/office/drawing/2014/main" val="10003"/>
                  </a:ext>
                </a:extLst>
              </a:tr>
              <a:tr h="231521">
                <a:tc>
                  <a:txBody>
                    <a:bodyPr/>
                    <a:lstStyle/>
                    <a:p>
                      <a:pPr algn="ctr">
                        <a:lnSpc>
                          <a:spcPts val="1610"/>
                        </a:lnSpc>
                        <a:spcBef>
                          <a:spcPts val="110"/>
                        </a:spcBef>
                      </a:pPr>
                      <a:r>
                        <a:rPr sz="1400" dirty="0">
                          <a:latin typeface="Arial"/>
                          <a:cs typeface="Arial"/>
                        </a:rPr>
                        <a:t>4</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R="42545" algn="r">
                        <a:lnSpc>
                          <a:spcPts val="1610"/>
                        </a:lnSpc>
                        <a:spcBef>
                          <a:spcPts val="110"/>
                        </a:spcBef>
                      </a:pPr>
                      <a:r>
                        <a:rPr sz="1400" spc="-40" dirty="0">
                          <a:latin typeface="Arial"/>
                          <a:cs typeface="Arial"/>
                        </a:rPr>
                        <a:t>Fundraising</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10"/>
                        </a:lnSpc>
                        <a:spcBef>
                          <a:spcPts val="110"/>
                        </a:spcBef>
                      </a:pPr>
                      <a:r>
                        <a:rPr sz="1400" dirty="0">
                          <a:latin typeface="Arial"/>
                          <a:cs typeface="Arial"/>
                        </a:rPr>
                        <a:t>1</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R="316865" algn="r">
                        <a:lnSpc>
                          <a:spcPct val="100000"/>
                        </a:lnSpc>
                        <a:spcBef>
                          <a:spcPts val="20"/>
                        </a:spcBef>
                      </a:pPr>
                      <a:r>
                        <a:rPr sz="1400" dirty="0">
                          <a:latin typeface="Arial"/>
                          <a:cs typeface="Arial"/>
                        </a:rPr>
                        <a:t>2</a:t>
                      </a:r>
                      <a:endParaRPr sz="1400">
                        <a:latin typeface="Arial"/>
                        <a:cs typeface="Arial"/>
                      </a:endParaRPr>
                    </a:p>
                  </a:txBody>
                  <a:tcPr marL="0" marR="0" marT="254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R="379095" algn="r">
                        <a:lnSpc>
                          <a:spcPts val="1610"/>
                        </a:lnSpc>
                        <a:spcBef>
                          <a:spcPts val="110"/>
                        </a:spcBef>
                      </a:pPr>
                      <a:r>
                        <a:rPr sz="1400" dirty="0">
                          <a:latin typeface="Arial"/>
                          <a:cs typeface="Arial"/>
                        </a:rPr>
                        <a:t>4</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10"/>
                        </a:lnSpc>
                        <a:spcBef>
                          <a:spcPts val="110"/>
                        </a:spcBef>
                      </a:pPr>
                      <a:r>
                        <a:rPr sz="1400" dirty="0">
                          <a:latin typeface="Arial"/>
                          <a:cs typeface="Arial"/>
                        </a:rPr>
                        <a:t>8</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extLst>
                  <a:ext uri="{0D108BD9-81ED-4DB2-BD59-A6C34878D82A}">
                    <a16:rowId xmlns:a16="http://schemas.microsoft.com/office/drawing/2014/main" val="10004"/>
                  </a:ext>
                </a:extLst>
              </a:tr>
              <a:tr h="231394">
                <a:tc>
                  <a:txBody>
                    <a:bodyPr/>
                    <a:lstStyle/>
                    <a:p>
                      <a:pPr algn="ctr">
                        <a:lnSpc>
                          <a:spcPts val="1610"/>
                        </a:lnSpc>
                        <a:spcBef>
                          <a:spcPts val="110"/>
                        </a:spcBef>
                      </a:pPr>
                      <a:r>
                        <a:rPr sz="1400" dirty="0">
                          <a:latin typeface="Arial"/>
                          <a:cs typeface="Arial"/>
                        </a:rPr>
                        <a:t>5</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106045">
                        <a:lnSpc>
                          <a:spcPts val="1610"/>
                        </a:lnSpc>
                        <a:spcBef>
                          <a:spcPts val="110"/>
                        </a:spcBef>
                      </a:pPr>
                      <a:r>
                        <a:rPr sz="1400" spc="-15" dirty="0">
                          <a:latin typeface="Arial"/>
                          <a:cs typeface="Arial"/>
                        </a:rPr>
                        <a:t>Marketing</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10"/>
                        </a:lnSpc>
                        <a:spcBef>
                          <a:spcPts val="110"/>
                        </a:spcBef>
                      </a:pPr>
                      <a:r>
                        <a:rPr sz="1400" spc="20" dirty="0">
                          <a:latin typeface="Arial"/>
                          <a:cs typeface="Arial"/>
                        </a:rPr>
                        <a:t>1,2</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R="316865" algn="r">
                        <a:lnSpc>
                          <a:spcPct val="100000"/>
                        </a:lnSpc>
                        <a:spcBef>
                          <a:spcPts val="15"/>
                        </a:spcBef>
                      </a:pPr>
                      <a:r>
                        <a:rPr sz="1400" dirty="0">
                          <a:latin typeface="Arial"/>
                          <a:cs typeface="Arial"/>
                        </a:rPr>
                        <a:t>1</a:t>
                      </a:r>
                      <a:endParaRPr sz="1400">
                        <a:latin typeface="Arial"/>
                        <a:cs typeface="Arial"/>
                      </a:endParaRPr>
                    </a:p>
                  </a:txBody>
                  <a:tcPr marL="0" marR="0" marT="190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R="379095" algn="r">
                        <a:lnSpc>
                          <a:spcPts val="1610"/>
                        </a:lnSpc>
                        <a:spcBef>
                          <a:spcPts val="110"/>
                        </a:spcBef>
                      </a:pPr>
                      <a:r>
                        <a:rPr sz="1400" dirty="0">
                          <a:latin typeface="Arial"/>
                          <a:cs typeface="Arial"/>
                        </a:rPr>
                        <a:t>2</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10"/>
                        </a:lnSpc>
                        <a:spcBef>
                          <a:spcPts val="110"/>
                        </a:spcBef>
                      </a:pPr>
                      <a:r>
                        <a:rPr sz="1400" dirty="0">
                          <a:latin typeface="Arial"/>
                          <a:cs typeface="Arial"/>
                        </a:rPr>
                        <a:t>6</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extLst>
                  <a:ext uri="{0D108BD9-81ED-4DB2-BD59-A6C34878D82A}">
                    <a16:rowId xmlns:a16="http://schemas.microsoft.com/office/drawing/2014/main" val="10005"/>
                  </a:ext>
                </a:extLst>
              </a:tr>
              <a:tr h="231394">
                <a:tc>
                  <a:txBody>
                    <a:bodyPr/>
                    <a:lstStyle/>
                    <a:p>
                      <a:pPr algn="ctr">
                        <a:lnSpc>
                          <a:spcPts val="1610"/>
                        </a:lnSpc>
                        <a:spcBef>
                          <a:spcPts val="110"/>
                        </a:spcBef>
                      </a:pPr>
                      <a:r>
                        <a:rPr sz="1400" dirty="0">
                          <a:latin typeface="Arial"/>
                          <a:cs typeface="Arial"/>
                        </a:rPr>
                        <a:t>6</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283210">
                        <a:lnSpc>
                          <a:spcPts val="1610"/>
                        </a:lnSpc>
                        <a:spcBef>
                          <a:spcPts val="110"/>
                        </a:spcBef>
                      </a:pPr>
                      <a:r>
                        <a:rPr sz="1400" spc="-55" dirty="0">
                          <a:solidFill>
                            <a:srgbClr val="FF0000"/>
                          </a:solidFill>
                          <a:latin typeface="Arial"/>
                          <a:cs typeface="Arial"/>
                        </a:rPr>
                        <a:t>Sales</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10"/>
                        </a:lnSpc>
                        <a:spcBef>
                          <a:spcPts val="110"/>
                        </a:spcBef>
                      </a:pPr>
                      <a:r>
                        <a:rPr sz="1400" spc="20" dirty="0">
                          <a:latin typeface="Arial"/>
                          <a:cs typeface="Arial"/>
                        </a:rPr>
                        <a:t>1,2</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R="316865" algn="r">
                        <a:lnSpc>
                          <a:spcPct val="100000"/>
                        </a:lnSpc>
                        <a:spcBef>
                          <a:spcPts val="15"/>
                        </a:spcBef>
                      </a:pPr>
                      <a:r>
                        <a:rPr sz="1400" dirty="0">
                          <a:latin typeface="Arial"/>
                          <a:cs typeface="Arial"/>
                        </a:rPr>
                        <a:t>1</a:t>
                      </a:r>
                      <a:endParaRPr sz="1400">
                        <a:latin typeface="Arial"/>
                        <a:cs typeface="Arial"/>
                      </a:endParaRPr>
                    </a:p>
                  </a:txBody>
                  <a:tcPr marL="0" marR="0" marT="190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R="379095" algn="r">
                        <a:lnSpc>
                          <a:spcPts val="1610"/>
                        </a:lnSpc>
                        <a:spcBef>
                          <a:spcPts val="110"/>
                        </a:spcBef>
                      </a:pPr>
                      <a:r>
                        <a:rPr sz="1400" dirty="0">
                          <a:latin typeface="Arial"/>
                          <a:cs typeface="Arial"/>
                        </a:rPr>
                        <a:t>5</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10"/>
                        </a:lnSpc>
                        <a:spcBef>
                          <a:spcPts val="110"/>
                        </a:spcBef>
                      </a:pPr>
                      <a:r>
                        <a:rPr sz="1400" dirty="0">
                          <a:latin typeface="Arial"/>
                          <a:cs typeface="Arial"/>
                        </a:rPr>
                        <a:t>7</a:t>
                      </a:r>
                      <a:endParaRPr sz="1400">
                        <a:latin typeface="Arial"/>
                        <a:cs typeface="Arial"/>
                      </a:endParaRPr>
                    </a:p>
                  </a:txBody>
                  <a:tcPr marL="0" marR="0" marT="1397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extLst>
                  <a:ext uri="{0D108BD9-81ED-4DB2-BD59-A6C34878D82A}">
                    <a16:rowId xmlns:a16="http://schemas.microsoft.com/office/drawing/2014/main" val="10006"/>
                  </a:ext>
                </a:extLst>
              </a:tr>
              <a:tr h="231394">
                <a:tc>
                  <a:txBody>
                    <a:bodyPr/>
                    <a:lstStyle/>
                    <a:p>
                      <a:pPr algn="ctr">
                        <a:lnSpc>
                          <a:spcPts val="1605"/>
                        </a:lnSpc>
                        <a:spcBef>
                          <a:spcPts val="115"/>
                        </a:spcBef>
                      </a:pPr>
                      <a:r>
                        <a:rPr sz="1400" dirty="0">
                          <a:latin typeface="Arial"/>
                          <a:cs typeface="Arial"/>
                        </a:rPr>
                        <a:t>7</a:t>
                      </a:r>
                      <a:endParaRPr sz="1400">
                        <a:latin typeface="Arial"/>
                        <a:cs typeface="Arial"/>
                      </a:endParaRPr>
                    </a:p>
                  </a:txBody>
                  <a:tcPr marL="0" marR="0" marT="1460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L="192405">
                        <a:lnSpc>
                          <a:spcPts val="1605"/>
                        </a:lnSpc>
                        <a:spcBef>
                          <a:spcPts val="115"/>
                        </a:spcBef>
                      </a:pPr>
                      <a:r>
                        <a:rPr sz="1400" spc="-40" dirty="0">
                          <a:solidFill>
                            <a:srgbClr val="FF0000"/>
                          </a:solidFill>
                          <a:latin typeface="Arial"/>
                          <a:cs typeface="Arial"/>
                        </a:rPr>
                        <a:t>Finance</a:t>
                      </a:r>
                      <a:endParaRPr sz="1400">
                        <a:latin typeface="Arial"/>
                        <a:cs typeface="Arial"/>
                      </a:endParaRPr>
                    </a:p>
                  </a:txBody>
                  <a:tcPr marL="0" marR="0" marT="1460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05"/>
                        </a:lnSpc>
                        <a:spcBef>
                          <a:spcPts val="115"/>
                        </a:spcBef>
                      </a:pPr>
                      <a:r>
                        <a:rPr sz="1400" spc="5" dirty="0">
                          <a:latin typeface="Arial"/>
                          <a:cs typeface="Arial"/>
                        </a:rPr>
                        <a:t>5,6</a:t>
                      </a:r>
                      <a:endParaRPr sz="1400">
                        <a:latin typeface="Arial"/>
                        <a:cs typeface="Arial"/>
                      </a:endParaRPr>
                    </a:p>
                  </a:txBody>
                  <a:tcPr marL="0" marR="0" marT="1460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R="316865" algn="r">
                        <a:lnSpc>
                          <a:spcPct val="100000"/>
                        </a:lnSpc>
                        <a:spcBef>
                          <a:spcPts val="15"/>
                        </a:spcBef>
                      </a:pPr>
                      <a:r>
                        <a:rPr sz="1400" dirty="0">
                          <a:latin typeface="Arial"/>
                          <a:cs typeface="Arial"/>
                        </a:rPr>
                        <a:t>1</a:t>
                      </a:r>
                      <a:endParaRPr sz="1400">
                        <a:latin typeface="Arial"/>
                        <a:cs typeface="Arial"/>
                      </a:endParaRPr>
                    </a:p>
                  </a:txBody>
                  <a:tcPr marL="0" marR="0" marT="190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R="379095" algn="r">
                        <a:lnSpc>
                          <a:spcPts val="1605"/>
                        </a:lnSpc>
                        <a:spcBef>
                          <a:spcPts val="115"/>
                        </a:spcBef>
                      </a:pPr>
                      <a:r>
                        <a:rPr sz="1400" dirty="0">
                          <a:latin typeface="Arial"/>
                          <a:cs typeface="Arial"/>
                        </a:rPr>
                        <a:t>2</a:t>
                      </a:r>
                      <a:endParaRPr sz="1400">
                        <a:latin typeface="Arial"/>
                        <a:cs typeface="Arial"/>
                      </a:endParaRPr>
                    </a:p>
                  </a:txBody>
                  <a:tcPr marL="0" marR="0" marT="1460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05"/>
                        </a:lnSpc>
                        <a:spcBef>
                          <a:spcPts val="115"/>
                        </a:spcBef>
                      </a:pPr>
                      <a:r>
                        <a:rPr sz="1400" dirty="0">
                          <a:latin typeface="Arial"/>
                          <a:cs typeface="Arial"/>
                        </a:rPr>
                        <a:t>7</a:t>
                      </a:r>
                      <a:endParaRPr sz="1400">
                        <a:latin typeface="Arial"/>
                        <a:cs typeface="Arial"/>
                      </a:endParaRPr>
                    </a:p>
                  </a:txBody>
                  <a:tcPr marL="0" marR="0" marT="1460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extLst>
                  <a:ext uri="{0D108BD9-81ED-4DB2-BD59-A6C34878D82A}">
                    <a16:rowId xmlns:a16="http://schemas.microsoft.com/office/drawing/2014/main" val="10007"/>
                  </a:ext>
                </a:extLst>
              </a:tr>
              <a:tr h="231432">
                <a:tc>
                  <a:txBody>
                    <a:bodyPr/>
                    <a:lstStyle/>
                    <a:p>
                      <a:pPr algn="ctr">
                        <a:lnSpc>
                          <a:spcPts val="1605"/>
                        </a:lnSpc>
                        <a:spcBef>
                          <a:spcPts val="115"/>
                        </a:spcBef>
                      </a:pPr>
                      <a:r>
                        <a:rPr sz="1400" dirty="0">
                          <a:latin typeface="Arial"/>
                          <a:cs typeface="Arial"/>
                        </a:rPr>
                        <a:t>8</a:t>
                      </a:r>
                      <a:endParaRPr sz="1400">
                        <a:latin typeface="Arial"/>
                        <a:cs typeface="Arial"/>
                      </a:endParaRPr>
                    </a:p>
                  </a:txBody>
                  <a:tcPr marL="0" marR="0" marT="1460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05"/>
                        </a:lnSpc>
                        <a:spcBef>
                          <a:spcPts val="115"/>
                        </a:spcBef>
                      </a:pPr>
                      <a:r>
                        <a:rPr sz="1400" spc="-120" dirty="0">
                          <a:latin typeface="Arial"/>
                          <a:cs typeface="Arial"/>
                        </a:rPr>
                        <a:t>HR</a:t>
                      </a:r>
                      <a:endParaRPr sz="1400">
                        <a:latin typeface="Arial"/>
                        <a:cs typeface="Arial"/>
                      </a:endParaRPr>
                    </a:p>
                  </a:txBody>
                  <a:tcPr marL="0" marR="0" marT="1460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05"/>
                        </a:lnSpc>
                        <a:spcBef>
                          <a:spcPts val="115"/>
                        </a:spcBef>
                      </a:pPr>
                      <a:r>
                        <a:rPr sz="1400" spc="5" dirty="0">
                          <a:latin typeface="Arial"/>
                          <a:cs typeface="Arial"/>
                        </a:rPr>
                        <a:t>4,6</a:t>
                      </a:r>
                      <a:endParaRPr sz="1400">
                        <a:latin typeface="Arial"/>
                        <a:cs typeface="Arial"/>
                      </a:endParaRPr>
                    </a:p>
                  </a:txBody>
                  <a:tcPr marL="0" marR="0" marT="1460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R="316865" algn="r">
                        <a:lnSpc>
                          <a:spcPct val="100000"/>
                        </a:lnSpc>
                        <a:spcBef>
                          <a:spcPts val="20"/>
                        </a:spcBef>
                      </a:pPr>
                      <a:r>
                        <a:rPr sz="1400" dirty="0">
                          <a:latin typeface="Arial"/>
                          <a:cs typeface="Arial"/>
                        </a:rPr>
                        <a:t>1</a:t>
                      </a:r>
                      <a:endParaRPr sz="1400">
                        <a:latin typeface="Arial"/>
                        <a:cs typeface="Arial"/>
                      </a:endParaRPr>
                    </a:p>
                  </a:txBody>
                  <a:tcPr marL="0" marR="0" marT="2540"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marR="379095" algn="r">
                        <a:lnSpc>
                          <a:spcPts val="1605"/>
                        </a:lnSpc>
                        <a:spcBef>
                          <a:spcPts val="115"/>
                        </a:spcBef>
                      </a:pPr>
                      <a:r>
                        <a:rPr sz="1400" dirty="0">
                          <a:latin typeface="Arial"/>
                          <a:cs typeface="Arial"/>
                        </a:rPr>
                        <a:t>1</a:t>
                      </a:r>
                      <a:endParaRPr sz="1400">
                        <a:latin typeface="Arial"/>
                        <a:cs typeface="Arial"/>
                      </a:endParaRPr>
                    </a:p>
                  </a:txBody>
                  <a:tcPr marL="0" marR="0" marT="1460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tc>
                  <a:txBody>
                    <a:bodyPr/>
                    <a:lstStyle/>
                    <a:p>
                      <a:pPr algn="ctr">
                        <a:lnSpc>
                          <a:spcPts val="1605"/>
                        </a:lnSpc>
                        <a:spcBef>
                          <a:spcPts val="115"/>
                        </a:spcBef>
                      </a:pPr>
                      <a:r>
                        <a:rPr sz="1400" dirty="0">
                          <a:latin typeface="Arial"/>
                          <a:cs typeface="Arial"/>
                        </a:rPr>
                        <a:t>1</a:t>
                      </a:r>
                    </a:p>
                  </a:txBody>
                  <a:tcPr marL="0" marR="0" marT="14605" marB="0">
                    <a:lnL w="6350">
                      <a:solidFill>
                        <a:srgbClr val="FFFFFF"/>
                      </a:solidFill>
                      <a:prstDash val="solid"/>
                    </a:lnL>
                    <a:lnR w="6350">
                      <a:solidFill>
                        <a:srgbClr val="FFFFFF"/>
                      </a:solidFill>
                      <a:prstDash val="solid"/>
                    </a:lnR>
                    <a:lnT w="6350">
                      <a:solidFill>
                        <a:srgbClr val="FFFFFF"/>
                      </a:solidFill>
                      <a:prstDash val="solid"/>
                    </a:lnT>
                    <a:lnB w="6350">
                      <a:solidFill>
                        <a:srgbClr val="FFFFFF"/>
                      </a:solidFill>
                      <a:prstDash val="solid"/>
                    </a:lnB>
                    <a:solidFill>
                      <a:srgbClr val="EAEEF7"/>
                    </a:solidFill>
                  </a:tcPr>
                </a:tc>
                <a:extLst>
                  <a:ext uri="{0D108BD9-81ED-4DB2-BD59-A6C34878D82A}">
                    <a16:rowId xmlns:a16="http://schemas.microsoft.com/office/drawing/2014/main" val="10008"/>
                  </a:ext>
                </a:extLst>
              </a:tr>
            </a:tbl>
          </a:graphicData>
        </a:graphic>
      </p:graphicFrame>
      <p:sp>
        <p:nvSpPr>
          <p:cNvPr id="4" name="Slide Number Placeholder 4">
            <a:extLst>
              <a:ext uri="{FF2B5EF4-FFF2-40B4-BE49-F238E27FC236}">
                <a16:creationId xmlns:a16="http://schemas.microsoft.com/office/drawing/2014/main" id="{1AB58DA1-4B81-B849-9E84-B38D887B88D0}"/>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71</a:t>
            </a:fld>
            <a:endParaRPr lang="en-US" dirty="0"/>
          </a:p>
        </p:txBody>
      </p:sp>
    </p:spTree>
    <p:extLst>
      <p:ext uri="{BB962C8B-B14F-4D97-AF65-F5344CB8AC3E}">
        <p14:creationId xmlns:p14="http://schemas.microsoft.com/office/powerpoint/2010/main" val="42006967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BC665-FF4A-F84D-B1F7-7885CE7F318B}"/>
              </a:ext>
            </a:extLst>
          </p:cNvPr>
          <p:cNvSpPr>
            <a:spLocks noGrp="1"/>
          </p:cNvSpPr>
          <p:nvPr>
            <p:ph type="title"/>
          </p:nvPr>
        </p:nvSpPr>
        <p:spPr/>
        <p:txBody>
          <a:bodyPr/>
          <a:lstStyle/>
          <a:p>
            <a:r>
              <a:rPr lang="en-US"/>
              <a:t>Tornado Diagram</a:t>
            </a:r>
            <a:endParaRPr lang="en-US" dirty="0"/>
          </a:p>
        </p:txBody>
      </p:sp>
      <p:sp>
        <p:nvSpPr>
          <p:cNvPr id="6" name="object 3">
            <a:extLst>
              <a:ext uri="{FF2B5EF4-FFF2-40B4-BE49-F238E27FC236}">
                <a16:creationId xmlns:a16="http://schemas.microsoft.com/office/drawing/2014/main" id="{670A38C1-9C51-054C-B505-1CFC4F3771FB}"/>
              </a:ext>
            </a:extLst>
          </p:cNvPr>
          <p:cNvSpPr txBox="1"/>
          <p:nvPr/>
        </p:nvSpPr>
        <p:spPr>
          <a:xfrm>
            <a:off x="3200400" y="2133600"/>
            <a:ext cx="6096000" cy="3429000"/>
          </a:xfrm>
          <a:prstGeom prst="rect">
            <a:avLst/>
          </a:prstGeom>
          <a:ln w="25907">
            <a:solidFill>
              <a:srgbClr val="000000"/>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marR="4509770" algn="r">
              <a:spcBef>
                <a:spcPts val="1075"/>
              </a:spcBef>
            </a:pPr>
            <a:r>
              <a:rPr sz="1500" spc="-55" dirty="0">
                <a:latin typeface="Arial"/>
                <a:cs typeface="Arial"/>
              </a:rPr>
              <a:t>Sales</a:t>
            </a:r>
            <a:endParaRPr sz="1500">
              <a:latin typeface="Arial"/>
              <a:cs typeface="Arial"/>
            </a:endParaRPr>
          </a:p>
          <a:p>
            <a:pPr>
              <a:lnSpc>
                <a:spcPct val="100000"/>
              </a:lnSpc>
            </a:pPr>
            <a:endParaRPr sz="1700">
              <a:latin typeface="Arial"/>
              <a:cs typeface="Arial"/>
            </a:endParaRPr>
          </a:p>
          <a:p>
            <a:pPr>
              <a:lnSpc>
                <a:spcPct val="100000"/>
              </a:lnSpc>
            </a:pPr>
            <a:endParaRPr sz="1700">
              <a:latin typeface="Arial"/>
              <a:cs typeface="Arial"/>
            </a:endParaRPr>
          </a:p>
          <a:p>
            <a:pPr>
              <a:lnSpc>
                <a:spcPct val="100000"/>
              </a:lnSpc>
            </a:pPr>
            <a:endParaRPr sz="1700">
              <a:latin typeface="Arial"/>
              <a:cs typeface="Arial"/>
            </a:endParaRPr>
          </a:p>
          <a:p>
            <a:pPr marR="4513580" algn="r">
              <a:spcBef>
                <a:spcPts val="1515"/>
              </a:spcBef>
            </a:pPr>
            <a:r>
              <a:rPr sz="1500" spc="-15" dirty="0">
                <a:latin typeface="Arial"/>
                <a:cs typeface="Arial"/>
              </a:rPr>
              <a:t>Marketing</a:t>
            </a:r>
            <a:endParaRPr sz="1500">
              <a:latin typeface="Arial"/>
              <a:cs typeface="Arial"/>
            </a:endParaRPr>
          </a:p>
          <a:p>
            <a:pPr>
              <a:lnSpc>
                <a:spcPct val="100000"/>
              </a:lnSpc>
            </a:pPr>
            <a:endParaRPr sz="1700">
              <a:latin typeface="Arial"/>
              <a:cs typeface="Arial"/>
            </a:endParaRPr>
          </a:p>
          <a:p>
            <a:pPr>
              <a:lnSpc>
                <a:spcPct val="100000"/>
              </a:lnSpc>
            </a:pPr>
            <a:endParaRPr sz="1700">
              <a:latin typeface="Arial"/>
              <a:cs typeface="Arial"/>
            </a:endParaRPr>
          </a:p>
          <a:p>
            <a:pPr>
              <a:spcBef>
                <a:spcPts val="10"/>
              </a:spcBef>
            </a:pPr>
            <a:endParaRPr sz="1750">
              <a:latin typeface="Arial"/>
              <a:cs typeface="Arial"/>
            </a:endParaRPr>
          </a:p>
          <a:p>
            <a:pPr marL="223520" algn="ctr"/>
            <a:r>
              <a:rPr sz="1400" spc="-25" dirty="0">
                <a:latin typeface="Arial"/>
                <a:cs typeface="Arial"/>
              </a:rPr>
              <a:t>Project</a:t>
            </a:r>
            <a:r>
              <a:rPr sz="1400" spc="-65" dirty="0">
                <a:latin typeface="Arial"/>
                <a:cs typeface="Arial"/>
              </a:rPr>
              <a:t> </a:t>
            </a:r>
            <a:r>
              <a:rPr sz="1400" spc="-15" dirty="0">
                <a:latin typeface="Arial"/>
                <a:cs typeface="Arial"/>
              </a:rPr>
              <a:t>Duration</a:t>
            </a:r>
            <a:endParaRPr sz="1400">
              <a:latin typeface="Arial"/>
              <a:cs typeface="Arial"/>
            </a:endParaRPr>
          </a:p>
        </p:txBody>
      </p:sp>
      <p:pic>
        <p:nvPicPr>
          <p:cNvPr id="8" name="object 4">
            <a:extLst>
              <a:ext uri="{FF2B5EF4-FFF2-40B4-BE49-F238E27FC236}">
                <a16:creationId xmlns:a16="http://schemas.microsoft.com/office/drawing/2014/main" id="{7B5864FF-4767-2743-9915-D7B5CFCF98F8}"/>
              </a:ext>
            </a:extLst>
          </p:cNvPr>
          <p:cNvPicPr/>
          <p:nvPr/>
        </p:nvPicPr>
        <p:blipFill>
          <a:blip r:embed="rId3" cstate="print"/>
          <a:stretch>
            <a:fillRect/>
          </a:stretch>
        </p:blipFill>
        <p:spPr>
          <a:xfrm>
            <a:off x="3510533" y="2376678"/>
            <a:ext cx="4840986" cy="2679954"/>
          </a:xfrm>
          <a:prstGeom prst="rect">
            <a:avLst/>
          </a:prstGeom>
        </p:spPr>
      </p:pic>
      <p:sp>
        <p:nvSpPr>
          <p:cNvPr id="5" name="Slide Number Placeholder 4">
            <a:extLst>
              <a:ext uri="{FF2B5EF4-FFF2-40B4-BE49-F238E27FC236}">
                <a16:creationId xmlns:a16="http://schemas.microsoft.com/office/drawing/2014/main" id="{422D99E4-A339-124B-8AF5-DDC2D1FAE693}"/>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72</a:t>
            </a:fld>
            <a:endParaRPr lang="en-US" dirty="0"/>
          </a:p>
        </p:txBody>
      </p:sp>
    </p:spTree>
    <p:extLst>
      <p:ext uri="{BB962C8B-B14F-4D97-AF65-F5344CB8AC3E}">
        <p14:creationId xmlns:p14="http://schemas.microsoft.com/office/powerpoint/2010/main" val="19840796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Modeling Variability</a:t>
            </a:r>
            <a:endParaRPr lang="en-US" dirty="0"/>
          </a:p>
        </p:txBody>
      </p:sp>
      <p:sp>
        <p:nvSpPr>
          <p:cNvPr id="32771" name="Rectangle 3"/>
          <p:cNvSpPr>
            <a:spLocks noGrp="1" noChangeArrowheads="1"/>
          </p:cNvSpPr>
          <p:nvPr>
            <p:ph idx="1"/>
          </p:nvPr>
        </p:nvSpPr>
        <p:spPr/>
        <p:txBody>
          <a:bodyPr/>
          <a:lstStyle/>
          <a:p>
            <a:endParaRPr lang="en-US"/>
          </a:p>
          <a:p>
            <a:r>
              <a:rPr lang="en-US"/>
              <a:t>Scenario Identification</a:t>
            </a:r>
          </a:p>
          <a:p>
            <a:r>
              <a:rPr lang="en-US"/>
              <a:t>Elicit ranges or three point duration estimates.</a:t>
            </a:r>
          </a:p>
          <a:p>
            <a:r>
              <a:rPr lang="en-US"/>
              <a:t>Consider historical data.</a:t>
            </a:r>
          </a:p>
          <a:p>
            <a:r>
              <a:rPr lang="en-US"/>
              <a:t>Ask multiple opinions.</a:t>
            </a:r>
          </a:p>
          <a:p>
            <a:r>
              <a:rPr lang="en-US"/>
              <a:t>Start thinking of the overall project duration as a range not a single number.</a:t>
            </a:r>
          </a:p>
          <a:p>
            <a:endParaRPr lang="en-US" dirty="0"/>
          </a:p>
        </p:txBody>
      </p:sp>
      <p:sp>
        <p:nvSpPr>
          <p:cNvPr id="10" name="Slide Number Placeholder 2"/>
          <p:cNvSpPr>
            <a:spLocks noGrp="1"/>
          </p:cNvSpPr>
          <p:nvPr>
            <p:ph type="sldNum" sz="quarter" idx="12"/>
          </p:nvPr>
        </p:nvSpPr>
        <p:spPr/>
        <p:txBody>
          <a:bodyPr/>
          <a:lstStyle/>
          <a:p>
            <a:fld id="{BCCD5B6C-1501-406F-8FCF-78C56CDF75BB}" type="slidenum">
              <a:rPr lang="en-US" smtClean="0"/>
              <a:pPr/>
              <a:t>73</a:t>
            </a:fld>
            <a:endParaRPr lang="en-US" dirty="0"/>
          </a:p>
        </p:txBody>
      </p:sp>
    </p:spTree>
    <p:extLst>
      <p:ext uri="{BB962C8B-B14F-4D97-AF65-F5344CB8AC3E}">
        <p14:creationId xmlns:p14="http://schemas.microsoft.com/office/powerpoint/2010/main" val="2133547179"/>
      </p:ext>
    </p:extLst>
  </p:cSld>
  <p:clrMapOvr>
    <a:masterClrMapping/>
  </p:clrMapOvr>
  <p:transition>
    <p:pull dir="l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dirty="0"/>
              <a:t>Monte Carlo Simulation</a:t>
            </a:r>
            <a:endParaRPr dirty="0"/>
          </a:p>
        </p:txBody>
      </p:sp>
      <p:sp>
        <p:nvSpPr>
          <p:cNvPr id="749" name="Google Shape;749;p7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88888"/>
              </a:buClr>
              <a:buSzPts val="1800"/>
              <a:buNone/>
            </a:pPr>
            <a:endParaRPr/>
          </a:p>
        </p:txBody>
      </p:sp>
    </p:spTree>
    <p:extLst>
      <p:ext uri="{BB962C8B-B14F-4D97-AF65-F5344CB8AC3E}">
        <p14:creationId xmlns:p14="http://schemas.microsoft.com/office/powerpoint/2010/main" val="2461259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BC665-FF4A-F84D-B1F7-7885CE7F318B}"/>
              </a:ext>
            </a:extLst>
          </p:cNvPr>
          <p:cNvSpPr>
            <a:spLocks noGrp="1"/>
          </p:cNvSpPr>
          <p:nvPr>
            <p:ph type="title"/>
          </p:nvPr>
        </p:nvSpPr>
        <p:spPr/>
        <p:txBody>
          <a:bodyPr/>
          <a:lstStyle/>
          <a:p>
            <a:r>
              <a:rPr lang="en-US"/>
              <a:t>Simulation</a:t>
            </a:r>
            <a:endParaRPr lang="en-US" dirty="0"/>
          </a:p>
        </p:txBody>
      </p:sp>
      <p:pic>
        <p:nvPicPr>
          <p:cNvPr id="7" name="object 4">
            <a:extLst>
              <a:ext uri="{FF2B5EF4-FFF2-40B4-BE49-F238E27FC236}">
                <a16:creationId xmlns:a16="http://schemas.microsoft.com/office/drawing/2014/main" id="{DC6354FF-0F88-A94D-A265-3DBD615E269E}"/>
              </a:ext>
            </a:extLst>
          </p:cNvPr>
          <p:cNvPicPr/>
          <p:nvPr/>
        </p:nvPicPr>
        <p:blipFill>
          <a:blip r:embed="rId3" cstate="print"/>
          <a:stretch>
            <a:fillRect/>
          </a:stretch>
        </p:blipFill>
        <p:spPr>
          <a:xfrm>
            <a:off x="1991638" y="1447800"/>
            <a:ext cx="4427810" cy="2744022"/>
          </a:xfrm>
          <a:prstGeom prst="rect">
            <a:avLst/>
          </a:prstGeom>
        </p:spPr>
      </p:pic>
      <p:pic>
        <p:nvPicPr>
          <p:cNvPr id="9" name="object 5">
            <a:extLst>
              <a:ext uri="{FF2B5EF4-FFF2-40B4-BE49-F238E27FC236}">
                <a16:creationId xmlns:a16="http://schemas.microsoft.com/office/drawing/2014/main" id="{047D3C86-69DE-E846-AA2A-2E992F64E392}"/>
              </a:ext>
            </a:extLst>
          </p:cNvPr>
          <p:cNvPicPr/>
          <p:nvPr/>
        </p:nvPicPr>
        <p:blipFill>
          <a:blip r:embed="rId4" cstate="print"/>
          <a:stretch>
            <a:fillRect/>
          </a:stretch>
        </p:blipFill>
        <p:spPr>
          <a:xfrm>
            <a:off x="6720119" y="3048000"/>
            <a:ext cx="3516431" cy="2803264"/>
          </a:xfrm>
          <a:prstGeom prst="rect">
            <a:avLst/>
          </a:prstGeom>
        </p:spPr>
      </p:pic>
      <p:sp>
        <p:nvSpPr>
          <p:cNvPr id="5" name="Slide Number Placeholder 4">
            <a:extLst>
              <a:ext uri="{FF2B5EF4-FFF2-40B4-BE49-F238E27FC236}">
                <a16:creationId xmlns:a16="http://schemas.microsoft.com/office/drawing/2014/main" id="{9FF68612-2479-5047-8424-2436147D59E6}"/>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75</a:t>
            </a:fld>
            <a:endParaRPr lang="en-US" dirty="0"/>
          </a:p>
        </p:txBody>
      </p:sp>
    </p:spTree>
    <p:extLst>
      <p:ext uri="{BB962C8B-B14F-4D97-AF65-F5344CB8AC3E}">
        <p14:creationId xmlns:p14="http://schemas.microsoft.com/office/powerpoint/2010/main" val="32484172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BC665-FF4A-F84D-B1F7-7885CE7F318B}"/>
              </a:ext>
            </a:extLst>
          </p:cNvPr>
          <p:cNvSpPr>
            <a:spLocks noGrp="1"/>
          </p:cNvSpPr>
          <p:nvPr>
            <p:ph type="title"/>
          </p:nvPr>
        </p:nvSpPr>
        <p:spPr/>
        <p:txBody>
          <a:bodyPr/>
          <a:lstStyle/>
          <a:p>
            <a:r>
              <a:rPr lang="en-US"/>
              <a:t>Simulation</a:t>
            </a:r>
            <a:endParaRPr lang="en-US" dirty="0"/>
          </a:p>
        </p:txBody>
      </p:sp>
      <p:pic>
        <p:nvPicPr>
          <p:cNvPr id="7" name="object 4">
            <a:extLst>
              <a:ext uri="{FF2B5EF4-FFF2-40B4-BE49-F238E27FC236}">
                <a16:creationId xmlns:a16="http://schemas.microsoft.com/office/drawing/2014/main" id="{DC6354FF-0F88-A94D-A265-3DBD615E269E}"/>
              </a:ext>
            </a:extLst>
          </p:cNvPr>
          <p:cNvPicPr/>
          <p:nvPr/>
        </p:nvPicPr>
        <p:blipFill>
          <a:blip r:embed="rId3" cstate="print"/>
          <a:stretch>
            <a:fillRect/>
          </a:stretch>
        </p:blipFill>
        <p:spPr>
          <a:xfrm>
            <a:off x="1991638" y="1447800"/>
            <a:ext cx="4427810" cy="2744022"/>
          </a:xfrm>
          <a:prstGeom prst="rect">
            <a:avLst/>
          </a:prstGeom>
        </p:spPr>
      </p:pic>
      <p:cxnSp>
        <p:nvCxnSpPr>
          <p:cNvPr id="4" name="Straight Connector 3">
            <a:extLst>
              <a:ext uri="{FF2B5EF4-FFF2-40B4-BE49-F238E27FC236}">
                <a16:creationId xmlns:a16="http://schemas.microsoft.com/office/drawing/2014/main" id="{9A78FB39-ADED-8044-94A5-0A9ADCBD788A}"/>
              </a:ext>
            </a:extLst>
          </p:cNvPr>
          <p:cNvCxnSpPr>
            <a:cxnSpLocks/>
          </p:cNvCxnSpPr>
          <p:nvPr/>
        </p:nvCxnSpPr>
        <p:spPr>
          <a:xfrm>
            <a:off x="7848600" y="22860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89B7347-236D-B34A-98E9-ACFF9744056F}"/>
              </a:ext>
            </a:extLst>
          </p:cNvPr>
          <p:cNvCxnSpPr>
            <a:cxnSpLocks/>
          </p:cNvCxnSpPr>
          <p:nvPr/>
        </p:nvCxnSpPr>
        <p:spPr>
          <a:xfrm>
            <a:off x="7391400" y="2463800"/>
            <a:ext cx="1905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EF639B-1D12-164E-BEEA-5CCA341F1171}"/>
              </a:ext>
            </a:extLst>
          </p:cNvPr>
          <p:cNvCxnSpPr>
            <a:cxnSpLocks/>
          </p:cNvCxnSpPr>
          <p:nvPr/>
        </p:nvCxnSpPr>
        <p:spPr>
          <a:xfrm>
            <a:off x="7848600" y="264160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FC09E57-D585-6E43-B52C-B9EE00951E78}"/>
              </a:ext>
            </a:extLst>
          </p:cNvPr>
          <p:cNvCxnSpPr>
            <a:cxnSpLocks/>
          </p:cNvCxnSpPr>
          <p:nvPr/>
        </p:nvCxnSpPr>
        <p:spPr>
          <a:xfrm>
            <a:off x="7620000" y="2819400"/>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3AC410-DC3D-384D-9F88-209972F269F8}"/>
              </a:ext>
            </a:extLst>
          </p:cNvPr>
          <p:cNvCxnSpPr>
            <a:cxnSpLocks/>
          </p:cNvCxnSpPr>
          <p:nvPr/>
        </p:nvCxnSpPr>
        <p:spPr>
          <a:xfrm>
            <a:off x="7391400" y="2997200"/>
            <a:ext cx="1905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951CA3-2C26-154E-9962-219FC2345D20}"/>
              </a:ext>
            </a:extLst>
          </p:cNvPr>
          <p:cNvCxnSpPr>
            <a:cxnSpLocks/>
          </p:cNvCxnSpPr>
          <p:nvPr/>
        </p:nvCxnSpPr>
        <p:spPr>
          <a:xfrm>
            <a:off x="7391400" y="3175000"/>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A467163-5431-A040-AD64-D5F1A9E229DA}"/>
              </a:ext>
            </a:extLst>
          </p:cNvPr>
          <p:cNvCxnSpPr>
            <a:cxnSpLocks/>
          </p:cNvCxnSpPr>
          <p:nvPr/>
        </p:nvCxnSpPr>
        <p:spPr>
          <a:xfrm>
            <a:off x="7391400" y="1981200"/>
            <a:ext cx="251460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BA42E1-A859-C04F-A03E-0DBFEAE91175}"/>
              </a:ext>
            </a:extLst>
          </p:cNvPr>
          <p:cNvSpPr txBox="1"/>
          <p:nvPr/>
        </p:nvSpPr>
        <p:spPr>
          <a:xfrm>
            <a:off x="7243718" y="1796534"/>
            <a:ext cx="300082" cy="369332"/>
          </a:xfrm>
          <a:prstGeom prst="rect">
            <a:avLst/>
          </a:prstGeom>
          <a:noFill/>
        </p:spPr>
        <p:txBody>
          <a:bodyPr wrap="none" rtlCol="0">
            <a:spAutoFit/>
          </a:bodyPr>
          <a:lstStyle/>
          <a:p>
            <a:r>
              <a:rPr lang="en-US" dirty="0"/>
              <a:t>1</a:t>
            </a:r>
          </a:p>
        </p:txBody>
      </p:sp>
      <p:sp>
        <p:nvSpPr>
          <p:cNvPr id="28" name="TextBox 27">
            <a:extLst>
              <a:ext uri="{FF2B5EF4-FFF2-40B4-BE49-F238E27FC236}">
                <a16:creationId xmlns:a16="http://schemas.microsoft.com/office/drawing/2014/main" id="{7D076455-5BEF-1041-8A71-10F7F456F2DA}"/>
              </a:ext>
            </a:extLst>
          </p:cNvPr>
          <p:cNvSpPr txBox="1"/>
          <p:nvPr/>
        </p:nvSpPr>
        <p:spPr>
          <a:xfrm>
            <a:off x="9838151" y="1796533"/>
            <a:ext cx="300082" cy="369332"/>
          </a:xfrm>
          <a:prstGeom prst="rect">
            <a:avLst/>
          </a:prstGeom>
          <a:noFill/>
        </p:spPr>
        <p:txBody>
          <a:bodyPr wrap="none" rtlCol="0">
            <a:spAutoFit/>
          </a:bodyPr>
          <a:lstStyle/>
          <a:p>
            <a:r>
              <a:rPr lang="en-US" dirty="0"/>
              <a:t>8</a:t>
            </a:r>
          </a:p>
        </p:txBody>
      </p:sp>
      <p:cxnSp>
        <p:nvCxnSpPr>
          <p:cNvPr id="33" name="Straight Connector 32">
            <a:extLst>
              <a:ext uri="{FF2B5EF4-FFF2-40B4-BE49-F238E27FC236}">
                <a16:creationId xmlns:a16="http://schemas.microsoft.com/office/drawing/2014/main" id="{76AB84F8-B16E-AB42-A4F7-CC89A9A88D73}"/>
              </a:ext>
            </a:extLst>
          </p:cNvPr>
          <p:cNvCxnSpPr>
            <a:cxnSpLocks/>
          </p:cNvCxnSpPr>
          <p:nvPr/>
        </p:nvCxnSpPr>
        <p:spPr>
          <a:xfrm>
            <a:off x="7391400" y="3352800"/>
            <a:ext cx="228600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E96446A1-2F9D-074C-B7A1-1FA8D313CA88}"/>
              </a:ext>
            </a:extLst>
          </p:cNvPr>
          <p:cNvSpPr/>
          <p:nvPr/>
        </p:nvSpPr>
        <p:spPr>
          <a:xfrm>
            <a:off x="8305800" y="2438400"/>
            <a:ext cx="82192"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79B8D9B-1CFD-6A42-8E5C-365F973B8F0A}"/>
              </a:ext>
            </a:extLst>
          </p:cNvPr>
          <p:cNvSpPr/>
          <p:nvPr/>
        </p:nvSpPr>
        <p:spPr>
          <a:xfrm>
            <a:off x="8839200" y="2590800"/>
            <a:ext cx="82192"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19B9ABB-F7A8-F041-92CA-53EFB097035C}"/>
              </a:ext>
            </a:extLst>
          </p:cNvPr>
          <p:cNvSpPr/>
          <p:nvPr/>
        </p:nvSpPr>
        <p:spPr>
          <a:xfrm>
            <a:off x="8528408" y="2819400"/>
            <a:ext cx="82192"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0710262-E6C9-1847-9D6C-37EE405CB385}"/>
              </a:ext>
            </a:extLst>
          </p:cNvPr>
          <p:cNvSpPr/>
          <p:nvPr/>
        </p:nvSpPr>
        <p:spPr>
          <a:xfrm>
            <a:off x="8610600" y="2209800"/>
            <a:ext cx="82192"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7A5D9DD-7B2D-CB4F-966B-45BAC54D20F6}"/>
              </a:ext>
            </a:extLst>
          </p:cNvPr>
          <p:cNvSpPr/>
          <p:nvPr/>
        </p:nvSpPr>
        <p:spPr>
          <a:xfrm>
            <a:off x="8604608" y="2971800"/>
            <a:ext cx="82192"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DD60312-EF9D-3345-AAC6-8B089E6A8272}"/>
              </a:ext>
            </a:extLst>
          </p:cNvPr>
          <p:cNvSpPr/>
          <p:nvPr/>
        </p:nvSpPr>
        <p:spPr>
          <a:xfrm>
            <a:off x="8458200" y="3124200"/>
            <a:ext cx="82192"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DF19C8-24F0-EA4A-8EB6-0424EB89CF9B}"/>
              </a:ext>
            </a:extLst>
          </p:cNvPr>
          <p:cNvSpPr/>
          <p:nvPr/>
        </p:nvSpPr>
        <p:spPr>
          <a:xfrm>
            <a:off x="8757008" y="3276600"/>
            <a:ext cx="82192"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DEA52ED-2BAB-0349-95A6-7DD1B3D4E870}"/>
              </a:ext>
            </a:extLst>
          </p:cNvPr>
          <p:cNvSpPr/>
          <p:nvPr/>
        </p:nvSpPr>
        <p:spPr>
          <a:xfrm>
            <a:off x="7391400" y="3581400"/>
            <a:ext cx="82192"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F997448-3AB0-724D-8CE5-C05E53E85EF9}"/>
              </a:ext>
            </a:extLst>
          </p:cNvPr>
          <p:cNvSpPr txBox="1"/>
          <p:nvPr/>
        </p:nvSpPr>
        <p:spPr>
          <a:xfrm>
            <a:off x="7727518" y="4007156"/>
            <a:ext cx="1842364" cy="369332"/>
          </a:xfrm>
          <a:prstGeom prst="rect">
            <a:avLst/>
          </a:prstGeom>
          <a:noFill/>
        </p:spPr>
        <p:txBody>
          <a:bodyPr wrap="none" rtlCol="0">
            <a:spAutoFit/>
          </a:bodyPr>
          <a:lstStyle/>
          <a:p>
            <a:r>
              <a:rPr lang="en-US" dirty="0"/>
              <a:t>Trial1 = 14 weeks</a:t>
            </a:r>
          </a:p>
        </p:txBody>
      </p:sp>
      <p:sp>
        <p:nvSpPr>
          <p:cNvPr id="24" name="Slide Number Placeholder 4">
            <a:extLst>
              <a:ext uri="{FF2B5EF4-FFF2-40B4-BE49-F238E27FC236}">
                <a16:creationId xmlns:a16="http://schemas.microsoft.com/office/drawing/2014/main" id="{62FD04AE-7562-DC4D-B7C9-97F6EB052A7C}"/>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76</a:t>
            </a:fld>
            <a:endParaRPr lang="en-US" dirty="0"/>
          </a:p>
        </p:txBody>
      </p:sp>
    </p:spTree>
    <p:extLst>
      <p:ext uri="{BB962C8B-B14F-4D97-AF65-F5344CB8AC3E}">
        <p14:creationId xmlns:p14="http://schemas.microsoft.com/office/powerpoint/2010/main" val="1955144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BC665-FF4A-F84D-B1F7-7885CE7F318B}"/>
              </a:ext>
            </a:extLst>
          </p:cNvPr>
          <p:cNvSpPr>
            <a:spLocks noGrp="1"/>
          </p:cNvSpPr>
          <p:nvPr>
            <p:ph type="title"/>
          </p:nvPr>
        </p:nvSpPr>
        <p:spPr/>
        <p:txBody>
          <a:bodyPr/>
          <a:lstStyle/>
          <a:p>
            <a:r>
              <a:rPr lang="en-US"/>
              <a:t>Simulation</a:t>
            </a:r>
            <a:endParaRPr lang="en-US" dirty="0"/>
          </a:p>
        </p:txBody>
      </p:sp>
      <p:pic>
        <p:nvPicPr>
          <p:cNvPr id="7" name="object 4">
            <a:extLst>
              <a:ext uri="{FF2B5EF4-FFF2-40B4-BE49-F238E27FC236}">
                <a16:creationId xmlns:a16="http://schemas.microsoft.com/office/drawing/2014/main" id="{DC6354FF-0F88-A94D-A265-3DBD615E269E}"/>
              </a:ext>
            </a:extLst>
          </p:cNvPr>
          <p:cNvPicPr/>
          <p:nvPr/>
        </p:nvPicPr>
        <p:blipFill>
          <a:blip r:embed="rId3" cstate="print"/>
          <a:stretch>
            <a:fillRect/>
          </a:stretch>
        </p:blipFill>
        <p:spPr>
          <a:xfrm>
            <a:off x="1991638" y="1447800"/>
            <a:ext cx="4427810" cy="2744022"/>
          </a:xfrm>
          <a:prstGeom prst="rect">
            <a:avLst/>
          </a:prstGeom>
        </p:spPr>
      </p:pic>
      <p:cxnSp>
        <p:nvCxnSpPr>
          <p:cNvPr id="4" name="Straight Connector 3">
            <a:extLst>
              <a:ext uri="{FF2B5EF4-FFF2-40B4-BE49-F238E27FC236}">
                <a16:creationId xmlns:a16="http://schemas.microsoft.com/office/drawing/2014/main" id="{9A78FB39-ADED-8044-94A5-0A9ADCBD788A}"/>
              </a:ext>
            </a:extLst>
          </p:cNvPr>
          <p:cNvCxnSpPr>
            <a:cxnSpLocks/>
          </p:cNvCxnSpPr>
          <p:nvPr/>
        </p:nvCxnSpPr>
        <p:spPr>
          <a:xfrm>
            <a:off x="7848600" y="2286000"/>
            <a:ext cx="1828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89B7347-236D-B34A-98E9-ACFF9744056F}"/>
              </a:ext>
            </a:extLst>
          </p:cNvPr>
          <p:cNvCxnSpPr>
            <a:cxnSpLocks/>
          </p:cNvCxnSpPr>
          <p:nvPr/>
        </p:nvCxnSpPr>
        <p:spPr>
          <a:xfrm>
            <a:off x="7391400" y="2463800"/>
            <a:ext cx="1905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1EF639B-1D12-164E-BEEA-5CCA341F1171}"/>
              </a:ext>
            </a:extLst>
          </p:cNvPr>
          <p:cNvCxnSpPr>
            <a:cxnSpLocks/>
          </p:cNvCxnSpPr>
          <p:nvPr/>
        </p:nvCxnSpPr>
        <p:spPr>
          <a:xfrm>
            <a:off x="7848600" y="2641600"/>
            <a:ext cx="1143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FC09E57-D585-6E43-B52C-B9EE00951E78}"/>
              </a:ext>
            </a:extLst>
          </p:cNvPr>
          <p:cNvCxnSpPr>
            <a:cxnSpLocks/>
          </p:cNvCxnSpPr>
          <p:nvPr/>
        </p:nvCxnSpPr>
        <p:spPr>
          <a:xfrm>
            <a:off x="7620000" y="2819400"/>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83AC410-DC3D-384D-9F88-209972F269F8}"/>
              </a:ext>
            </a:extLst>
          </p:cNvPr>
          <p:cNvCxnSpPr>
            <a:cxnSpLocks/>
          </p:cNvCxnSpPr>
          <p:nvPr/>
        </p:nvCxnSpPr>
        <p:spPr>
          <a:xfrm>
            <a:off x="7391400" y="2997200"/>
            <a:ext cx="1905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951CA3-2C26-154E-9962-219FC2345D20}"/>
              </a:ext>
            </a:extLst>
          </p:cNvPr>
          <p:cNvCxnSpPr>
            <a:cxnSpLocks/>
          </p:cNvCxnSpPr>
          <p:nvPr/>
        </p:nvCxnSpPr>
        <p:spPr>
          <a:xfrm>
            <a:off x="7391400" y="3175000"/>
            <a:ext cx="228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A467163-5431-A040-AD64-D5F1A9E229DA}"/>
              </a:ext>
            </a:extLst>
          </p:cNvPr>
          <p:cNvCxnSpPr>
            <a:cxnSpLocks/>
          </p:cNvCxnSpPr>
          <p:nvPr/>
        </p:nvCxnSpPr>
        <p:spPr>
          <a:xfrm>
            <a:off x="7391400" y="1981200"/>
            <a:ext cx="251460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2BA42E1-A859-C04F-A03E-0DBFEAE91175}"/>
              </a:ext>
            </a:extLst>
          </p:cNvPr>
          <p:cNvSpPr txBox="1"/>
          <p:nvPr/>
        </p:nvSpPr>
        <p:spPr>
          <a:xfrm>
            <a:off x="7243718" y="1796534"/>
            <a:ext cx="300082" cy="369332"/>
          </a:xfrm>
          <a:prstGeom prst="rect">
            <a:avLst/>
          </a:prstGeom>
          <a:noFill/>
        </p:spPr>
        <p:txBody>
          <a:bodyPr wrap="none" rtlCol="0">
            <a:spAutoFit/>
          </a:bodyPr>
          <a:lstStyle/>
          <a:p>
            <a:r>
              <a:rPr lang="en-US" dirty="0"/>
              <a:t>1</a:t>
            </a:r>
          </a:p>
        </p:txBody>
      </p:sp>
      <p:sp>
        <p:nvSpPr>
          <p:cNvPr id="28" name="TextBox 27">
            <a:extLst>
              <a:ext uri="{FF2B5EF4-FFF2-40B4-BE49-F238E27FC236}">
                <a16:creationId xmlns:a16="http://schemas.microsoft.com/office/drawing/2014/main" id="{7D076455-5BEF-1041-8A71-10F7F456F2DA}"/>
              </a:ext>
            </a:extLst>
          </p:cNvPr>
          <p:cNvSpPr txBox="1"/>
          <p:nvPr/>
        </p:nvSpPr>
        <p:spPr>
          <a:xfrm>
            <a:off x="9838151" y="1796533"/>
            <a:ext cx="300082" cy="369332"/>
          </a:xfrm>
          <a:prstGeom prst="rect">
            <a:avLst/>
          </a:prstGeom>
          <a:noFill/>
        </p:spPr>
        <p:txBody>
          <a:bodyPr wrap="none" rtlCol="0">
            <a:spAutoFit/>
          </a:bodyPr>
          <a:lstStyle/>
          <a:p>
            <a:r>
              <a:rPr lang="en-US" dirty="0"/>
              <a:t>8</a:t>
            </a:r>
          </a:p>
        </p:txBody>
      </p:sp>
      <p:cxnSp>
        <p:nvCxnSpPr>
          <p:cNvPr id="33" name="Straight Connector 32">
            <a:extLst>
              <a:ext uri="{FF2B5EF4-FFF2-40B4-BE49-F238E27FC236}">
                <a16:creationId xmlns:a16="http://schemas.microsoft.com/office/drawing/2014/main" id="{76AB84F8-B16E-AB42-A4F7-CC89A9A88D73}"/>
              </a:ext>
            </a:extLst>
          </p:cNvPr>
          <p:cNvCxnSpPr>
            <a:cxnSpLocks/>
          </p:cNvCxnSpPr>
          <p:nvPr/>
        </p:nvCxnSpPr>
        <p:spPr>
          <a:xfrm>
            <a:off x="7391400" y="3352800"/>
            <a:ext cx="228600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E96446A1-2F9D-074C-B7A1-1FA8D313CA88}"/>
              </a:ext>
            </a:extLst>
          </p:cNvPr>
          <p:cNvSpPr/>
          <p:nvPr/>
        </p:nvSpPr>
        <p:spPr>
          <a:xfrm>
            <a:off x="8382000" y="2438400"/>
            <a:ext cx="82192"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79B8D9B-1CFD-6A42-8E5C-365F973B8F0A}"/>
              </a:ext>
            </a:extLst>
          </p:cNvPr>
          <p:cNvSpPr/>
          <p:nvPr/>
        </p:nvSpPr>
        <p:spPr>
          <a:xfrm>
            <a:off x="8153400" y="2590800"/>
            <a:ext cx="82192"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19B9ABB-F7A8-F041-92CA-53EFB097035C}"/>
              </a:ext>
            </a:extLst>
          </p:cNvPr>
          <p:cNvSpPr/>
          <p:nvPr/>
        </p:nvSpPr>
        <p:spPr>
          <a:xfrm>
            <a:off x="8305800" y="2819400"/>
            <a:ext cx="82192"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90710262-E6C9-1847-9D6C-37EE405CB385}"/>
              </a:ext>
            </a:extLst>
          </p:cNvPr>
          <p:cNvSpPr/>
          <p:nvPr/>
        </p:nvSpPr>
        <p:spPr>
          <a:xfrm>
            <a:off x="8382000" y="2209800"/>
            <a:ext cx="82192"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7A5D9DD-7B2D-CB4F-966B-45BAC54D20F6}"/>
              </a:ext>
            </a:extLst>
          </p:cNvPr>
          <p:cNvSpPr/>
          <p:nvPr/>
        </p:nvSpPr>
        <p:spPr>
          <a:xfrm>
            <a:off x="8153400" y="2971800"/>
            <a:ext cx="82192"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DD60312-EF9D-3345-AAC6-8B089E6A8272}"/>
              </a:ext>
            </a:extLst>
          </p:cNvPr>
          <p:cNvSpPr/>
          <p:nvPr/>
        </p:nvSpPr>
        <p:spPr>
          <a:xfrm>
            <a:off x="8458200" y="3124200"/>
            <a:ext cx="82192"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EDF19C8-24F0-EA4A-8EB6-0424EB89CF9B}"/>
              </a:ext>
            </a:extLst>
          </p:cNvPr>
          <p:cNvSpPr/>
          <p:nvPr/>
        </p:nvSpPr>
        <p:spPr>
          <a:xfrm>
            <a:off x="7848600" y="3276600"/>
            <a:ext cx="82192"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DDEA52ED-2BAB-0349-95A6-7DD1B3D4E870}"/>
              </a:ext>
            </a:extLst>
          </p:cNvPr>
          <p:cNvSpPr/>
          <p:nvPr/>
        </p:nvSpPr>
        <p:spPr>
          <a:xfrm>
            <a:off x="7391400" y="3581400"/>
            <a:ext cx="82192"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F997448-3AB0-724D-8CE5-C05E53E85EF9}"/>
              </a:ext>
            </a:extLst>
          </p:cNvPr>
          <p:cNvSpPr txBox="1"/>
          <p:nvPr/>
        </p:nvSpPr>
        <p:spPr>
          <a:xfrm>
            <a:off x="7727518" y="4007156"/>
            <a:ext cx="1726948" cy="369332"/>
          </a:xfrm>
          <a:prstGeom prst="rect">
            <a:avLst/>
          </a:prstGeom>
          <a:noFill/>
        </p:spPr>
        <p:txBody>
          <a:bodyPr wrap="none" rtlCol="0">
            <a:spAutoFit/>
          </a:bodyPr>
          <a:lstStyle/>
          <a:p>
            <a:r>
              <a:rPr lang="en-US" dirty="0"/>
              <a:t>Trial2 = 9 weeks</a:t>
            </a:r>
          </a:p>
        </p:txBody>
      </p:sp>
      <p:sp>
        <p:nvSpPr>
          <p:cNvPr id="24" name="Slide Number Placeholder 4">
            <a:extLst>
              <a:ext uri="{FF2B5EF4-FFF2-40B4-BE49-F238E27FC236}">
                <a16:creationId xmlns:a16="http://schemas.microsoft.com/office/drawing/2014/main" id="{9DB44E31-3E86-5E48-9AAD-6A344C90E127}"/>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77</a:t>
            </a:fld>
            <a:endParaRPr lang="en-US" dirty="0"/>
          </a:p>
        </p:txBody>
      </p:sp>
    </p:spTree>
    <p:extLst>
      <p:ext uri="{BB962C8B-B14F-4D97-AF65-F5344CB8AC3E}">
        <p14:creationId xmlns:p14="http://schemas.microsoft.com/office/powerpoint/2010/main" val="16666706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BC665-FF4A-F84D-B1F7-7885CE7F318B}"/>
              </a:ext>
            </a:extLst>
          </p:cNvPr>
          <p:cNvSpPr>
            <a:spLocks noGrp="1"/>
          </p:cNvSpPr>
          <p:nvPr>
            <p:ph type="title"/>
          </p:nvPr>
        </p:nvSpPr>
        <p:spPr/>
        <p:txBody>
          <a:bodyPr/>
          <a:lstStyle/>
          <a:p>
            <a:r>
              <a:rPr lang="en-US"/>
              <a:t>Project Duration Probability Distribution</a:t>
            </a:r>
            <a:endParaRPr lang="en-US" dirty="0"/>
          </a:p>
        </p:txBody>
      </p:sp>
      <p:pic>
        <p:nvPicPr>
          <p:cNvPr id="10" name="object 4">
            <a:extLst>
              <a:ext uri="{FF2B5EF4-FFF2-40B4-BE49-F238E27FC236}">
                <a16:creationId xmlns:a16="http://schemas.microsoft.com/office/drawing/2014/main" id="{C932F12A-A991-514B-AFD1-60F09C800EF7}"/>
              </a:ext>
            </a:extLst>
          </p:cNvPr>
          <p:cNvPicPr/>
          <p:nvPr/>
        </p:nvPicPr>
        <p:blipFill>
          <a:blip r:embed="rId3" cstate="print"/>
          <a:stretch>
            <a:fillRect/>
          </a:stretch>
        </p:blipFill>
        <p:spPr>
          <a:xfrm>
            <a:off x="2476500" y="1447800"/>
            <a:ext cx="7239000" cy="4648200"/>
          </a:xfrm>
          <a:prstGeom prst="rect">
            <a:avLst/>
          </a:prstGeom>
        </p:spPr>
      </p:pic>
      <p:sp>
        <p:nvSpPr>
          <p:cNvPr id="4" name="Slide Number Placeholder 4">
            <a:extLst>
              <a:ext uri="{FF2B5EF4-FFF2-40B4-BE49-F238E27FC236}">
                <a16:creationId xmlns:a16="http://schemas.microsoft.com/office/drawing/2014/main" id="{8C42FCA8-0ADD-EC4F-B880-C1E1D1871E04}"/>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78</a:t>
            </a:fld>
            <a:endParaRPr lang="en-US" dirty="0"/>
          </a:p>
        </p:txBody>
      </p:sp>
    </p:spTree>
    <p:extLst>
      <p:ext uri="{BB962C8B-B14F-4D97-AF65-F5344CB8AC3E}">
        <p14:creationId xmlns:p14="http://schemas.microsoft.com/office/powerpoint/2010/main" val="9094053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BC665-FF4A-F84D-B1F7-7885CE7F318B}"/>
              </a:ext>
            </a:extLst>
          </p:cNvPr>
          <p:cNvSpPr>
            <a:spLocks noGrp="1"/>
          </p:cNvSpPr>
          <p:nvPr>
            <p:ph type="title"/>
          </p:nvPr>
        </p:nvSpPr>
        <p:spPr/>
        <p:txBody>
          <a:bodyPr/>
          <a:lstStyle/>
          <a:p>
            <a:r>
              <a:rPr lang="en-US"/>
              <a:t>Project Duration Cumulative Distribution</a:t>
            </a:r>
            <a:endParaRPr lang="en-US" dirty="0"/>
          </a:p>
        </p:txBody>
      </p:sp>
      <p:pic>
        <p:nvPicPr>
          <p:cNvPr id="8" name="object 8">
            <a:extLst>
              <a:ext uri="{FF2B5EF4-FFF2-40B4-BE49-F238E27FC236}">
                <a16:creationId xmlns:a16="http://schemas.microsoft.com/office/drawing/2014/main" id="{F67331B7-7525-4C41-9DD9-8004E9F28E6A}"/>
              </a:ext>
            </a:extLst>
          </p:cNvPr>
          <p:cNvPicPr/>
          <p:nvPr/>
        </p:nvPicPr>
        <p:blipFill>
          <a:blip r:embed="rId3" cstate="print"/>
          <a:stretch>
            <a:fillRect/>
          </a:stretch>
        </p:blipFill>
        <p:spPr>
          <a:xfrm>
            <a:off x="1981200" y="1524000"/>
            <a:ext cx="8077200" cy="4495800"/>
          </a:xfrm>
          <a:prstGeom prst="rect">
            <a:avLst/>
          </a:prstGeom>
        </p:spPr>
      </p:pic>
      <p:sp>
        <p:nvSpPr>
          <p:cNvPr id="4" name="Slide Number Placeholder 4">
            <a:extLst>
              <a:ext uri="{FF2B5EF4-FFF2-40B4-BE49-F238E27FC236}">
                <a16:creationId xmlns:a16="http://schemas.microsoft.com/office/drawing/2014/main" id="{7737DFD7-881B-C241-A6E7-3459D7DA6853}"/>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79</a:t>
            </a:fld>
            <a:endParaRPr lang="en-US" dirty="0"/>
          </a:p>
        </p:txBody>
      </p:sp>
    </p:spTree>
    <p:extLst>
      <p:ext uri="{BB962C8B-B14F-4D97-AF65-F5344CB8AC3E}">
        <p14:creationId xmlns:p14="http://schemas.microsoft.com/office/powerpoint/2010/main" val="830907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E3EE-C920-384D-839E-53BCB2DDA0A8}"/>
              </a:ext>
            </a:extLst>
          </p:cNvPr>
          <p:cNvSpPr>
            <a:spLocks noGrp="1"/>
          </p:cNvSpPr>
          <p:nvPr>
            <p:ph type="title"/>
          </p:nvPr>
        </p:nvSpPr>
        <p:spPr/>
        <p:txBody>
          <a:bodyPr/>
          <a:lstStyle/>
          <a:p>
            <a:r>
              <a:rPr lang="en-US" dirty="0"/>
              <a:t>What is a Project?</a:t>
            </a:r>
          </a:p>
        </p:txBody>
      </p:sp>
      <p:sp>
        <p:nvSpPr>
          <p:cNvPr id="3" name="Content Placeholder 2">
            <a:extLst>
              <a:ext uri="{FF2B5EF4-FFF2-40B4-BE49-F238E27FC236}">
                <a16:creationId xmlns:a16="http://schemas.microsoft.com/office/drawing/2014/main" id="{47FA7B2F-51DE-1340-8FB6-11D245852DA0}"/>
              </a:ext>
            </a:extLst>
          </p:cNvPr>
          <p:cNvSpPr>
            <a:spLocks noGrp="1"/>
          </p:cNvSpPr>
          <p:nvPr>
            <p:ph idx="1"/>
          </p:nvPr>
        </p:nvSpPr>
        <p:spPr/>
        <p:txBody>
          <a:bodyPr/>
          <a:lstStyle/>
          <a:p>
            <a:r>
              <a:rPr lang="en-US" dirty="0"/>
              <a:t>“A unique set of activities meant to produce a defined  outcome within an established time framing specific allocation of resources.” (Harvard Business Review)</a:t>
            </a:r>
          </a:p>
          <a:p>
            <a:r>
              <a:rPr lang="en-US" dirty="0"/>
              <a:t>“A project is a temporary endeavor undertaken to create a unique product or service.” (Project Management Institute)</a:t>
            </a:r>
          </a:p>
          <a:p>
            <a:endParaRPr lang="en-US" dirty="0"/>
          </a:p>
          <a:p>
            <a:pPr lvl="1"/>
            <a:r>
              <a:rPr lang="en-US" dirty="0"/>
              <a:t>Create a specific and unique product or service (GOAL)</a:t>
            </a:r>
          </a:p>
          <a:p>
            <a:pPr lvl="1"/>
            <a:r>
              <a:rPr lang="en-US" dirty="0"/>
              <a:t>Temporary</a:t>
            </a:r>
          </a:p>
          <a:p>
            <a:pPr lvl="2"/>
            <a:r>
              <a:rPr lang="en-US" dirty="0"/>
              <a:t>Specific start and finish</a:t>
            </a:r>
          </a:p>
          <a:p>
            <a:pPr lvl="2"/>
            <a:r>
              <a:rPr lang="en-US" dirty="0"/>
              <a:t>Temporary organization</a:t>
            </a:r>
          </a:p>
          <a:p>
            <a:pPr lvl="1"/>
            <a:r>
              <a:rPr lang="en-US" dirty="0"/>
              <a:t>Require multi-disciplinary coordination</a:t>
            </a:r>
          </a:p>
          <a:p>
            <a:pPr lvl="1"/>
            <a:r>
              <a:rPr lang="en-US" dirty="0"/>
              <a:t>Constrained by time, cost or resources</a:t>
            </a:r>
          </a:p>
        </p:txBody>
      </p:sp>
      <p:sp>
        <p:nvSpPr>
          <p:cNvPr id="6" name="Slide Number Placeholder 2">
            <a:extLst>
              <a:ext uri="{FF2B5EF4-FFF2-40B4-BE49-F238E27FC236}">
                <a16:creationId xmlns:a16="http://schemas.microsoft.com/office/drawing/2014/main" id="{095D9B73-4ABF-0846-93C4-C345FB80D489}"/>
              </a:ext>
            </a:extLst>
          </p:cNvPr>
          <p:cNvSpPr>
            <a:spLocks noGrp="1"/>
          </p:cNvSpPr>
          <p:nvPr>
            <p:ph type="sldNum" sz="quarter" idx="12"/>
          </p:nvPr>
        </p:nvSpPr>
        <p:spPr/>
        <p:txBody>
          <a:bodyPr/>
          <a:lstStyle/>
          <a:p>
            <a:fld id="{BCCD5B6C-1501-406F-8FCF-78C56CDF75BB}" type="slidenum">
              <a:rPr lang="en-US" smtClean="0"/>
              <a:pPr/>
              <a:t>8</a:t>
            </a:fld>
            <a:endParaRPr lang="en-US" dirty="0"/>
          </a:p>
        </p:txBody>
      </p:sp>
    </p:spTree>
    <p:extLst>
      <p:ext uri="{BB962C8B-B14F-4D97-AF65-F5344CB8AC3E}">
        <p14:creationId xmlns:p14="http://schemas.microsoft.com/office/powerpoint/2010/main" val="39111921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BC665-FF4A-F84D-B1F7-7885CE7F318B}"/>
              </a:ext>
            </a:extLst>
          </p:cNvPr>
          <p:cNvSpPr>
            <a:spLocks noGrp="1"/>
          </p:cNvSpPr>
          <p:nvPr>
            <p:ph type="title"/>
          </p:nvPr>
        </p:nvSpPr>
        <p:spPr/>
        <p:txBody>
          <a:bodyPr/>
          <a:lstStyle/>
          <a:p>
            <a:r>
              <a:rPr lang="en-US"/>
              <a:t>Project Duration Confidence Interval</a:t>
            </a:r>
            <a:endParaRPr lang="en-US" dirty="0"/>
          </a:p>
        </p:txBody>
      </p:sp>
      <p:pic>
        <p:nvPicPr>
          <p:cNvPr id="11" name="object 7">
            <a:extLst>
              <a:ext uri="{FF2B5EF4-FFF2-40B4-BE49-F238E27FC236}">
                <a16:creationId xmlns:a16="http://schemas.microsoft.com/office/drawing/2014/main" id="{B3B2B044-D23B-8742-A73A-834C336FDA53}"/>
              </a:ext>
            </a:extLst>
          </p:cNvPr>
          <p:cNvPicPr/>
          <p:nvPr/>
        </p:nvPicPr>
        <p:blipFill>
          <a:blip r:embed="rId3" cstate="print"/>
          <a:stretch>
            <a:fillRect/>
          </a:stretch>
        </p:blipFill>
        <p:spPr>
          <a:xfrm>
            <a:off x="1752600" y="1524000"/>
            <a:ext cx="8686800" cy="4648200"/>
          </a:xfrm>
          <a:prstGeom prst="rect">
            <a:avLst/>
          </a:prstGeom>
        </p:spPr>
      </p:pic>
      <p:sp>
        <p:nvSpPr>
          <p:cNvPr id="4" name="Slide Number Placeholder 4">
            <a:extLst>
              <a:ext uri="{FF2B5EF4-FFF2-40B4-BE49-F238E27FC236}">
                <a16:creationId xmlns:a16="http://schemas.microsoft.com/office/drawing/2014/main" id="{F4D94876-1481-5B48-ABDA-70D50FCE7616}"/>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80</a:t>
            </a:fld>
            <a:endParaRPr lang="en-US" dirty="0"/>
          </a:p>
        </p:txBody>
      </p:sp>
    </p:spTree>
    <p:extLst>
      <p:ext uri="{BB962C8B-B14F-4D97-AF65-F5344CB8AC3E}">
        <p14:creationId xmlns:p14="http://schemas.microsoft.com/office/powerpoint/2010/main" val="38049085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Changing Critical Path</a:t>
            </a:r>
            <a:endParaRPr lang="en-US" dirty="0"/>
          </a:p>
        </p:txBody>
      </p:sp>
      <p:sp>
        <p:nvSpPr>
          <p:cNvPr id="32771" name="Rectangle 3"/>
          <p:cNvSpPr>
            <a:spLocks noGrp="1" noChangeArrowheads="1"/>
          </p:cNvSpPr>
          <p:nvPr>
            <p:ph idx="1"/>
          </p:nvPr>
        </p:nvSpPr>
        <p:spPr/>
        <p:txBody>
          <a:bodyPr/>
          <a:lstStyle/>
          <a:p>
            <a:endParaRPr lang="en-US"/>
          </a:p>
          <a:p>
            <a:r>
              <a:rPr lang="en-US"/>
              <a:t>As task durations changes, critical path might change.</a:t>
            </a:r>
          </a:p>
          <a:p>
            <a:endParaRPr lang="en-US"/>
          </a:p>
          <a:p>
            <a:r>
              <a:rPr lang="en-US"/>
              <a:t>We will no longer ask – which tasks are on the critical  path?</a:t>
            </a:r>
          </a:p>
          <a:p>
            <a:endParaRPr lang="en-US"/>
          </a:p>
          <a:p>
            <a:r>
              <a:rPr lang="en-US"/>
              <a:t>But: How likely are tasks to be critical?</a:t>
            </a:r>
          </a:p>
          <a:p>
            <a:endParaRPr lang="en-US" dirty="0"/>
          </a:p>
        </p:txBody>
      </p:sp>
      <p:sp>
        <p:nvSpPr>
          <p:cNvPr id="10" name="Slide Number Placeholder 2"/>
          <p:cNvSpPr>
            <a:spLocks noGrp="1"/>
          </p:cNvSpPr>
          <p:nvPr>
            <p:ph type="sldNum" sz="quarter" idx="12"/>
          </p:nvPr>
        </p:nvSpPr>
        <p:spPr/>
        <p:txBody>
          <a:bodyPr/>
          <a:lstStyle/>
          <a:p>
            <a:fld id="{BCCD5B6C-1501-406F-8FCF-78C56CDF75BB}" type="slidenum">
              <a:rPr lang="en-US" smtClean="0"/>
              <a:pPr/>
              <a:t>81</a:t>
            </a:fld>
            <a:endParaRPr lang="en-US" dirty="0"/>
          </a:p>
        </p:txBody>
      </p:sp>
    </p:spTree>
    <p:extLst>
      <p:ext uri="{BB962C8B-B14F-4D97-AF65-F5344CB8AC3E}">
        <p14:creationId xmlns:p14="http://schemas.microsoft.com/office/powerpoint/2010/main" val="1793789490"/>
      </p:ext>
    </p:extLst>
  </p:cSld>
  <p:clrMapOvr>
    <a:masterClrMapping/>
  </p:clrMapOvr>
  <p:transition>
    <p:pull dir="l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BC665-FF4A-F84D-B1F7-7885CE7F318B}"/>
              </a:ext>
            </a:extLst>
          </p:cNvPr>
          <p:cNvSpPr>
            <a:spLocks noGrp="1"/>
          </p:cNvSpPr>
          <p:nvPr>
            <p:ph type="title"/>
          </p:nvPr>
        </p:nvSpPr>
        <p:spPr/>
        <p:txBody>
          <a:bodyPr/>
          <a:lstStyle/>
          <a:p>
            <a:r>
              <a:rPr lang="en-US"/>
              <a:t>Criticality Index</a:t>
            </a:r>
            <a:endParaRPr lang="en-US" dirty="0"/>
          </a:p>
        </p:txBody>
      </p:sp>
      <p:pic>
        <p:nvPicPr>
          <p:cNvPr id="7" name="object 5">
            <a:extLst>
              <a:ext uri="{FF2B5EF4-FFF2-40B4-BE49-F238E27FC236}">
                <a16:creationId xmlns:a16="http://schemas.microsoft.com/office/drawing/2014/main" id="{76BEEFC0-72EB-9949-AA0D-69408B8D3ECF}"/>
              </a:ext>
            </a:extLst>
          </p:cNvPr>
          <p:cNvPicPr/>
          <p:nvPr/>
        </p:nvPicPr>
        <p:blipFill>
          <a:blip r:embed="rId3" cstate="print"/>
          <a:stretch>
            <a:fillRect/>
          </a:stretch>
        </p:blipFill>
        <p:spPr>
          <a:xfrm>
            <a:off x="2514600" y="1524000"/>
            <a:ext cx="7010400" cy="4114800"/>
          </a:xfrm>
          <a:prstGeom prst="rect">
            <a:avLst/>
          </a:prstGeom>
        </p:spPr>
      </p:pic>
      <p:sp>
        <p:nvSpPr>
          <p:cNvPr id="4" name="Slide Number Placeholder 4">
            <a:extLst>
              <a:ext uri="{FF2B5EF4-FFF2-40B4-BE49-F238E27FC236}">
                <a16:creationId xmlns:a16="http://schemas.microsoft.com/office/drawing/2014/main" id="{A65CF255-39A8-0742-B625-84FF66BA255A}"/>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82</a:t>
            </a:fld>
            <a:endParaRPr lang="en-US" dirty="0"/>
          </a:p>
        </p:txBody>
      </p:sp>
    </p:spTree>
    <p:extLst>
      <p:ext uri="{BB962C8B-B14F-4D97-AF65-F5344CB8AC3E}">
        <p14:creationId xmlns:p14="http://schemas.microsoft.com/office/powerpoint/2010/main" val="34216014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BC665-FF4A-F84D-B1F7-7885CE7F318B}"/>
              </a:ext>
            </a:extLst>
          </p:cNvPr>
          <p:cNvSpPr>
            <a:spLocks noGrp="1"/>
          </p:cNvSpPr>
          <p:nvPr>
            <p:ph type="title"/>
          </p:nvPr>
        </p:nvSpPr>
        <p:spPr/>
        <p:txBody>
          <a:bodyPr/>
          <a:lstStyle/>
          <a:p>
            <a:r>
              <a:rPr lang="en-US"/>
              <a:t>Project Cost Probability Distribution</a:t>
            </a:r>
            <a:endParaRPr lang="en-US" dirty="0"/>
          </a:p>
        </p:txBody>
      </p:sp>
      <p:grpSp>
        <p:nvGrpSpPr>
          <p:cNvPr id="3" name="Group 2">
            <a:extLst>
              <a:ext uri="{FF2B5EF4-FFF2-40B4-BE49-F238E27FC236}">
                <a16:creationId xmlns:a16="http://schemas.microsoft.com/office/drawing/2014/main" id="{7ED6141C-E282-7141-969B-772ADCED6236}"/>
              </a:ext>
            </a:extLst>
          </p:cNvPr>
          <p:cNvGrpSpPr/>
          <p:nvPr/>
        </p:nvGrpSpPr>
        <p:grpSpPr>
          <a:xfrm>
            <a:off x="3024884" y="1447800"/>
            <a:ext cx="6804916" cy="4572000"/>
            <a:chOff x="2549815" y="2740743"/>
            <a:chExt cx="4887817" cy="2889760"/>
          </a:xfrm>
        </p:grpSpPr>
        <p:sp>
          <p:nvSpPr>
            <p:cNvPr id="5" name="object 10">
              <a:extLst>
                <a:ext uri="{FF2B5EF4-FFF2-40B4-BE49-F238E27FC236}">
                  <a16:creationId xmlns:a16="http://schemas.microsoft.com/office/drawing/2014/main" id="{AB80784B-6C3B-B641-A99B-CC36022342D1}"/>
                </a:ext>
              </a:extLst>
            </p:cNvPr>
            <p:cNvSpPr/>
            <p:nvPr/>
          </p:nvSpPr>
          <p:spPr>
            <a:xfrm>
              <a:off x="2835895" y="3162579"/>
              <a:ext cx="3820476" cy="2039620"/>
            </a:xfrm>
            <a:custGeom>
              <a:avLst/>
              <a:gdLst/>
              <a:ahLst/>
              <a:cxnLst/>
              <a:rect l="l" t="t" r="r" b="b"/>
              <a:pathLst>
                <a:path w="3395979" h="1668779">
                  <a:moveTo>
                    <a:pt x="3395831" y="0"/>
                  </a:moveTo>
                  <a:lnTo>
                    <a:pt x="0" y="0"/>
                  </a:lnTo>
                  <a:lnTo>
                    <a:pt x="0" y="1668747"/>
                  </a:lnTo>
                  <a:lnTo>
                    <a:pt x="3395831" y="1668747"/>
                  </a:lnTo>
                  <a:lnTo>
                    <a:pt x="3395831" y="0"/>
                  </a:lnTo>
                  <a:close/>
                </a:path>
              </a:pathLst>
            </a:custGeom>
            <a:solidFill>
              <a:srgbClr val="F5F5F5"/>
            </a:solidFill>
          </p:spPr>
          <p:txBody>
            <a:bodyPr wrap="square" lIns="0" tIns="0" rIns="0" bIns="0" rtlCol="0"/>
            <a:lstStyle/>
            <a:p>
              <a:endParaRPr/>
            </a:p>
          </p:txBody>
        </p:sp>
        <p:pic>
          <p:nvPicPr>
            <p:cNvPr id="6" name="object 11">
              <a:extLst>
                <a:ext uri="{FF2B5EF4-FFF2-40B4-BE49-F238E27FC236}">
                  <a16:creationId xmlns:a16="http://schemas.microsoft.com/office/drawing/2014/main" id="{A2D2C79E-AF1C-0848-9FE1-0DC37C6627E6}"/>
                </a:ext>
              </a:extLst>
            </p:cNvPr>
            <p:cNvPicPr/>
            <p:nvPr/>
          </p:nvPicPr>
          <p:blipFill>
            <a:blip r:embed="rId3" cstate="print"/>
            <a:stretch>
              <a:fillRect/>
            </a:stretch>
          </p:blipFill>
          <p:spPr>
            <a:xfrm>
              <a:off x="3024016" y="3536243"/>
              <a:ext cx="3393419" cy="1665916"/>
            </a:xfrm>
            <a:prstGeom prst="rect">
              <a:avLst/>
            </a:prstGeom>
          </p:spPr>
        </p:pic>
        <p:sp>
          <p:nvSpPr>
            <p:cNvPr id="8" name="object 12">
              <a:extLst>
                <a:ext uri="{FF2B5EF4-FFF2-40B4-BE49-F238E27FC236}">
                  <a16:creationId xmlns:a16="http://schemas.microsoft.com/office/drawing/2014/main" id="{FDA835E5-EB19-EA47-877F-274B7DE004A7}"/>
                </a:ext>
              </a:extLst>
            </p:cNvPr>
            <p:cNvSpPr/>
            <p:nvPr/>
          </p:nvSpPr>
          <p:spPr>
            <a:xfrm>
              <a:off x="2828659" y="3022445"/>
              <a:ext cx="3827620" cy="117193"/>
            </a:xfrm>
            <a:custGeom>
              <a:avLst/>
              <a:gdLst/>
              <a:ahLst/>
              <a:cxnLst/>
              <a:rect l="l" t="t" r="r" b="b"/>
              <a:pathLst>
                <a:path w="3402329" h="95885">
                  <a:moveTo>
                    <a:pt x="0" y="95538"/>
                  </a:moveTo>
                  <a:lnTo>
                    <a:pt x="3402262" y="95538"/>
                  </a:lnTo>
                  <a:lnTo>
                    <a:pt x="3402262" y="0"/>
                  </a:lnTo>
                  <a:lnTo>
                    <a:pt x="0" y="0"/>
                  </a:lnTo>
                  <a:lnTo>
                    <a:pt x="0" y="95538"/>
                  </a:lnTo>
                  <a:close/>
                </a:path>
              </a:pathLst>
            </a:custGeom>
            <a:ln w="6369">
              <a:solidFill>
                <a:srgbClr val="000000"/>
              </a:solidFill>
            </a:ln>
          </p:spPr>
          <p:txBody>
            <a:bodyPr wrap="square" lIns="0" tIns="0" rIns="0" bIns="0" rtlCol="0"/>
            <a:lstStyle/>
            <a:p>
              <a:endParaRPr/>
            </a:p>
          </p:txBody>
        </p:sp>
        <p:pic>
          <p:nvPicPr>
            <p:cNvPr id="9" name="object 13">
              <a:extLst>
                <a:ext uri="{FF2B5EF4-FFF2-40B4-BE49-F238E27FC236}">
                  <a16:creationId xmlns:a16="http://schemas.microsoft.com/office/drawing/2014/main" id="{546E7F7B-F482-E241-A6A8-AEBA1EB286A5}"/>
                </a:ext>
              </a:extLst>
            </p:cNvPr>
            <p:cNvPicPr/>
            <p:nvPr/>
          </p:nvPicPr>
          <p:blipFill>
            <a:blip r:embed="rId4" cstate="print"/>
            <a:stretch>
              <a:fillRect/>
            </a:stretch>
          </p:blipFill>
          <p:spPr>
            <a:xfrm>
              <a:off x="2832295" y="2896748"/>
              <a:ext cx="3827510" cy="2309322"/>
            </a:xfrm>
            <a:prstGeom prst="rect">
              <a:avLst/>
            </a:prstGeom>
          </p:spPr>
        </p:pic>
        <p:sp>
          <p:nvSpPr>
            <p:cNvPr id="10" name="object 14">
              <a:extLst>
                <a:ext uri="{FF2B5EF4-FFF2-40B4-BE49-F238E27FC236}">
                  <a16:creationId xmlns:a16="http://schemas.microsoft.com/office/drawing/2014/main" id="{5D3EB627-BE33-4B42-8DC2-0BC8742FE3C1}"/>
                </a:ext>
              </a:extLst>
            </p:cNvPr>
            <p:cNvSpPr/>
            <p:nvPr/>
          </p:nvSpPr>
          <p:spPr>
            <a:xfrm>
              <a:off x="2835895" y="5202158"/>
              <a:ext cx="3813333" cy="24059"/>
            </a:xfrm>
            <a:custGeom>
              <a:avLst/>
              <a:gdLst/>
              <a:ahLst/>
              <a:cxnLst/>
              <a:rect l="l" t="t" r="r" b="b"/>
              <a:pathLst>
                <a:path w="3389629" h="19684">
                  <a:moveTo>
                    <a:pt x="0" y="0"/>
                  </a:moveTo>
                  <a:lnTo>
                    <a:pt x="3389399" y="0"/>
                  </a:lnTo>
                </a:path>
                <a:path w="3389629" h="19684">
                  <a:moveTo>
                    <a:pt x="340869" y="0"/>
                  </a:moveTo>
                  <a:lnTo>
                    <a:pt x="340869" y="19107"/>
                  </a:lnTo>
                </a:path>
                <a:path w="3389629" h="19684">
                  <a:moveTo>
                    <a:pt x="675307" y="0"/>
                  </a:moveTo>
                  <a:lnTo>
                    <a:pt x="675307" y="19107"/>
                  </a:lnTo>
                </a:path>
                <a:path w="3389629" h="19684">
                  <a:moveTo>
                    <a:pt x="1016176" y="0"/>
                  </a:moveTo>
                  <a:lnTo>
                    <a:pt x="1016176" y="19107"/>
                  </a:lnTo>
                </a:path>
                <a:path w="3389629" h="19684">
                  <a:moveTo>
                    <a:pt x="1357046" y="0"/>
                  </a:moveTo>
                  <a:lnTo>
                    <a:pt x="1357046" y="19107"/>
                  </a:lnTo>
                </a:path>
                <a:path w="3389629" h="19684">
                  <a:moveTo>
                    <a:pt x="1691484" y="0"/>
                  </a:moveTo>
                  <a:lnTo>
                    <a:pt x="1691484" y="19107"/>
                  </a:lnTo>
                </a:path>
                <a:path w="3389629" h="19684">
                  <a:moveTo>
                    <a:pt x="2032353" y="0"/>
                  </a:moveTo>
                  <a:lnTo>
                    <a:pt x="2032353" y="19107"/>
                  </a:lnTo>
                </a:path>
                <a:path w="3389629" h="19684">
                  <a:moveTo>
                    <a:pt x="2373222" y="0"/>
                  </a:moveTo>
                  <a:lnTo>
                    <a:pt x="2373222" y="19107"/>
                  </a:lnTo>
                </a:path>
                <a:path w="3389629" h="19684">
                  <a:moveTo>
                    <a:pt x="2714092" y="0"/>
                  </a:moveTo>
                  <a:lnTo>
                    <a:pt x="2714092" y="19107"/>
                  </a:lnTo>
                </a:path>
                <a:path w="3389629" h="19684">
                  <a:moveTo>
                    <a:pt x="3048530" y="0"/>
                  </a:moveTo>
                  <a:lnTo>
                    <a:pt x="3048530" y="19107"/>
                  </a:lnTo>
                </a:path>
                <a:path w="3389629" h="19684">
                  <a:moveTo>
                    <a:pt x="3389399" y="0"/>
                  </a:moveTo>
                  <a:lnTo>
                    <a:pt x="3389399" y="19107"/>
                  </a:lnTo>
                </a:path>
              </a:pathLst>
            </a:custGeom>
            <a:ln w="6400">
              <a:solidFill>
                <a:srgbClr val="000000"/>
              </a:solidFill>
            </a:ln>
          </p:spPr>
          <p:txBody>
            <a:bodyPr wrap="square" lIns="0" tIns="0" rIns="0" bIns="0" rtlCol="0"/>
            <a:lstStyle/>
            <a:p>
              <a:endParaRPr/>
            </a:p>
          </p:txBody>
        </p:sp>
        <p:sp>
          <p:nvSpPr>
            <p:cNvPr id="11" name="object 15">
              <a:extLst>
                <a:ext uri="{FF2B5EF4-FFF2-40B4-BE49-F238E27FC236}">
                  <a16:creationId xmlns:a16="http://schemas.microsoft.com/office/drawing/2014/main" id="{8511B727-63F7-B34C-BA04-53A8E38C7C51}"/>
                </a:ext>
              </a:extLst>
            </p:cNvPr>
            <p:cNvSpPr/>
            <p:nvPr/>
          </p:nvSpPr>
          <p:spPr>
            <a:xfrm>
              <a:off x="2797627" y="5275820"/>
              <a:ext cx="3889058" cy="354683"/>
            </a:xfrm>
            <a:custGeom>
              <a:avLst/>
              <a:gdLst/>
              <a:ahLst/>
              <a:cxnLst/>
              <a:rect l="l" t="t" r="r" b="b"/>
              <a:pathLst>
                <a:path w="3456940" h="290195">
                  <a:moveTo>
                    <a:pt x="54444" y="184467"/>
                  </a:moveTo>
                  <a:lnTo>
                    <a:pt x="36753" y="184467"/>
                  </a:lnTo>
                  <a:lnTo>
                    <a:pt x="36753" y="178409"/>
                  </a:lnTo>
                  <a:lnTo>
                    <a:pt x="31229" y="178409"/>
                  </a:lnTo>
                  <a:lnTo>
                    <a:pt x="31229" y="184467"/>
                  </a:lnTo>
                  <a:lnTo>
                    <a:pt x="31229" y="191020"/>
                  </a:lnTo>
                  <a:lnTo>
                    <a:pt x="31229" y="208191"/>
                  </a:lnTo>
                  <a:lnTo>
                    <a:pt x="11125" y="191020"/>
                  </a:lnTo>
                  <a:lnTo>
                    <a:pt x="31229" y="191020"/>
                  </a:lnTo>
                  <a:lnTo>
                    <a:pt x="31229" y="184467"/>
                  </a:lnTo>
                  <a:lnTo>
                    <a:pt x="3009" y="184467"/>
                  </a:lnTo>
                  <a:lnTo>
                    <a:pt x="3009" y="190754"/>
                  </a:lnTo>
                  <a:lnTo>
                    <a:pt x="29502" y="213537"/>
                  </a:lnTo>
                  <a:lnTo>
                    <a:pt x="36753" y="213537"/>
                  </a:lnTo>
                  <a:lnTo>
                    <a:pt x="36753" y="208191"/>
                  </a:lnTo>
                  <a:lnTo>
                    <a:pt x="36753" y="191020"/>
                  </a:lnTo>
                  <a:lnTo>
                    <a:pt x="54444" y="191020"/>
                  </a:lnTo>
                  <a:lnTo>
                    <a:pt x="54444" y="184467"/>
                  </a:lnTo>
                  <a:close/>
                </a:path>
                <a:path w="3456940" h="290195">
                  <a:moveTo>
                    <a:pt x="54444" y="145046"/>
                  </a:moveTo>
                  <a:lnTo>
                    <a:pt x="36753" y="145046"/>
                  </a:lnTo>
                  <a:lnTo>
                    <a:pt x="36753" y="138988"/>
                  </a:lnTo>
                  <a:lnTo>
                    <a:pt x="31229" y="138988"/>
                  </a:lnTo>
                  <a:lnTo>
                    <a:pt x="31229" y="145046"/>
                  </a:lnTo>
                  <a:lnTo>
                    <a:pt x="31229" y="151612"/>
                  </a:lnTo>
                  <a:lnTo>
                    <a:pt x="31229" y="168795"/>
                  </a:lnTo>
                  <a:lnTo>
                    <a:pt x="11125" y="151612"/>
                  </a:lnTo>
                  <a:lnTo>
                    <a:pt x="31229" y="151612"/>
                  </a:lnTo>
                  <a:lnTo>
                    <a:pt x="31229" y="145046"/>
                  </a:lnTo>
                  <a:lnTo>
                    <a:pt x="3009" y="145046"/>
                  </a:lnTo>
                  <a:lnTo>
                    <a:pt x="3009" y="151345"/>
                  </a:lnTo>
                  <a:lnTo>
                    <a:pt x="29502" y="174129"/>
                  </a:lnTo>
                  <a:lnTo>
                    <a:pt x="36753" y="174129"/>
                  </a:lnTo>
                  <a:lnTo>
                    <a:pt x="36753" y="168795"/>
                  </a:lnTo>
                  <a:lnTo>
                    <a:pt x="36753" y="151612"/>
                  </a:lnTo>
                  <a:lnTo>
                    <a:pt x="54444" y="151612"/>
                  </a:lnTo>
                  <a:lnTo>
                    <a:pt x="54444" y="145046"/>
                  </a:lnTo>
                  <a:close/>
                </a:path>
                <a:path w="3456940" h="290195">
                  <a:moveTo>
                    <a:pt x="55448" y="233984"/>
                  </a:moveTo>
                  <a:lnTo>
                    <a:pt x="55118" y="232016"/>
                  </a:lnTo>
                  <a:lnTo>
                    <a:pt x="53505" y="227825"/>
                  </a:lnTo>
                  <a:lnTo>
                    <a:pt x="52946" y="226987"/>
                  </a:lnTo>
                  <a:lnTo>
                    <a:pt x="52324" y="226034"/>
                  </a:lnTo>
                  <a:lnTo>
                    <a:pt x="49250" y="223113"/>
                  </a:lnTo>
                  <a:lnTo>
                    <a:pt x="47536" y="222008"/>
                  </a:lnTo>
                  <a:lnTo>
                    <a:pt x="43637" y="220421"/>
                  </a:lnTo>
                  <a:lnTo>
                    <a:pt x="41503" y="220040"/>
                  </a:lnTo>
                  <a:lnTo>
                    <a:pt x="36944" y="220040"/>
                  </a:lnTo>
                  <a:lnTo>
                    <a:pt x="26365" y="230441"/>
                  </a:lnTo>
                  <a:lnTo>
                    <a:pt x="25882" y="230441"/>
                  </a:lnTo>
                  <a:lnTo>
                    <a:pt x="17170" y="221030"/>
                  </a:lnTo>
                  <a:lnTo>
                    <a:pt x="12242" y="221030"/>
                  </a:lnTo>
                  <a:lnTo>
                    <a:pt x="2032" y="239293"/>
                  </a:lnTo>
                  <a:lnTo>
                    <a:pt x="2260" y="241007"/>
                  </a:lnTo>
                  <a:lnTo>
                    <a:pt x="3606" y="246202"/>
                  </a:lnTo>
                  <a:lnTo>
                    <a:pt x="4305" y="248107"/>
                  </a:lnTo>
                  <a:lnTo>
                    <a:pt x="5105" y="249593"/>
                  </a:lnTo>
                  <a:lnTo>
                    <a:pt x="12395" y="249593"/>
                  </a:lnTo>
                  <a:lnTo>
                    <a:pt x="12331" y="249085"/>
                  </a:lnTo>
                  <a:lnTo>
                    <a:pt x="11963" y="248539"/>
                  </a:lnTo>
                  <a:lnTo>
                    <a:pt x="10426" y="246100"/>
                  </a:lnTo>
                  <a:lnTo>
                    <a:pt x="7975" y="238594"/>
                  </a:lnTo>
                  <a:lnTo>
                    <a:pt x="8051" y="234403"/>
                  </a:lnTo>
                  <a:lnTo>
                    <a:pt x="13766" y="227939"/>
                  </a:lnTo>
                  <a:lnTo>
                    <a:pt x="17868" y="227939"/>
                  </a:lnTo>
                  <a:lnTo>
                    <a:pt x="20015" y="228904"/>
                  </a:lnTo>
                  <a:lnTo>
                    <a:pt x="22961" y="232752"/>
                  </a:lnTo>
                  <a:lnTo>
                    <a:pt x="23698" y="235267"/>
                  </a:lnTo>
                  <a:lnTo>
                    <a:pt x="23698" y="240601"/>
                  </a:lnTo>
                  <a:lnTo>
                    <a:pt x="29425" y="240601"/>
                  </a:lnTo>
                  <a:lnTo>
                    <a:pt x="36817" y="226987"/>
                  </a:lnTo>
                  <a:lnTo>
                    <a:pt x="40563" y="226987"/>
                  </a:lnTo>
                  <a:lnTo>
                    <a:pt x="49542" y="239903"/>
                  </a:lnTo>
                  <a:lnTo>
                    <a:pt x="49060" y="242316"/>
                  </a:lnTo>
                  <a:lnTo>
                    <a:pt x="47104" y="247180"/>
                  </a:lnTo>
                  <a:lnTo>
                    <a:pt x="46113" y="249085"/>
                  </a:lnTo>
                  <a:lnTo>
                    <a:pt x="45046" y="250520"/>
                  </a:lnTo>
                  <a:lnTo>
                    <a:pt x="45046" y="251002"/>
                  </a:lnTo>
                  <a:lnTo>
                    <a:pt x="52336" y="251002"/>
                  </a:lnTo>
                  <a:lnTo>
                    <a:pt x="53213" y="249288"/>
                  </a:lnTo>
                  <a:lnTo>
                    <a:pt x="53975" y="247154"/>
                  </a:lnTo>
                  <a:lnTo>
                    <a:pt x="55168" y="242316"/>
                  </a:lnTo>
                  <a:lnTo>
                    <a:pt x="55397" y="240601"/>
                  </a:lnTo>
                  <a:lnTo>
                    <a:pt x="55448" y="233984"/>
                  </a:lnTo>
                  <a:close/>
                </a:path>
                <a:path w="3456940" h="290195">
                  <a:moveTo>
                    <a:pt x="55511" y="100711"/>
                  </a:moveTo>
                  <a:lnTo>
                    <a:pt x="55486" y="89496"/>
                  </a:lnTo>
                  <a:lnTo>
                    <a:pt x="53517" y="85763"/>
                  </a:lnTo>
                  <a:lnTo>
                    <a:pt x="53352" y="85458"/>
                  </a:lnTo>
                  <a:lnTo>
                    <a:pt x="49809" y="83286"/>
                  </a:lnTo>
                  <a:lnTo>
                    <a:pt x="49809" y="93179"/>
                  </a:lnTo>
                  <a:lnTo>
                    <a:pt x="49809" y="97066"/>
                  </a:lnTo>
                  <a:lnTo>
                    <a:pt x="32372" y="104432"/>
                  </a:lnTo>
                  <a:lnTo>
                    <a:pt x="25412" y="104432"/>
                  </a:lnTo>
                  <a:lnTo>
                    <a:pt x="7670" y="93179"/>
                  </a:lnTo>
                  <a:lnTo>
                    <a:pt x="8128" y="91630"/>
                  </a:lnTo>
                  <a:lnTo>
                    <a:pt x="25184" y="85763"/>
                  </a:lnTo>
                  <a:lnTo>
                    <a:pt x="32258" y="85763"/>
                  </a:lnTo>
                  <a:lnTo>
                    <a:pt x="49809" y="93179"/>
                  </a:lnTo>
                  <a:lnTo>
                    <a:pt x="49809" y="83286"/>
                  </a:lnTo>
                  <a:lnTo>
                    <a:pt x="44716" y="80149"/>
                  </a:lnTo>
                  <a:lnTo>
                    <a:pt x="37947" y="78816"/>
                  </a:lnTo>
                  <a:lnTo>
                    <a:pt x="19773" y="78816"/>
                  </a:lnTo>
                  <a:lnTo>
                    <a:pt x="13055" y="80149"/>
                  </a:lnTo>
                  <a:lnTo>
                    <a:pt x="4191" y="85369"/>
                  </a:lnTo>
                  <a:lnTo>
                    <a:pt x="2120" y="89204"/>
                  </a:lnTo>
                  <a:lnTo>
                    <a:pt x="2006" y="100711"/>
                  </a:lnTo>
                  <a:lnTo>
                    <a:pt x="4114" y="104749"/>
                  </a:lnTo>
                  <a:lnTo>
                    <a:pt x="12712" y="110058"/>
                  </a:lnTo>
                  <a:lnTo>
                    <a:pt x="19494" y="111379"/>
                  </a:lnTo>
                  <a:lnTo>
                    <a:pt x="37807" y="111379"/>
                  </a:lnTo>
                  <a:lnTo>
                    <a:pt x="44538" y="110058"/>
                  </a:lnTo>
                  <a:lnTo>
                    <a:pt x="53314" y="104825"/>
                  </a:lnTo>
                  <a:lnTo>
                    <a:pt x="53517" y="104432"/>
                  </a:lnTo>
                  <a:lnTo>
                    <a:pt x="55511" y="100711"/>
                  </a:lnTo>
                  <a:close/>
                </a:path>
                <a:path w="3456940" h="290195">
                  <a:moveTo>
                    <a:pt x="55511" y="61302"/>
                  </a:moveTo>
                  <a:lnTo>
                    <a:pt x="55486" y="50076"/>
                  </a:lnTo>
                  <a:lnTo>
                    <a:pt x="53517" y="46355"/>
                  </a:lnTo>
                  <a:lnTo>
                    <a:pt x="53352" y="46050"/>
                  </a:lnTo>
                  <a:lnTo>
                    <a:pt x="49809" y="43878"/>
                  </a:lnTo>
                  <a:lnTo>
                    <a:pt x="49809" y="53771"/>
                  </a:lnTo>
                  <a:lnTo>
                    <a:pt x="49809" y="57658"/>
                  </a:lnTo>
                  <a:lnTo>
                    <a:pt x="32372" y="65036"/>
                  </a:lnTo>
                  <a:lnTo>
                    <a:pt x="25412" y="65036"/>
                  </a:lnTo>
                  <a:lnTo>
                    <a:pt x="7670" y="53771"/>
                  </a:lnTo>
                  <a:lnTo>
                    <a:pt x="8128" y="52222"/>
                  </a:lnTo>
                  <a:lnTo>
                    <a:pt x="25184" y="46355"/>
                  </a:lnTo>
                  <a:lnTo>
                    <a:pt x="32258" y="46355"/>
                  </a:lnTo>
                  <a:lnTo>
                    <a:pt x="49809" y="53771"/>
                  </a:lnTo>
                  <a:lnTo>
                    <a:pt x="49809" y="43878"/>
                  </a:lnTo>
                  <a:lnTo>
                    <a:pt x="44716" y="40741"/>
                  </a:lnTo>
                  <a:lnTo>
                    <a:pt x="37947" y="39408"/>
                  </a:lnTo>
                  <a:lnTo>
                    <a:pt x="19773" y="39408"/>
                  </a:lnTo>
                  <a:lnTo>
                    <a:pt x="13055" y="40741"/>
                  </a:lnTo>
                  <a:lnTo>
                    <a:pt x="4191" y="45974"/>
                  </a:lnTo>
                  <a:lnTo>
                    <a:pt x="2120" y="49796"/>
                  </a:lnTo>
                  <a:lnTo>
                    <a:pt x="2006" y="61302"/>
                  </a:lnTo>
                  <a:lnTo>
                    <a:pt x="4114" y="65328"/>
                  </a:lnTo>
                  <a:lnTo>
                    <a:pt x="12712" y="70650"/>
                  </a:lnTo>
                  <a:lnTo>
                    <a:pt x="19494" y="71970"/>
                  </a:lnTo>
                  <a:lnTo>
                    <a:pt x="37807" y="71970"/>
                  </a:lnTo>
                  <a:lnTo>
                    <a:pt x="44538" y="70650"/>
                  </a:lnTo>
                  <a:lnTo>
                    <a:pt x="53314" y="65417"/>
                  </a:lnTo>
                  <a:lnTo>
                    <a:pt x="53517" y="65036"/>
                  </a:lnTo>
                  <a:lnTo>
                    <a:pt x="55511" y="61302"/>
                  </a:lnTo>
                  <a:close/>
                </a:path>
                <a:path w="3456940" h="290195">
                  <a:moveTo>
                    <a:pt x="55511" y="21894"/>
                  </a:moveTo>
                  <a:lnTo>
                    <a:pt x="55486" y="10668"/>
                  </a:lnTo>
                  <a:lnTo>
                    <a:pt x="53517" y="6946"/>
                  </a:lnTo>
                  <a:lnTo>
                    <a:pt x="53352" y="6642"/>
                  </a:lnTo>
                  <a:lnTo>
                    <a:pt x="49809" y="4470"/>
                  </a:lnTo>
                  <a:lnTo>
                    <a:pt x="49809" y="14363"/>
                  </a:lnTo>
                  <a:lnTo>
                    <a:pt x="49809" y="18237"/>
                  </a:lnTo>
                  <a:lnTo>
                    <a:pt x="32372" y="25615"/>
                  </a:lnTo>
                  <a:lnTo>
                    <a:pt x="25412" y="25615"/>
                  </a:lnTo>
                  <a:lnTo>
                    <a:pt x="7670" y="14363"/>
                  </a:lnTo>
                  <a:lnTo>
                    <a:pt x="8128" y="12801"/>
                  </a:lnTo>
                  <a:lnTo>
                    <a:pt x="25184" y="6946"/>
                  </a:lnTo>
                  <a:lnTo>
                    <a:pt x="32258" y="6946"/>
                  </a:lnTo>
                  <a:lnTo>
                    <a:pt x="49809" y="14363"/>
                  </a:lnTo>
                  <a:lnTo>
                    <a:pt x="49809" y="4470"/>
                  </a:lnTo>
                  <a:lnTo>
                    <a:pt x="44716" y="1320"/>
                  </a:lnTo>
                  <a:lnTo>
                    <a:pt x="37947" y="0"/>
                  </a:lnTo>
                  <a:lnTo>
                    <a:pt x="19773" y="0"/>
                  </a:lnTo>
                  <a:lnTo>
                    <a:pt x="13055" y="1320"/>
                  </a:lnTo>
                  <a:lnTo>
                    <a:pt x="4191" y="6553"/>
                  </a:lnTo>
                  <a:lnTo>
                    <a:pt x="2120" y="10388"/>
                  </a:lnTo>
                  <a:lnTo>
                    <a:pt x="2006" y="21894"/>
                  </a:lnTo>
                  <a:lnTo>
                    <a:pt x="4114" y="25920"/>
                  </a:lnTo>
                  <a:lnTo>
                    <a:pt x="12712" y="31229"/>
                  </a:lnTo>
                  <a:lnTo>
                    <a:pt x="19494" y="32562"/>
                  </a:lnTo>
                  <a:lnTo>
                    <a:pt x="37807" y="32562"/>
                  </a:lnTo>
                  <a:lnTo>
                    <a:pt x="44538" y="31229"/>
                  </a:lnTo>
                  <a:lnTo>
                    <a:pt x="53314" y="26009"/>
                  </a:lnTo>
                  <a:lnTo>
                    <a:pt x="53517" y="25615"/>
                  </a:lnTo>
                  <a:lnTo>
                    <a:pt x="55511" y="21894"/>
                  </a:lnTo>
                  <a:close/>
                </a:path>
                <a:path w="3456940" h="290195">
                  <a:moveTo>
                    <a:pt x="66916" y="272237"/>
                  </a:moveTo>
                  <a:lnTo>
                    <a:pt x="54406" y="272237"/>
                  </a:lnTo>
                  <a:lnTo>
                    <a:pt x="53936" y="268439"/>
                  </a:lnTo>
                  <a:lnTo>
                    <a:pt x="53848" y="268147"/>
                  </a:lnTo>
                  <a:lnTo>
                    <a:pt x="52501" y="265150"/>
                  </a:lnTo>
                  <a:lnTo>
                    <a:pt x="49403" y="261861"/>
                  </a:lnTo>
                  <a:lnTo>
                    <a:pt x="49403" y="272237"/>
                  </a:lnTo>
                  <a:lnTo>
                    <a:pt x="35064" y="272237"/>
                  </a:lnTo>
                  <a:lnTo>
                    <a:pt x="35598" y="269709"/>
                  </a:lnTo>
                  <a:lnTo>
                    <a:pt x="36372" y="267893"/>
                  </a:lnTo>
                  <a:lnTo>
                    <a:pt x="38455" y="265709"/>
                  </a:lnTo>
                  <a:lnTo>
                    <a:pt x="40043" y="265150"/>
                  </a:lnTo>
                  <a:lnTo>
                    <a:pt x="44450" y="265150"/>
                  </a:lnTo>
                  <a:lnTo>
                    <a:pt x="46139" y="265760"/>
                  </a:lnTo>
                  <a:lnTo>
                    <a:pt x="48412" y="268147"/>
                  </a:lnTo>
                  <a:lnTo>
                    <a:pt x="49123" y="269913"/>
                  </a:lnTo>
                  <a:lnTo>
                    <a:pt x="49403" y="272237"/>
                  </a:lnTo>
                  <a:lnTo>
                    <a:pt x="49403" y="261861"/>
                  </a:lnTo>
                  <a:lnTo>
                    <a:pt x="47612" y="259969"/>
                  </a:lnTo>
                  <a:lnTo>
                    <a:pt x="44704" y="258699"/>
                  </a:lnTo>
                  <a:lnTo>
                    <a:pt x="38227" y="258699"/>
                  </a:lnTo>
                  <a:lnTo>
                    <a:pt x="35775" y="259537"/>
                  </a:lnTo>
                  <a:lnTo>
                    <a:pt x="32143" y="262940"/>
                  </a:lnTo>
                  <a:lnTo>
                    <a:pt x="30861" y="265341"/>
                  </a:lnTo>
                  <a:lnTo>
                    <a:pt x="30124" y="268439"/>
                  </a:lnTo>
                  <a:lnTo>
                    <a:pt x="29527" y="270789"/>
                  </a:lnTo>
                  <a:lnTo>
                    <a:pt x="29184" y="272237"/>
                  </a:lnTo>
                  <a:lnTo>
                    <a:pt x="28676" y="272237"/>
                  </a:lnTo>
                  <a:lnTo>
                    <a:pt x="28676" y="276136"/>
                  </a:lnTo>
                  <a:lnTo>
                    <a:pt x="23304" y="283387"/>
                  </a:lnTo>
                  <a:lnTo>
                    <a:pt x="19177" y="283387"/>
                  </a:lnTo>
                  <a:lnTo>
                    <a:pt x="17551" y="282702"/>
                  </a:lnTo>
                  <a:lnTo>
                    <a:pt x="15227" y="279920"/>
                  </a:lnTo>
                  <a:lnTo>
                    <a:pt x="14566" y="278193"/>
                  </a:lnTo>
                  <a:lnTo>
                    <a:pt x="14376" y="276136"/>
                  </a:lnTo>
                  <a:lnTo>
                    <a:pt x="28676" y="276136"/>
                  </a:lnTo>
                  <a:lnTo>
                    <a:pt x="28676" y="272237"/>
                  </a:lnTo>
                  <a:lnTo>
                    <a:pt x="14338" y="272237"/>
                  </a:lnTo>
                  <a:lnTo>
                    <a:pt x="14465" y="270789"/>
                  </a:lnTo>
                  <a:lnTo>
                    <a:pt x="18757" y="260845"/>
                  </a:lnTo>
                  <a:lnTo>
                    <a:pt x="18757" y="260337"/>
                  </a:lnTo>
                  <a:lnTo>
                    <a:pt x="11925" y="260337"/>
                  </a:lnTo>
                  <a:lnTo>
                    <a:pt x="11303" y="261747"/>
                  </a:lnTo>
                  <a:lnTo>
                    <a:pt x="10731" y="263563"/>
                  </a:lnTo>
                  <a:lnTo>
                    <a:pt x="9715" y="267893"/>
                  </a:lnTo>
                  <a:lnTo>
                    <a:pt x="9436" y="269913"/>
                  </a:lnTo>
                  <a:lnTo>
                    <a:pt x="9334" y="272237"/>
                  </a:lnTo>
                  <a:lnTo>
                    <a:pt x="0" y="272237"/>
                  </a:lnTo>
                  <a:lnTo>
                    <a:pt x="0" y="276136"/>
                  </a:lnTo>
                  <a:lnTo>
                    <a:pt x="9398" y="276136"/>
                  </a:lnTo>
                  <a:lnTo>
                    <a:pt x="9740" y="279742"/>
                  </a:lnTo>
                  <a:lnTo>
                    <a:pt x="9829" y="280314"/>
                  </a:lnTo>
                  <a:lnTo>
                    <a:pt x="11188" y="283527"/>
                  </a:lnTo>
                  <a:lnTo>
                    <a:pt x="16027" y="288594"/>
                  </a:lnTo>
                  <a:lnTo>
                    <a:pt x="18872" y="289852"/>
                  </a:lnTo>
                  <a:lnTo>
                    <a:pt x="24930" y="289852"/>
                  </a:lnTo>
                  <a:lnTo>
                    <a:pt x="27279" y="289128"/>
                  </a:lnTo>
                  <a:lnTo>
                    <a:pt x="31102" y="286181"/>
                  </a:lnTo>
                  <a:lnTo>
                    <a:pt x="32537" y="283730"/>
                  </a:lnTo>
                  <a:lnTo>
                    <a:pt x="32626" y="283387"/>
                  </a:lnTo>
                  <a:lnTo>
                    <a:pt x="33477" y="280314"/>
                  </a:lnTo>
                  <a:lnTo>
                    <a:pt x="33655" y="279742"/>
                  </a:lnTo>
                  <a:lnTo>
                    <a:pt x="34544" y="276136"/>
                  </a:lnTo>
                  <a:lnTo>
                    <a:pt x="49466" y="276136"/>
                  </a:lnTo>
                  <a:lnTo>
                    <a:pt x="44526" y="289585"/>
                  </a:lnTo>
                  <a:lnTo>
                    <a:pt x="44526" y="290093"/>
                  </a:lnTo>
                  <a:lnTo>
                    <a:pt x="51511" y="290093"/>
                  </a:lnTo>
                  <a:lnTo>
                    <a:pt x="52425" y="288251"/>
                  </a:lnTo>
                  <a:lnTo>
                    <a:pt x="53136" y="286181"/>
                  </a:lnTo>
                  <a:lnTo>
                    <a:pt x="54241" y="281241"/>
                  </a:lnTo>
                  <a:lnTo>
                    <a:pt x="54533" y="278790"/>
                  </a:lnTo>
                  <a:lnTo>
                    <a:pt x="54584" y="276136"/>
                  </a:lnTo>
                  <a:lnTo>
                    <a:pt x="66916" y="276136"/>
                  </a:lnTo>
                  <a:lnTo>
                    <a:pt x="66916" y="272237"/>
                  </a:lnTo>
                  <a:close/>
                </a:path>
                <a:path w="3456940" h="290195">
                  <a:moveTo>
                    <a:pt x="67221" y="128562"/>
                  </a:moveTo>
                  <a:lnTo>
                    <a:pt x="44602" y="118973"/>
                  </a:lnTo>
                  <a:lnTo>
                    <a:pt x="44602" y="127533"/>
                  </a:lnTo>
                  <a:lnTo>
                    <a:pt x="67221" y="133553"/>
                  </a:lnTo>
                  <a:lnTo>
                    <a:pt x="67221" y="128562"/>
                  </a:lnTo>
                  <a:close/>
                </a:path>
                <a:path w="3456940" h="290195">
                  <a:moveTo>
                    <a:pt x="395312" y="184467"/>
                  </a:moveTo>
                  <a:lnTo>
                    <a:pt x="377621" y="184467"/>
                  </a:lnTo>
                  <a:lnTo>
                    <a:pt x="377621" y="178409"/>
                  </a:lnTo>
                  <a:lnTo>
                    <a:pt x="372097" y="178409"/>
                  </a:lnTo>
                  <a:lnTo>
                    <a:pt x="372097" y="184467"/>
                  </a:lnTo>
                  <a:lnTo>
                    <a:pt x="372097" y="191020"/>
                  </a:lnTo>
                  <a:lnTo>
                    <a:pt x="372097" y="208191"/>
                  </a:lnTo>
                  <a:lnTo>
                    <a:pt x="351993" y="191020"/>
                  </a:lnTo>
                  <a:lnTo>
                    <a:pt x="372097" y="191020"/>
                  </a:lnTo>
                  <a:lnTo>
                    <a:pt x="372097" y="184467"/>
                  </a:lnTo>
                  <a:lnTo>
                    <a:pt x="343877" y="184467"/>
                  </a:lnTo>
                  <a:lnTo>
                    <a:pt x="343877" y="190754"/>
                  </a:lnTo>
                  <a:lnTo>
                    <a:pt x="370370" y="213537"/>
                  </a:lnTo>
                  <a:lnTo>
                    <a:pt x="377621" y="213537"/>
                  </a:lnTo>
                  <a:lnTo>
                    <a:pt x="377621" y="208191"/>
                  </a:lnTo>
                  <a:lnTo>
                    <a:pt x="377621" y="191020"/>
                  </a:lnTo>
                  <a:lnTo>
                    <a:pt x="395312" y="191020"/>
                  </a:lnTo>
                  <a:lnTo>
                    <a:pt x="395312" y="184467"/>
                  </a:lnTo>
                  <a:close/>
                </a:path>
                <a:path w="3456940" h="290195">
                  <a:moveTo>
                    <a:pt x="396316" y="233984"/>
                  </a:moveTo>
                  <a:lnTo>
                    <a:pt x="395986" y="232016"/>
                  </a:lnTo>
                  <a:lnTo>
                    <a:pt x="394373" y="227825"/>
                  </a:lnTo>
                  <a:lnTo>
                    <a:pt x="393814" y="226987"/>
                  </a:lnTo>
                  <a:lnTo>
                    <a:pt x="393192" y="226034"/>
                  </a:lnTo>
                  <a:lnTo>
                    <a:pt x="390118" y="223113"/>
                  </a:lnTo>
                  <a:lnTo>
                    <a:pt x="388404" y="222008"/>
                  </a:lnTo>
                  <a:lnTo>
                    <a:pt x="384505" y="220421"/>
                  </a:lnTo>
                  <a:lnTo>
                    <a:pt x="382371" y="220040"/>
                  </a:lnTo>
                  <a:lnTo>
                    <a:pt x="377812" y="220040"/>
                  </a:lnTo>
                  <a:lnTo>
                    <a:pt x="367233" y="230441"/>
                  </a:lnTo>
                  <a:lnTo>
                    <a:pt x="366750" y="230441"/>
                  </a:lnTo>
                  <a:lnTo>
                    <a:pt x="358038" y="221030"/>
                  </a:lnTo>
                  <a:lnTo>
                    <a:pt x="353110" y="221030"/>
                  </a:lnTo>
                  <a:lnTo>
                    <a:pt x="342900" y="239293"/>
                  </a:lnTo>
                  <a:lnTo>
                    <a:pt x="343128" y="241007"/>
                  </a:lnTo>
                  <a:lnTo>
                    <a:pt x="344487" y="246202"/>
                  </a:lnTo>
                  <a:lnTo>
                    <a:pt x="345173" y="248107"/>
                  </a:lnTo>
                  <a:lnTo>
                    <a:pt x="345986" y="249593"/>
                  </a:lnTo>
                  <a:lnTo>
                    <a:pt x="353263" y="249593"/>
                  </a:lnTo>
                  <a:lnTo>
                    <a:pt x="353199" y="249085"/>
                  </a:lnTo>
                  <a:lnTo>
                    <a:pt x="352831" y="248539"/>
                  </a:lnTo>
                  <a:lnTo>
                    <a:pt x="351294" y="246100"/>
                  </a:lnTo>
                  <a:lnTo>
                    <a:pt x="348843" y="238594"/>
                  </a:lnTo>
                  <a:lnTo>
                    <a:pt x="348919" y="234403"/>
                  </a:lnTo>
                  <a:lnTo>
                    <a:pt x="354647" y="227939"/>
                  </a:lnTo>
                  <a:lnTo>
                    <a:pt x="358736" y="227939"/>
                  </a:lnTo>
                  <a:lnTo>
                    <a:pt x="360883" y="228904"/>
                  </a:lnTo>
                  <a:lnTo>
                    <a:pt x="363829" y="232752"/>
                  </a:lnTo>
                  <a:lnTo>
                    <a:pt x="364566" y="235267"/>
                  </a:lnTo>
                  <a:lnTo>
                    <a:pt x="364566" y="240601"/>
                  </a:lnTo>
                  <a:lnTo>
                    <a:pt x="370293" y="240601"/>
                  </a:lnTo>
                  <a:lnTo>
                    <a:pt x="377698" y="226987"/>
                  </a:lnTo>
                  <a:lnTo>
                    <a:pt x="381431" y="226987"/>
                  </a:lnTo>
                  <a:lnTo>
                    <a:pt x="390410" y="239903"/>
                  </a:lnTo>
                  <a:lnTo>
                    <a:pt x="389928" y="242316"/>
                  </a:lnTo>
                  <a:lnTo>
                    <a:pt x="387972" y="247180"/>
                  </a:lnTo>
                  <a:lnTo>
                    <a:pt x="386981" y="249085"/>
                  </a:lnTo>
                  <a:lnTo>
                    <a:pt x="385914" y="250520"/>
                  </a:lnTo>
                  <a:lnTo>
                    <a:pt x="385914" y="251002"/>
                  </a:lnTo>
                  <a:lnTo>
                    <a:pt x="393204" y="251002"/>
                  </a:lnTo>
                  <a:lnTo>
                    <a:pt x="394081" y="249288"/>
                  </a:lnTo>
                  <a:lnTo>
                    <a:pt x="394843" y="247154"/>
                  </a:lnTo>
                  <a:lnTo>
                    <a:pt x="396036" y="242316"/>
                  </a:lnTo>
                  <a:lnTo>
                    <a:pt x="396265" y="240601"/>
                  </a:lnTo>
                  <a:lnTo>
                    <a:pt x="396316" y="233984"/>
                  </a:lnTo>
                  <a:close/>
                </a:path>
                <a:path w="3456940" h="290195">
                  <a:moveTo>
                    <a:pt x="396328" y="158330"/>
                  </a:moveTo>
                  <a:lnTo>
                    <a:pt x="396290" y="152958"/>
                  </a:lnTo>
                  <a:lnTo>
                    <a:pt x="395973" y="151358"/>
                  </a:lnTo>
                  <a:lnTo>
                    <a:pt x="394309" y="147535"/>
                  </a:lnTo>
                  <a:lnTo>
                    <a:pt x="393573" y="146481"/>
                  </a:lnTo>
                  <a:lnTo>
                    <a:pt x="393141" y="145859"/>
                  </a:lnTo>
                  <a:lnTo>
                    <a:pt x="390753" y="143548"/>
                  </a:lnTo>
                  <a:lnTo>
                    <a:pt x="390753" y="152958"/>
                  </a:lnTo>
                  <a:lnTo>
                    <a:pt x="390728" y="156997"/>
                  </a:lnTo>
                  <a:lnTo>
                    <a:pt x="377850" y="165709"/>
                  </a:lnTo>
                  <a:lnTo>
                    <a:pt x="368249" y="158864"/>
                  </a:lnTo>
                  <a:lnTo>
                    <a:pt x="368363" y="153568"/>
                  </a:lnTo>
                  <a:lnTo>
                    <a:pt x="376783" y="146481"/>
                  </a:lnTo>
                  <a:lnTo>
                    <a:pt x="382841" y="146481"/>
                  </a:lnTo>
                  <a:lnTo>
                    <a:pt x="385800" y="147332"/>
                  </a:lnTo>
                  <a:lnTo>
                    <a:pt x="389763" y="150723"/>
                  </a:lnTo>
                  <a:lnTo>
                    <a:pt x="390753" y="152958"/>
                  </a:lnTo>
                  <a:lnTo>
                    <a:pt x="390753" y="143548"/>
                  </a:lnTo>
                  <a:lnTo>
                    <a:pt x="390055" y="142862"/>
                  </a:lnTo>
                  <a:lnTo>
                    <a:pt x="388188" y="141706"/>
                  </a:lnTo>
                  <a:lnTo>
                    <a:pt x="383717" y="139966"/>
                  </a:lnTo>
                  <a:lnTo>
                    <a:pt x="381279" y="139534"/>
                  </a:lnTo>
                  <a:lnTo>
                    <a:pt x="375691" y="139534"/>
                  </a:lnTo>
                  <a:lnTo>
                    <a:pt x="362458" y="156997"/>
                  </a:lnTo>
                  <a:lnTo>
                    <a:pt x="362775" y="158864"/>
                  </a:lnTo>
                  <a:lnTo>
                    <a:pt x="364020" y="162293"/>
                  </a:lnTo>
                  <a:lnTo>
                    <a:pt x="364909" y="163957"/>
                  </a:lnTo>
                  <a:lnTo>
                    <a:pt x="366052" y="165569"/>
                  </a:lnTo>
                  <a:lnTo>
                    <a:pt x="360375" y="165100"/>
                  </a:lnTo>
                  <a:lnTo>
                    <a:pt x="356069" y="163550"/>
                  </a:lnTo>
                  <a:lnTo>
                    <a:pt x="350291" y="158330"/>
                  </a:lnTo>
                  <a:lnTo>
                    <a:pt x="348856" y="154901"/>
                  </a:lnTo>
                  <a:lnTo>
                    <a:pt x="348983" y="148259"/>
                  </a:lnTo>
                  <a:lnTo>
                    <a:pt x="349554" y="145859"/>
                  </a:lnTo>
                  <a:lnTo>
                    <a:pt x="349885" y="144881"/>
                  </a:lnTo>
                  <a:lnTo>
                    <a:pt x="350227" y="144259"/>
                  </a:lnTo>
                  <a:lnTo>
                    <a:pt x="350227" y="143954"/>
                  </a:lnTo>
                  <a:lnTo>
                    <a:pt x="343636" y="143954"/>
                  </a:lnTo>
                  <a:lnTo>
                    <a:pt x="343382" y="144703"/>
                  </a:lnTo>
                  <a:lnTo>
                    <a:pt x="343204" y="145580"/>
                  </a:lnTo>
                  <a:lnTo>
                    <a:pt x="343090" y="146481"/>
                  </a:lnTo>
                  <a:lnTo>
                    <a:pt x="343027" y="154127"/>
                  </a:lnTo>
                  <a:lnTo>
                    <a:pt x="343623" y="156895"/>
                  </a:lnTo>
                  <a:lnTo>
                    <a:pt x="368249" y="172593"/>
                  </a:lnTo>
                  <a:lnTo>
                    <a:pt x="377278" y="172593"/>
                  </a:lnTo>
                  <a:lnTo>
                    <a:pt x="393090" y="165696"/>
                  </a:lnTo>
                  <a:lnTo>
                    <a:pt x="393268" y="165544"/>
                  </a:lnTo>
                  <a:lnTo>
                    <a:pt x="394436" y="163880"/>
                  </a:lnTo>
                  <a:lnTo>
                    <a:pt x="395986" y="160108"/>
                  </a:lnTo>
                  <a:lnTo>
                    <a:pt x="396328" y="158330"/>
                  </a:lnTo>
                  <a:close/>
                </a:path>
                <a:path w="3456940" h="290195">
                  <a:moveTo>
                    <a:pt x="396392" y="100711"/>
                  </a:moveTo>
                  <a:lnTo>
                    <a:pt x="396354" y="89496"/>
                  </a:lnTo>
                  <a:lnTo>
                    <a:pt x="394385" y="85763"/>
                  </a:lnTo>
                  <a:lnTo>
                    <a:pt x="394220" y="85458"/>
                  </a:lnTo>
                  <a:lnTo>
                    <a:pt x="390677" y="83286"/>
                  </a:lnTo>
                  <a:lnTo>
                    <a:pt x="390677" y="93179"/>
                  </a:lnTo>
                  <a:lnTo>
                    <a:pt x="390677" y="97066"/>
                  </a:lnTo>
                  <a:lnTo>
                    <a:pt x="373240" y="104432"/>
                  </a:lnTo>
                  <a:lnTo>
                    <a:pt x="366280" y="104432"/>
                  </a:lnTo>
                  <a:lnTo>
                    <a:pt x="348538" y="93179"/>
                  </a:lnTo>
                  <a:lnTo>
                    <a:pt x="348996" y="91630"/>
                  </a:lnTo>
                  <a:lnTo>
                    <a:pt x="366052" y="85763"/>
                  </a:lnTo>
                  <a:lnTo>
                    <a:pt x="373126" y="85763"/>
                  </a:lnTo>
                  <a:lnTo>
                    <a:pt x="390677" y="93179"/>
                  </a:lnTo>
                  <a:lnTo>
                    <a:pt x="390677" y="83286"/>
                  </a:lnTo>
                  <a:lnTo>
                    <a:pt x="385584" y="80149"/>
                  </a:lnTo>
                  <a:lnTo>
                    <a:pt x="378815" y="78816"/>
                  </a:lnTo>
                  <a:lnTo>
                    <a:pt x="360641" y="78816"/>
                  </a:lnTo>
                  <a:lnTo>
                    <a:pt x="353923" y="80149"/>
                  </a:lnTo>
                  <a:lnTo>
                    <a:pt x="345059" y="85369"/>
                  </a:lnTo>
                  <a:lnTo>
                    <a:pt x="342988" y="89204"/>
                  </a:lnTo>
                  <a:lnTo>
                    <a:pt x="342874" y="100711"/>
                  </a:lnTo>
                  <a:lnTo>
                    <a:pt x="344982" y="104749"/>
                  </a:lnTo>
                  <a:lnTo>
                    <a:pt x="353580" y="110058"/>
                  </a:lnTo>
                  <a:lnTo>
                    <a:pt x="360375" y="111379"/>
                  </a:lnTo>
                  <a:lnTo>
                    <a:pt x="378675" y="111379"/>
                  </a:lnTo>
                  <a:lnTo>
                    <a:pt x="385406" y="110058"/>
                  </a:lnTo>
                  <a:lnTo>
                    <a:pt x="394182" y="104825"/>
                  </a:lnTo>
                  <a:lnTo>
                    <a:pt x="394385" y="104432"/>
                  </a:lnTo>
                  <a:lnTo>
                    <a:pt x="396392" y="100711"/>
                  </a:lnTo>
                  <a:close/>
                </a:path>
                <a:path w="3456940" h="290195">
                  <a:moveTo>
                    <a:pt x="396392" y="61302"/>
                  </a:moveTo>
                  <a:lnTo>
                    <a:pt x="396354" y="50076"/>
                  </a:lnTo>
                  <a:lnTo>
                    <a:pt x="394385" y="46355"/>
                  </a:lnTo>
                  <a:lnTo>
                    <a:pt x="394220" y="46050"/>
                  </a:lnTo>
                  <a:lnTo>
                    <a:pt x="390677" y="43878"/>
                  </a:lnTo>
                  <a:lnTo>
                    <a:pt x="390677" y="53771"/>
                  </a:lnTo>
                  <a:lnTo>
                    <a:pt x="390677" y="57658"/>
                  </a:lnTo>
                  <a:lnTo>
                    <a:pt x="373240" y="65036"/>
                  </a:lnTo>
                  <a:lnTo>
                    <a:pt x="366280" y="65036"/>
                  </a:lnTo>
                  <a:lnTo>
                    <a:pt x="348538" y="53771"/>
                  </a:lnTo>
                  <a:lnTo>
                    <a:pt x="348996" y="52222"/>
                  </a:lnTo>
                  <a:lnTo>
                    <a:pt x="366052" y="46355"/>
                  </a:lnTo>
                  <a:lnTo>
                    <a:pt x="373126" y="46355"/>
                  </a:lnTo>
                  <a:lnTo>
                    <a:pt x="390677" y="53771"/>
                  </a:lnTo>
                  <a:lnTo>
                    <a:pt x="390677" y="43878"/>
                  </a:lnTo>
                  <a:lnTo>
                    <a:pt x="385584" y="40741"/>
                  </a:lnTo>
                  <a:lnTo>
                    <a:pt x="378815" y="39408"/>
                  </a:lnTo>
                  <a:lnTo>
                    <a:pt x="360641" y="39408"/>
                  </a:lnTo>
                  <a:lnTo>
                    <a:pt x="353923" y="40741"/>
                  </a:lnTo>
                  <a:lnTo>
                    <a:pt x="345059" y="45974"/>
                  </a:lnTo>
                  <a:lnTo>
                    <a:pt x="342988" y="49796"/>
                  </a:lnTo>
                  <a:lnTo>
                    <a:pt x="342874" y="61302"/>
                  </a:lnTo>
                  <a:lnTo>
                    <a:pt x="344982" y="65328"/>
                  </a:lnTo>
                  <a:lnTo>
                    <a:pt x="353580" y="70650"/>
                  </a:lnTo>
                  <a:lnTo>
                    <a:pt x="360375" y="71970"/>
                  </a:lnTo>
                  <a:lnTo>
                    <a:pt x="378675" y="71970"/>
                  </a:lnTo>
                  <a:lnTo>
                    <a:pt x="385406" y="70650"/>
                  </a:lnTo>
                  <a:lnTo>
                    <a:pt x="394182" y="65417"/>
                  </a:lnTo>
                  <a:lnTo>
                    <a:pt x="394385" y="65036"/>
                  </a:lnTo>
                  <a:lnTo>
                    <a:pt x="396392" y="61302"/>
                  </a:lnTo>
                  <a:close/>
                </a:path>
                <a:path w="3456940" h="290195">
                  <a:moveTo>
                    <a:pt x="396392" y="21894"/>
                  </a:moveTo>
                  <a:lnTo>
                    <a:pt x="396354" y="10668"/>
                  </a:lnTo>
                  <a:lnTo>
                    <a:pt x="394385" y="6946"/>
                  </a:lnTo>
                  <a:lnTo>
                    <a:pt x="394220" y="6642"/>
                  </a:lnTo>
                  <a:lnTo>
                    <a:pt x="390677" y="4470"/>
                  </a:lnTo>
                  <a:lnTo>
                    <a:pt x="390677" y="14363"/>
                  </a:lnTo>
                  <a:lnTo>
                    <a:pt x="390677" y="18237"/>
                  </a:lnTo>
                  <a:lnTo>
                    <a:pt x="373240" y="25615"/>
                  </a:lnTo>
                  <a:lnTo>
                    <a:pt x="366280" y="25615"/>
                  </a:lnTo>
                  <a:lnTo>
                    <a:pt x="348538" y="14363"/>
                  </a:lnTo>
                  <a:lnTo>
                    <a:pt x="348996" y="12801"/>
                  </a:lnTo>
                  <a:lnTo>
                    <a:pt x="366052" y="6946"/>
                  </a:lnTo>
                  <a:lnTo>
                    <a:pt x="373126" y="6946"/>
                  </a:lnTo>
                  <a:lnTo>
                    <a:pt x="390677" y="14363"/>
                  </a:lnTo>
                  <a:lnTo>
                    <a:pt x="390677" y="4470"/>
                  </a:lnTo>
                  <a:lnTo>
                    <a:pt x="385584" y="1320"/>
                  </a:lnTo>
                  <a:lnTo>
                    <a:pt x="378815" y="0"/>
                  </a:lnTo>
                  <a:lnTo>
                    <a:pt x="360641" y="0"/>
                  </a:lnTo>
                  <a:lnTo>
                    <a:pt x="353923" y="1320"/>
                  </a:lnTo>
                  <a:lnTo>
                    <a:pt x="345059" y="6553"/>
                  </a:lnTo>
                  <a:lnTo>
                    <a:pt x="342988" y="10388"/>
                  </a:lnTo>
                  <a:lnTo>
                    <a:pt x="342874" y="21894"/>
                  </a:lnTo>
                  <a:lnTo>
                    <a:pt x="344982" y="25920"/>
                  </a:lnTo>
                  <a:lnTo>
                    <a:pt x="353580" y="31229"/>
                  </a:lnTo>
                  <a:lnTo>
                    <a:pt x="360375" y="32562"/>
                  </a:lnTo>
                  <a:lnTo>
                    <a:pt x="378675" y="32562"/>
                  </a:lnTo>
                  <a:lnTo>
                    <a:pt x="385406" y="31229"/>
                  </a:lnTo>
                  <a:lnTo>
                    <a:pt x="394182" y="26009"/>
                  </a:lnTo>
                  <a:lnTo>
                    <a:pt x="394385" y="25615"/>
                  </a:lnTo>
                  <a:lnTo>
                    <a:pt x="396392" y="21894"/>
                  </a:lnTo>
                  <a:close/>
                </a:path>
                <a:path w="3456940" h="290195">
                  <a:moveTo>
                    <a:pt x="407784" y="272237"/>
                  </a:moveTo>
                  <a:lnTo>
                    <a:pt x="395274" y="272237"/>
                  </a:lnTo>
                  <a:lnTo>
                    <a:pt x="394817" y="268439"/>
                  </a:lnTo>
                  <a:lnTo>
                    <a:pt x="394716" y="268147"/>
                  </a:lnTo>
                  <a:lnTo>
                    <a:pt x="393369" y="265150"/>
                  </a:lnTo>
                  <a:lnTo>
                    <a:pt x="390271" y="261861"/>
                  </a:lnTo>
                  <a:lnTo>
                    <a:pt x="390271" y="272237"/>
                  </a:lnTo>
                  <a:lnTo>
                    <a:pt x="375932" y="272237"/>
                  </a:lnTo>
                  <a:lnTo>
                    <a:pt x="376466" y="269709"/>
                  </a:lnTo>
                  <a:lnTo>
                    <a:pt x="377240" y="267893"/>
                  </a:lnTo>
                  <a:lnTo>
                    <a:pt x="379323" y="265709"/>
                  </a:lnTo>
                  <a:lnTo>
                    <a:pt x="380911" y="265150"/>
                  </a:lnTo>
                  <a:lnTo>
                    <a:pt x="385318" y="265150"/>
                  </a:lnTo>
                  <a:lnTo>
                    <a:pt x="387007" y="265760"/>
                  </a:lnTo>
                  <a:lnTo>
                    <a:pt x="389280" y="268147"/>
                  </a:lnTo>
                  <a:lnTo>
                    <a:pt x="389991" y="269913"/>
                  </a:lnTo>
                  <a:lnTo>
                    <a:pt x="390271" y="272237"/>
                  </a:lnTo>
                  <a:lnTo>
                    <a:pt x="390271" y="261861"/>
                  </a:lnTo>
                  <a:lnTo>
                    <a:pt x="388480" y="259969"/>
                  </a:lnTo>
                  <a:lnTo>
                    <a:pt x="385572" y="258699"/>
                  </a:lnTo>
                  <a:lnTo>
                    <a:pt x="379095" y="258699"/>
                  </a:lnTo>
                  <a:lnTo>
                    <a:pt x="376643" y="259537"/>
                  </a:lnTo>
                  <a:lnTo>
                    <a:pt x="373011" y="262940"/>
                  </a:lnTo>
                  <a:lnTo>
                    <a:pt x="371729" y="265341"/>
                  </a:lnTo>
                  <a:lnTo>
                    <a:pt x="370992" y="268439"/>
                  </a:lnTo>
                  <a:lnTo>
                    <a:pt x="370395" y="270789"/>
                  </a:lnTo>
                  <a:lnTo>
                    <a:pt x="370065" y="272237"/>
                  </a:lnTo>
                  <a:lnTo>
                    <a:pt x="369544" y="272237"/>
                  </a:lnTo>
                  <a:lnTo>
                    <a:pt x="369544" y="276136"/>
                  </a:lnTo>
                  <a:lnTo>
                    <a:pt x="364172" y="283387"/>
                  </a:lnTo>
                  <a:lnTo>
                    <a:pt x="360045" y="283387"/>
                  </a:lnTo>
                  <a:lnTo>
                    <a:pt x="358419" y="282702"/>
                  </a:lnTo>
                  <a:lnTo>
                    <a:pt x="356095" y="279920"/>
                  </a:lnTo>
                  <a:lnTo>
                    <a:pt x="355434" y="278193"/>
                  </a:lnTo>
                  <a:lnTo>
                    <a:pt x="355244" y="276136"/>
                  </a:lnTo>
                  <a:lnTo>
                    <a:pt x="369544" y="276136"/>
                  </a:lnTo>
                  <a:lnTo>
                    <a:pt x="369544" y="272237"/>
                  </a:lnTo>
                  <a:lnTo>
                    <a:pt x="355206" y="272237"/>
                  </a:lnTo>
                  <a:lnTo>
                    <a:pt x="355333" y="270789"/>
                  </a:lnTo>
                  <a:lnTo>
                    <a:pt x="359638" y="260845"/>
                  </a:lnTo>
                  <a:lnTo>
                    <a:pt x="359638" y="260337"/>
                  </a:lnTo>
                  <a:lnTo>
                    <a:pt x="352793" y="260337"/>
                  </a:lnTo>
                  <a:lnTo>
                    <a:pt x="352171" y="261747"/>
                  </a:lnTo>
                  <a:lnTo>
                    <a:pt x="351599" y="263563"/>
                  </a:lnTo>
                  <a:lnTo>
                    <a:pt x="350583" y="267893"/>
                  </a:lnTo>
                  <a:lnTo>
                    <a:pt x="350304" y="269913"/>
                  </a:lnTo>
                  <a:lnTo>
                    <a:pt x="350202" y="272237"/>
                  </a:lnTo>
                  <a:lnTo>
                    <a:pt x="340868" y="272237"/>
                  </a:lnTo>
                  <a:lnTo>
                    <a:pt x="340868" y="276136"/>
                  </a:lnTo>
                  <a:lnTo>
                    <a:pt x="350266" y="276136"/>
                  </a:lnTo>
                  <a:lnTo>
                    <a:pt x="350621" y="279742"/>
                  </a:lnTo>
                  <a:lnTo>
                    <a:pt x="350697" y="280314"/>
                  </a:lnTo>
                  <a:lnTo>
                    <a:pt x="352056" y="283527"/>
                  </a:lnTo>
                  <a:lnTo>
                    <a:pt x="356895" y="288594"/>
                  </a:lnTo>
                  <a:lnTo>
                    <a:pt x="359740" y="289852"/>
                  </a:lnTo>
                  <a:lnTo>
                    <a:pt x="365798" y="289852"/>
                  </a:lnTo>
                  <a:lnTo>
                    <a:pt x="368147" y="289128"/>
                  </a:lnTo>
                  <a:lnTo>
                    <a:pt x="371970" y="286181"/>
                  </a:lnTo>
                  <a:lnTo>
                    <a:pt x="373405" y="283730"/>
                  </a:lnTo>
                  <a:lnTo>
                    <a:pt x="373494" y="283387"/>
                  </a:lnTo>
                  <a:lnTo>
                    <a:pt x="374345" y="280314"/>
                  </a:lnTo>
                  <a:lnTo>
                    <a:pt x="374523" y="279742"/>
                  </a:lnTo>
                  <a:lnTo>
                    <a:pt x="375424" y="276136"/>
                  </a:lnTo>
                  <a:lnTo>
                    <a:pt x="390334" y="276136"/>
                  </a:lnTo>
                  <a:lnTo>
                    <a:pt x="385406" y="289585"/>
                  </a:lnTo>
                  <a:lnTo>
                    <a:pt x="385406" y="290093"/>
                  </a:lnTo>
                  <a:lnTo>
                    <a:pt x="392379" y="290093"/>
                  </a:lnTo>
                  <a:lnTo>
                    <a:pt x="393293" y="288251"/>
                  </a:lnTo>
                  <a:lnTo>
                    <a:pt x="394004" y="286181"/>
                  </a:lnTo>
                  <a:lnTo>
                    <a:pt x="395109" y="281241"/>
                  </a:lnTo>
                  <a:lnTo>
                    <a:pt x="395401" y="278790"/>
                  </a:lnTo>
                  <a:lnTo>
                    <a:pt x="395452" y="276136"/>
                  </a:lnTo>
                  <a:lnTo>
                    <a:pt x="407784" y="276136"/>
                  </a:lnTo>
                  <a:lnTo>
                    <a:pt x="407784" y="272237"/>
                  </a:lnTo>
                  <a:close/>
                </a:path>
                <a:path w="3456940" h="290195">
                  <a:moveTo>
                    <a:pt x="408089" y="128562"/>
                  </a:moveTo>
                  <a:lnTo>
                    <a:pt x="385470" y="118973"/>
                  </a:lnTo>
                  <a:lnTo>
                    <a:pt x="385470" y="127533"/>
                  </a:lnTo>
                  <a:lnTo>
                    <a:pt x="408089" y="133553"/>
                  </a:lnTo>
                  <a:lnTo>
                    <a:pt x="408089" y="128562"/>
                  </a:lnTo>
                  <a:close/>
                </a:path>
                <a:path w="3456940" h="290195">
                  <a:moveTo>
                    <a:pt x="729729" y="184467"/>
                  </a:moveTo>
                  <a:lnTo>
                    <a:pt x="712063" y="184467"/>
                  </a:lnTo>
                  <a:lnTo>
                    <a:pt x="712063" y="178409"/>
                  </a:lnTo>
                  <a:lnTo>
                    <a:pt x="706577" y="178409"/>
                  </a:lnTo>
                  <a:lnTo>
                    <a:pt x="706577" y="184467"/>
                  </a:lnTo>
                  <a:lnTo>
                    <a:pt x="706577" y="191020"/>
                  </a:lnTo>
                  <a:lnTo>
                    <a:pt x="706577" y="208191"/>
                  </a:lnTo>
                  <a:lnTo>
                    <a:pt x="686422" y="191020"/>
                  </a:lnTo>
                  <a:lnTo>
                    <a:pt x="706577" y="191020"/>
                  </a:lnTo>
                  <a:lnTo>
                    <a:pt x="706577" y="184467"/>
                  </a:lnTo>
                  <a:lnTo>
                    <a:pt x="678268" y="184467"/>
                  </a:lnTo>
                  <a:lnTo>
                    <a:pt x="678268" y="190754"/>
                  </a:lnTo>
                  <a:lnTo>
                    <a:pt x="704773" y="213537"/>
                  </a:lnTo>
                  <a:lnTo>
                    <a:pt x="712063" y="213537"/>
                  </a:lnTo>
                  <a:lnTo>
                    <a:pt x="712063" y="208191"/>
                  </a:lnTo>
                  <a:lnTo>
                    <a:pt x="712063" y="191020"/>
                  </a:lnTo>
                  <a:lnTo>
                    <a:pt x="729729" y="191020"/>
                  </a:lnTo>
                  <a:lnTo>
                    <a:pt x="729729" y="184467"/>
                  </a:lnTo>
                  <a:close/>
                </a:path>
                <a:path w="3456940" h="290195">
                  <a:moveTo>
                    <a:pt x="730719" y="240525"/>
                  </a:moveTo>
                  <a:lnTo>
                    <a:pt x="728218" y="226987"/>
                  </a:lnTo>
                  <a:lnTo>
                    <a:pt x="727583" y="226034"/>
                  </a:lnTo>
                  <a:lnTo>
                    <a:pt x="726033" y="224548"/>
                  </a:lnTo>
                  <a:lnTo>
                    <a:pt x="724585" y="223113"/>
                  </a:lnTo>
                  <a:lnTo>
                    <a:pt x="722871" y="222008"/>
                  </a:lnTo>
                  <a:lnTo>
                    <a:pt x="718921" y="220421"/>
                  </a:lnTo>
                  <a:lnTo>
                    <a:pt x="716775" y="220040"/>
                  </a:lnTo>
                  <a:lnTo>
                    <a:pt x="712228" y="220040"/>
                  </a:lnTo>
                  <a:lnTo>
                    <a:pt x="701687" y="230441"/>
                  </a:lnTo>
                  <a:lnTo>
                    <a:pt x="701167" y="230441"/>
                  </a:lnTo>
                  <a:lnTo>
                    <a:pt x="692505" y="221030"/>
                  </a:lnTo>
                  <a:lnTo>
                    <a:pt x="687539" y="221030"/>
                  </a:lnTo>
                  <a:lnTo>
                    <a:pt x="685736" y="221411"/>
                  </a:lnTo>
                  <a:lnTo>
                    <a:pt x="684187" y="222173"/>
                  </a:lnTo>
                  <a:lnTo>
                    <a:pt x="682561" y="222935"/>
                  </a:lnTo>
                  <a:lnTo>
                    <a:pt x="677341" y="239293"/>
                  </a:lnTo>
                  <a:lnTo>
                    <a:pt x="677583" y="241007"/>
                  </a:lnTo>
                  <a:lnTo>
                    <a:pt x="678192" y="243560"/>
                  </a:lnTo>
                  <a:lnTo>
                    <a:pt x="678916" y="246202"/>
                  </a:lnTo>
                  <a:lnTo>
                    <a:pt x="679640" y="248107"/>
                  </a:lnTo>
                  <a:lnTo>
                    <a:pt x="680415" y="249593"/>
                  </a:lnTo>
                  <a:lnTo>
                    <a:pt x="687705" y="249593"/>
                  </a:lnTo>
                  <a:lnTo>
                    <a:pt x="687641" y="249085"/>
                  </a:lnTo>
                  <a:lnTo>
                    <a:pt x="686765" y="247827"/>
                  </a:lnTo>
                  <a:lnTo>
                    <a:pt x="686333" y="247002"/>
                  </a:lnTo>
                  <a:lnTo>
                    <a:pt x="685761" y="246100"/>
                  </a:lnTo>
                  <a:lnTo>
                    <a:pt x="685304" y="245249"/>
                  </a:lnTo>
                  <a:lnTo>
                    <a:pt x="684872" y="244157"/>
                  </a:lnTo>
                  <a:lnTo>
                    <a:pt x="684364" y="242963"/>
                  </a:lnTo>
                  <a:lnTo>
                    <a:pt x="683933" y="241757"/>
                  </a:lnTo>
                  <a:lnTo>
                    <a:pt x="683679" y="240525"/>
                  </a:lnTo>
                  <a:lnTo>
                    <a:pt x="683336" y="239293"/>
                  </a:lnTo>
                  <a:lnTo>
                    <a:pt x="683361" y="234403"/>
                  </a:lnTo>
                  <a:lnTo>
                    <a:pt x="683590" y="233476"/>
                  </a:lnTo>
                  <a:lnTo>
                    <a:pt x="683768" y="232435"/>
                  </a:lnTo>
                  <a:lnTo>
                    <a:pt x="689076" y="227939"/>
                  </a:lnTo>
                  <a:lnTo>
                    <a:pt x="693191" y="227939"/>
                  </a:lnTo>
                  <a:lnTo>
                    <a:pt x="695337" y="228904"/>
                  </a:lnTo>
                  <a:lnTo>
                    <a:pt x="698258" y="232752"/>
                  </a:lnTo>
                  <a:lnTo>
                    <a:pt x="699020" y="235267"/>
                  </a:lnTo>
                  <a:lnTo>
                    <a:pt x="699020" y="240601"/>
                  </a:lnTo>
                  <a:lnTo>
                    <a:pt x="704773" y="240601"/>
                  </a:lnTo>
                  <a:lnTo>
                    <a:pt x="712152" y="226987"/>
                  </a:lnTo>
                  <a:lnTo>
                    <a:pt x="715835" y="226987"/>
                  </a:lnTo>
                  <a:lnTo>
                    <a:pt x="724839" y="239903"/>
                  </a:lnTo>
                  <a:lnTo>
                    <a:pt x="724319" y="242316"/>
                  </a:lnTo>
                  <a:lnTo>
                    <a:pt x="722426" y="247180"/>
                  </a:lnTo>
                  <a:lnTo>
                    <a:pt x="721410" y="249085"/>
                  </a:lnTo>
                  <a:lnTo>
                    <a:pt x="720382" y="250520"/>
                  </a:lnTo>
                  <a:lnTo>
                    <a:pt x="720382" y="251002"/>
                  </a:lnTo>
                  <a:lnTo>
                    <a:pt x="727671" y="251002"/>
                  </a:lnTo>
                  <a:lnTo>
                    <a:pt x="728522" y="249288"/>
                  </a:lnTo>
                  <a:lnTo>
                    <a:pt x="729297" y="247180"/>
                  </a:lnTo>
                  <a:lnTo>
                    <a:pt x="730465" y="242316"/>
                  </a:lnTo>
                  <a:lnTo>
                    <a:pt x="730719" y="240525"/>
                  </a:lnTo>
                  <a:close/>
                </a:path>
                <a:path w="3456940" h="290195">
                  <a:moveTo>
                    <a:pt x="730846" y="100711"/>
                  </a:moveTo>
                  <a:lnTo>
                    <a:pt x="730808" y="89496"/>
                  </a:lnTo>
                  <a:lnTo>
                    <a:pt x="728853" y="85763"/>
                  </a:lnTo>
                  <a:lnTo>
                    <a:pt x="728700" y="85458"/>
                  </a:lnTo>
                  <a:lnTo>
                    <a:pt x="725093" y="83273"/>
                  </a:lnTo>
                  <a:lnTo>
                    <a:pt x="725093" y="93179"/>
                  </a:lnTo>
                  <a:lnTo>
                    <a:pt x="725093" y="97066"/>
                  </a:lnTo>
                  <a:lnTo>
                    <a:pt x="719607" y="102692"/>
                  </a:lnTo>
                  <a:lnTo>
                    <a:pt x="717715" y="103428"/>
                  </a:lnTo>
                  <a:lnTo>
                    <a:pt x="715492" y="103898"/>
                  </a:lnTo>
                  <a:lnTo>
                    <a:pt x="710692" y="104330"/>
                  </a:lnTo>
                  <a:lnTo>
                    <a:pt x="707682" y="104432"/>
                  </a:lnTo>
                  <a:lnTo>
                    <a:pt x="700747" y="104432"/>
                  </a:lnTo>
                  <a:lnTo>
                    <a:pt x="684364" y="99771"/>
                  </a:lnTo>
                  <a:lnTo>
                    <a:pt x="683425" y="98552"/>
                  </a:lnTo>
                  <a:lnTo>
                    <a:pt x="683006" y="97066"/>
                  </a:lnTo>
                  <a:lnTo>
                    <a:pt x="682993" y="93179"/>
                  </a:lnTo>
                  <a:lnTo>
                    <a:pt x="683425" y="91630"/>
                  </a:lnTo>
                  <a:lnTo>
                    <a:pt x="684364" y="90436"/>
                  </a:lnTo>
                  <a:lnTo>
                    <a:pt x="685215" y="89230"/>
                  </a:lnTo>
                  <a:lnTo>
                    <a:pt x="700481" y="85763"/>
                  </a:lnTo>
                  <a:lnTo>
                    <a:pt x="707605" y="85763"/>
                  </a:lnTo>
                  <a:lnTo>
                    <a:pt x="723722" y="90436"/>
                  </a:lnTo>
                  <a:lnTo>
                    <a:pt x="724662" y="91643"/>
                  </a:lnTo>
                  <a:lnTo>
                    <a:pt x="725093" y="93179"/>
                  </a:lnTo>
                  <a:lnTo>
                    <a:pt x="725093" y="83273"/>
                  </a:lnTo>
                  <a:lnTo>
                    <a:pt x="724319" y="82804"/>
                  </a:lnTo>
                  <a:lnTo>
                    <a:pt x="720039" y="80149"/>
                  </a:lnTo>
                  <a:lnTo>
                    <a:pt x="713257" y="78816"/>
                  </a:lnTo>
                  <a:lnTo>
                    <a:pt x="695083" y="78816"/>
                  </a:lnTo>
                  <a:lnTo>
                    <a:pt x="688365" y="80149"/>
                  </a:lnTo>
                  <a:lnTo>
                    <a:pt x="679475" y="85369"/>
                  </a:lnTo>
                  <a:lnTo>
                    <a:pt x="677392" y="89204"/>
                  </a:lnTo>
                  <a:lnTo>
                    <a:pt x="677278" y="100711"/>
                  </a:lnTo>
                  <a:lnTo>
                    <a:pt x="679386" y="104749"/>
                  </a:lnTo>
                  <a:lnTo>
                    <a:pt x="683768" y="107403"/>
                  </a:lnTo>
                  <a:lnTo>
                    <a:pt x="688047" y="110058"/>
                  </a:lnTo>
                  <a:lnTo>
                    <a:pt x="694829" y="111379"/>
                  </a:lnTo>
                  <a:lnTo>
                    <a:pt x="713092" y="111379"/>
                  </a:lnTo>
                  <a:lnTo>
                    <a:pt x="719899" y="110058"/>
                  </a:lnTo>
                  <a:lnTo>
                    <a:pt x="728611" y="104825"/>
                  </a:lnTo>
                  <a:lnTo>
                    <a:pt x="728827" y="104432"/>
                  </a:lnTo>
                  <a:lnTo>
                    <a:pt x="730846" y="100711"/>
                  </a:lnTo>
                  <a:close/>
                </a:path>
                <a:path w="3456940" h="290195">
                  <a:moveTo>
                    <a:pt x="730846" y="61302"/>
                  </a:moveTo>
                  <a:lnTo>
                    <a:pt x="730808" y="50076"/>
                  </a:lnTo>
                  <a:lnTo>
                    <a:pt x="728853" y="46355"/>
                  </a:lnTo>
                  <a:lnTo>
                    <a:pt x="728700" y="46050"/>
                  </a:lnTo>
                  <a:lnTo>
                    <a:pt x="725093" y="43865"/>
                  </a:lnTo>
                  <a:lnTo>
                    <a:pt x="725093" y="53771"/>
                  </a:lnTo>
                  <a:lnTo>
                    <a:pt x="725093" y="57658"/>
                  </a:lnTo>
                  <a:lnTo>
                    <a:pt x="719607" y="63284"/>
                  </a:lnTo>
                  <a:lnTo>
                    <a:pt x="717715" y="64008"/>
                  </a:lnTo>
                  <a:lnTo>
                    <a:pt x="715492" y="64490"/>
                  </a:lnTo>
                  <a:lnTo>
                    <a:pt x="710692" y="64922"/>
                  </a:lnTo>
                  <a:lnTo>
                    <a:pt x="707682" y="65036"/>
                  </a:lnTo>
                  <a:lnTo>
                    <a:pt x="700747" y="65036"/>
                  </a:lnTo>
                  <a:lnTo>
                    <a:pt x="684364" y="60363"/>
                  </a:lnTo>
                  <a:lnTo>
                    <a:pt x="683425" y="59143"/>
                  </a:lnTo>
                  <a:lnTo>
                    <a:pt x="683006" y="57658"/>
                  </a:lnTo>
                  <a:lnTo>
                    <a:pt x="682993" y="53771"/>
                  </a:lnTo>
                  <a:lnTo>
                    <a:pt x="683425" y="52222"/>
                  </a:lnTo>
                  <a:lnTo>
                    <a:pt x="684364" y="51015"/>
                  </a:lnTo>
                  <a:lnTo>
                    <a:pt x="685215" y="49822"/>
                  </a:lnTo>
                  <a:lnTo>
                    <a:pt x="700481" y="46355"/>
                  </a:lnTo>
                  <a:lnTo>
                    <a:pt x="707605" y="46355"/>
                  </a:lnTo>
                  <a:lnTo>
                    <a:pt x="723722" y="51015"/>
                  </a:lnTo>
                  <a:lnTo>
                    <a:pt x="724662" y="52247"/>
                  </a:lnTo>
                  <a:lnTo>
                    <a:pt x="725093" y="53771"/>
                  </a:lnTo>
                  <a:lnTo>
                    <a:pt x="725093" y="43865"/>
                  </a:lnTo>
                  <a:lnTo>
                    <a:pt x="724319" y="43395"/>
                  </a:lnTo>
                  <a:lnTo>
                    <a:pt x="720039" y="40741"/>
                  </a:lnTo>
                  <a:lnTo>
                    <a:pt x="713257" y="39408"/>
                  </a:lnTo>
                  <a:lnTo>
                    <a:pt x="695083" y="39408"/>
                  </a:lnTo>
                  <a:lnTo>
                    <a:pt x="688365" y="40741"/>
                  </a:lnTo>
                  <a:lnTo>
                    <a:pt x="679475" y="45974"/>
                  </a:lnTo>
                  <a:lnTo>
                    <a:pt x="677392" y="49796"/>
                  </a:lnTo>
                  <a:lnTo>
                    <a:pt x="677278" y="61302"/>
                  </a:lnTo>
                  <a:lnTo>
                    <a:pt x="679386" y="65328"/>
                  </a:lnTo>
                  <a:lnTo>
                    <a:pt x="683768" y="67983"/>
                  </a:lnTo>
                  <a:lnTo>
                    <a:pt x="688047" y="70650"/>
                  </a:lnTo>
                  <a:lnTo>
                    <a:pt x="694829" y="71970"/>
                  </a:lnTo>
                  <a:lnTo>
                    <a:pt x="713092" y="71970"/>
                  </a:lnTo>
                  <a:lnTo>
                    <a:pt x="719899" y="70650"/>
                  </a:lnTo>
                  <a:lnTo>
                    <a:pt x="728611" y="65417"/>
                  </a:lnTo>
                  <a:lnTo>
                    <a:pt x="728814" y="65036"/>
                  </a:lnTo>
                  <a:lnTo>
                    <a:pt x="730846" y="61302"/>
                  </a:lnTo>
                  <a:close/>
                </a:path>
                <a:path w="3456940" h="290195">
                  <a:moveTo>
                    <a:pt x="730846" y="21894"/>
                  </a:moveTo>
                  <a:lnTo>
                    <a:pt x="730808" y="10668"/>
                  </a:lnTo>
                  <a:lnTo>
                    <a:pt x="728853" y="6946"/>
                  </a:lnTo>
                  <a:lnTo>
                    <a:pt x="728700" y="6642"/>
                  </a:lnTo>
                  <a:lnTo>
                    <a:pt x="725093" y="4457"/>
                  </a:lnTo>
                  <a:lnTo>
                    <a:pt x="725093" y="14363"/>
                  </a:lnTo>
                  <a:lnTo>
                    <a:pt x="725093" y="18237"/>
                  </a:lnTo>
                  <a:lnTo>
                    <a:pt x="719607" y="23876"/>
                  </a:lnTo>
                  <a:lnTo>
                    <a:pt x="717715" y="24612"/>
                  </a:lnTo>
                  <a:lnTo>
                    <a:pt x="715492" y="25082"/>
                  </a:lnTo>
                  <a:lnTo>
                    <a:pt x="710692" y="25514"/>
                  </a:lnTo>
                  <a:lnTo>
                    <a:pt x="707682" y="25615"/>
                  </a:lnTo>
                  <a:lnTo>
                    <a:pt x="700747" y="25615"/>
                  </a:lnTo>
                  <a:lnTo>
                    <a:pt x="684364" y="20955"/>
                  </a:lnTo>
                  <a:lnTo>
                    <a:pt x="683425" y="19735"/>
                  </a:lnTo>
                  <a:lnTo>
                    <a:pt x="683006" y="18237"/>
                  </a:lnTo>
                  <a:lnTo>
                    <a:pt x="682993" y="14363"/>
                  </a:lnTo>
                  <a:lnTo>
                    <a:pt x="683425" y="12801"/>
                  </a:lnTo>
                  <a:lnTo>
                    <a:pt x="684364" y="11607"/>
                  </a:lnTo>
                  <a:lnTo>
                    <a:pt x="685241" y="10388"/>
                  </a:lnTo>
                  <a:lnTo>
                    <a:pt x="700481" y="6946"/>
                  </a:lnTo>
                  <a:lnTo>
                    <a:pt x="707605" y="6946"/>
                  </a:lnTo>
                  <a:lnTo>
                    <a:pt x="723722" y="11607"/>
                  </a:lnTo>
                  <a:lnTo>
                    <a:pt x="724662" y="12827"/>
                  </a:lnTo>
                  <a:lnTo>
                    <a:pt x="725093" y="14363"/>
                  </a:lnTo>
                  <a:lnTo>
                    <a:pt x="725093" y="4457"/>
                  </a:lnTo>
                  <a:lnTo>
                    <a:pt x="724319" y="3987"/>
                  </a:lnTo>
                  <a:lnTo>
                    <a:pt x="720039" y="1320"/>
                  </a:lnTo>
                  <a:lnTo>
                    <a:pt x="713257" y="0"/>
                  </a:lnTo>
                  <a:lnTo>
                    <a:pt x="695083" y="0"/>
                  </a:lnTo>
                  <a:lnTo>
                    <a:pt x="688365" y="1320"/>
                  </a:lnTo>
                  <a:lnTo>
                    <a:pt x="679475" y="6553"/>
                  </a:lnTo>
                  <a:lnTo>
                    <a:pt x="677392" y="10388"/>
                  </a:lnTo>
                  <a:lnTo>
                    <a:pt x="677278" y="21894"/>
                  </a:lnTo>
                  <a:lnTo>
                    <a:pt x="679386" y="25920"/>
                  </a:lnTo>
                  <a:lnTo>
                    <a:pt x="683768" y="28587"/>
                  </a:lnTo>
                  <a:lnTo>
                    <a:pt x="688047" y="31229"/>
                  </a:lnTo>
                  <a:lnTo>
                    <a:pt x="694829" y="32562"/>
                  </a:lnTo>
                  <a:lnTo>
                    <a:pt x="713092" y="32562"/>
                  </a:lnTo>
                  <a:lnTo>
                    <a:pt x="719899" y="31229"/>
                  </a:lnTo>
                  <a:lnTo>
                    <a:pt x="728611" y="26009"/>
                  </a:lnTo>
                  <a:lnTo>
                    <a:pt x="728827" y="25615"/>
                  </a:lnTo>
                  <a:lnTo>
                    <a:pt x="730846" y="21894"/>
                  </a:lnTo>
                  <a:close/>
                </a:path>
                <a:path w="3456940" h="290195">
                  <a:moveTo>
                    <a:pt x="730910" y="151574"/>
                  </a:moveTo>
                  <a:lnTo>
                    <a:pt x="729449" y="147650"/>
                  </a:lnTo>
                  <a:lnTo>
                    <a:pt x="728624" y="146786"/>
                  </a:lnTo>
                  <a:lnTo>
                    <a:pt x="725690" y="143713"/>
                  </a:lnTo>
                  <a:lnTo>
                    <a:pt x="725690" y="159321"/>
                  </a:lnTo>
                  <a:lnTo>
                    <a:pt x="724750" y="161442"/>
                  </a:lnTo>
                  <a:lnTo>
                    <a:pt x="722363" y="163677"/>
                  </a:lnTo>
                  <a:lnTo>
                    <a:pt x="720725" y="165163"/>
                  </a:lnTo>
                  <a:lnTo>
                    <a:pt x="718146" y="166077"/>
                  </a:lnTo>
                  <a:lnTo>
                    <a:pt x="712660" y="166077"/>
                  </a:lnTo>
                  <a:lnTo>
                    <a:pt x="710514" y="165582"/>
                  </a:lnTo>
                  <a:lnTo>
                    <a:pt x="708266" y="164338"/>
                  </a:lnTo>
                  <a:lnTo>
                    <a:pt x="706831" y="163576"/>
                  </a:lnTo>
                  <a:lnTo>
                    <a:pt x="705281" y="162128"/>
                  </a:lnTo>
                  <a:lnTo>
                    <a:pt x="703999" y="160235"/>
                  </a:lnTo>
                  <a:lnTo>
                    <a:pt x="705281" y="157162"/>
                  </a:lnTo>
                  <a:lnTo>
                    <a:pt x="706310" y="154584"/>
                  </a:lnTo>
                  <a:lnTo>
                    <a:pt x="713943" y="146786"/>
                  </a:lnTo>
                  <a:lnTo>
                    <a:pt x="719099" y="146786"/>
                  </a:lnTo>
                  <a:lnTo>
                    <a:pt x="725690" y="159321"/>
                  </a:lnTo>
                  <a:lnTo>
                    <a:pt x="725690" y="143713"/>
                  </a:lnTo>
                  <a:lnTo>
                    <a:pt x="723468" y="141363"/>
                  </a:lnTo>
                  <a:lnTo>
                    <a:pt x="719785" y="139788"/>
                  </a:lnTo>
                  <a:lnTo>
                    <a:pt x="712228" y="139788"/>
                  </a:lnTo>
                  <a:lnTo>
                    <a:pt x="709663" y="140550"/>
                  </a:lnTo>
                  <a:lnTo>
                    <a:pt x="705713" y="143598"/>
                  </a:lnTo>
                  <a:lnTo>
                    <a:pt x="703999" y="145846"/>
                  </a:lnTo>
                  <a:lnTo>
                    <a:pt x="702538" y="148805"/>
                  </a:lnTo>
                  <a:lnTo>
                    <a:pt x="702373" y="148805"/>
                  </a:lnTo>
                  <a:lnTo>
                    <a:pt x="701827" y="147751"/>
                  </a:lnTo>
                  <a:lnTo>
                    <a:pt x="701090" y="146304"/>
                  </a:lnTo>
                  <a:lnTo>
                    <a:pt x="700659" y="145821"/>
                  </a:lnTo>
                  <a:lnTo>
                    <a:pt x="700659" y="152844"/>
                  </a:lnTo>
                  <a:lnTo>
                    <a:pt x="700227" y="154038"/>
                  </a:lnTo>
                  <a:lnTo>
                    <a:pt x="699719" y="155346"/>
                  </a:lnTo>
                  <a:lnTo>
                    <a:pt x="698334" y="158242"/>
                  </a:lnTo>
                  <a:lnTo>
                    <a:pt x="697738" y="159321"/>
                  </a:lnTo>
                  <a:lnTo>
                    <a:pt x="697395" y="160032"/>
                  </a:lnTo>
                  <a:lnTo>
                    <a:pt x="691565" y="164884"/>
                  </a:lnTo>
                  <a:lnTo>
                    <a:pt x="687539" y="164884"/>
                  </a:lnTo>
                  <a:lnTo>
                    <a:pt x="685647" y="164096"/>
                  </a:lnTo>
                  <a:lnTo>
                    <a:pt x="682904" y="160934"/>
                  </a:lnTo>
                  <a:lnTo>
                    <a:pt x="682294" y="159105"/>
                  </a:lnTo>
                  <a:lnTo>
                    <a:pt x="682320" y="153428"/>
                  </a:lnTo>
                  <a:lnTo>
                    <a:pt x="682993" y="151574"/>
                  </a:lnTo>
                  <a:lnTo>
                    <a:pt x="686079" y="148513"/>
                  </a:lnTo>
                  <a:lnTo>
                    <a:pt x="687959" y="147751"/>
                  </a:lnTo>
                  <a:lnTo>
                    <a:pt x="692429" y="147751"/>
                  </a:lnTo>
                  <a:lnTo>
                    <a:pt x="694220" y="148107"/>
                  </a:lnTo>
                  <a:lnTo>
                    <a:pt x="697484" y="149517"/>
                  </a:lnTo>
                  <a:lnTo>
                    <a:pt x="699109" y="150863"/>
                  </a:lnTo>
                  <a:lnTo>
                    <a:pt x="700659" y="152844"/>
                  </a:lnTo>
                  <a:lnTo>
                    <a:pt x="700659" y="145821"/>
                  </a:lnTo>
                  <a:lnTo>
                    <a:pt x="699363" y="144373"/>
                  </a:lnTo>
                  <a:lnTo>
                    <a:pt x="697052" y="143040"/>
                  </a:lnTo>
                  <a:lnTo>
                    <a:pt x="694829" y="141706"/>
                  </a:lnTo>
                  <a:lnTo>
                    <a:pt x="692505" y="141046"/>
                  </a:lnTo>
                  <a:lnTo>
                    <a:pt x="686422" y="141046"/>
                  </a:lnTo>
                  <a:lnTo>
                    <a:pt x="683247" y="142443"/>
                  </a:lnTo>
                  <a:lnTo>
                    <a:pt x="680847" y="145237"/>
                  </a:lnTo>
                  <a:lnTo>
                    <a:pt x="678370" y="148018"/>
                  </a:lnTo>
                  <a:lnTo>
                    <a:pt x="677214" y="151574"/>
                  </a:lnTo>
                  <a:lnTo>
                    <a:pt x="677202" y="160934"/>
                  </a:lnTo>
                  <a:lnTo>
                    <a:pt x="678446" y="164490"/>
                  </a:lnTo>
                  <a:lnTo>
                    <a:pt x="683590" y="170281"/>
                  </a:lnTo>
                  <a:lnTo>
                    <a:pt x="686854" y="171729"/>
                  </a:lnTo>
                  <a:lnTo>
                    <a:pt x="693280" y="171729"/>
                  </a:lnTo>
                  <a:lnTo>
                    <a:pt x="695540" y="171107"/>
                  </a:lnTo>
                  <a:lnTo>
                    <a:pt x="697230" y="169926"/>
                  </a:lnTo>
                  <a:lnTo>
                    <a:pt x="699020" y="168706"/>
                  </a:lnTo>
                  <a:lnTo>
                    <a:pt x="700570" y="166852"/>
                  </a:lnTo>
                  <a:lnTo>
                    <a:pt x="701776" y="164884"/>
                  </a:lnTo>
                  <a:lnTo>
                    <a:pt x="702119" y="164338"/>
                  </a:lnTo>
                  <a:lnTo>
                    <a:pt x="702284" y="164338"/>
                  </a:lnTo>
                  <a:lnTo>
                    <a:pt x="703656" y="167144"/>
                  </a:lnTo>
                  <a:lnTo>
                    <a:pt x="705548" y="169291"/>
                  </a:lnTo>
                  <a:lnTo>
                    <a:pt x="710171" y="172224"/>
                  </a:lnTo>
                  <a:lnTo>
                    <a:pt x="712749" y="172961"/>
                  </a:lnTo>
                  <a:lnTo>
                    <a:pt x="717638" y="172961"/>
                  </a:lnTo>
                  <a:lnTo>
                    <a:pt x="719696" y="172593"/>
                  </a:lnTo>
                  <a:lnTo>
                    <a:pt x="723468" y="171107"/>
                  </a:lnTo>
                  <a:lnTo>
                    <a:pt x="725093" y="170027"/>
                  </a:lnTo>
                  <a:lnTo>
                    <a:pt x="726465" y="168579"/>
                  </a:lnTo>
                  <a:lnTo>
                    <a:pt x="727925" y="167132"/>
                  </a:lnTo>
                  <a:lnTo>
                    <a:pt x="728586" y="166077"/>
                  </a:lnTo>
                  <a:lnTo>
                    <a:pt x="729043" y="165354"/>
                  </a:lnTo>
                  <a:lnTo>
                    <a:pt x="730580" y="161213"/>
                  </a:lnTo>
                  <a:lnTo>
                    <a:pt x="730859" y="159321"/>
                  </a:lnTo>
                  <a:lnTo>
                    <a:pt x="730910" y="151574"/>
                  </a:lnTo>
                  <a:close/>
                </a:path>
                <a:path w="3456940" h="290195">
                  <a:moveTo>
                    <a:pt x="742251" y="272237"/>
                  </a:moveTo>
                  <a:lnTo>
                    <a:pt x="729729" y="272237"/>
                  </a:lnTo>
                  <a:lnTo>
                    <a:pt x="729208" y="268338"/>
                  </a:lnTo>
                  <a:lnTo>
                    <a:pt x="727773" y="265150"/>
                  </a:lnTo>
                  <a:lnTo>
                    <a:pt x="724662" y="261810"/>
                  </a:lnTo>
                  <a:lnTo>
                    <a:pt x="724662" y="272237"/>
                  </a:lnTo>
                  <a:lnTo>
                    <a:pt x="710349" y="272237"/>
                  </a:lnTo>
                  <a:lnTo>
                    <a:pt x="710857" y="269709"/>
                  </a:lnTo>
                  <a:lnTo>
                    <a:pt x="711720" y="267893"/>
                  </a:lnTo>
                  <a:lnTo>
                    <a:pt x="713778" y="265709"/>
                  </a:lnTo>
                  <a:lnTo>
                    <a:pt x="715314" y="265150"/>
                  </a:lnTo>
                  <a:lnTo>
                    <a:pt x="719785" y="265150"/>
                  </a:lnTo>
                  <a:lnTo>
                    <a:pt x="724662" y="272237"/>
                  </a:lnTo>
                  <a:lnTo>
                    <a:pt x="724662" y="261810"/>
                  </a:lnTo>
                  <a:lnTo>
                    <a:pt x="722947" y="259969"/>
                  </a:lnTo>
                  <a:lnTo>
                    <a:pt x="720039" y="258699"/>
                  </a:lnTo>
                  <a:lnTo>
                    <a:pt x="713524" y="258699"/>
                  </a:lnTo>
                  <a:lnTo>
                    <a:pt x="705459" y="268439"/>
                  </a:lnTo>
                  <a:lnTo>
                    <a:pt x="705281" y="268922"/>
                  </a:lnTo>
                  <a:lnTo>
                    <a:pt x="705205" y="269481"/>
                  </a:lnTo>
                  <a:lnTo>
                    <a:pt x="704519" y="272237"/>
                  </a:lnTo>
                  <a:lnTo>
                    <a:pt x="703999" y="272237"/>
                  </a:lnTo>
                  <a:lnTo>
                    <a:pt x="703999" y="276136"/>
                  </a:lnTo>
                  <a:lnTo>
                    <a:pt x="698601" y="283387"/>
                  </a:lnTo>
                  <a:lnTo>
                    <a:pt x="694486" y="283387"/>
                  </a:lnTo>
                  <a:lnTo>
                    <a:pt x="692848" y="282702"/>
                  </a:lnTo>
                  <a:lnTo>
                    <a:pt x="691680" y="281241"/>
                  </a:lnTo>
                  <a:lnTo>
                    <a:pt x="690537" y="279920"/>
                  </a:lnTo>
                  <a:lnTo>
                    <a:pt x="689864" y="278231"/>
                  </a:lnTo>
                  <a:lnTo>
                    <a:pt x="689673" y="276136"/>
                  </a:lnTo>
                  <a:lnTo>
                    <a:pt x="703999" y="276136"/>
                  </a:lnTo>
                  <a:lnTo>
                    <a:pt x="703999" y="272237"/>
                  </a:lnTo>
                  <a:lnTo>
                    <a:pt x="689673" y="272237"/>
                  </a:lnTo>
                  <a:lnTo>
                    <a:pt x="689838" y="270167"/>
                  </a:lnTo>
                  <a:lnTo>
                    <a:pt x="694055" y="260845"/>
                  </a:lnTo>
                  <a:lnTo>
                    <a:pt x="694055" y="260337"/>
                  </a:lnTo>
                  <a:lnTo>
                    <a:pt x="687197" y="260337"/>
                  </a:lnTo>
                  <a:lnTo>
                    <a:pt x="686587" y="261747"/>
                  </a:lnTo>
                  <a:lnTo>
                    <a:pt x="685406" y="266103"/>
                  </a:lnTo>
                  <a:lnTo>
                    <a:pt x="684961" y="267995"/>
                  </a:lnTo>
                  <a:lnTo>
                    <a:pt x="684733" y="269913"/>
                  </a:lnTo>
                  <a:lnTo>
                    <a:pt x="684618" y="272237"/>
                  </a:lnTo>
                  <a:lnTo>
                    <a:pt x="675271" y="272237"/>
                  </a:lnTo>
                  <a:lnTo>
                    <a:pt x="675271" y="276136"/>
                  </a:lnTo>
                  <a:lnTo>
                    <a:pt x="684707" y="276136"/>
                  </a:lnTo>
                  <a:lnTo>
                    <a:pt x="685139" y="280225"/>
                  </a:lnTo>
                  <a:lnTo>
                    <a:pt x="686447" y="283387"/>
                  </a:lnTo>
                  <a:lnTo>
                    <a:pt x="686549" y="283578"/>
                  </a:lnTo>
                  <a:lnTo>
                    <a:pt x="691311" y="288594"/>
                  </a:lnTo>
                  <a:lnTo>
                    <a:pt x="694220" y="289852"/>
                  </a:lnTo>
                  <a:lnTo>
                    <a:pt x="700227" y="289852"/>
                  </a:lnTo>
                  <a:lnTo>
                    <a:pt x="702627" y="289128"/>
                  </a:lnTo>
                  <a:lnTo>
                    <a:pt x="706399" y="286181"/>
                  </a:lnTo>
                  <a:lnTo>
                    <a:pt x="707859" y="283730"/>
                  </a:lnTo>
                  <a:lnTo>
                    <a:pt x="707948" y="283387"/>
                  </a:lnTo>
                  <a:lnTo>
                    <a:pt x="708977" y="279742"/>
                  </a:lnTo>
                  <a:lnTo>
                    <a:pt x="709333" y="278193"/>
                  </a:lnTo>
                  <a:lnTo>
                    <a:pt x="709574" y="277406"/>
                  </a:lnTo>
                  <a:lnTo>
                    <a:pt x="709752" y="276707"/>
                  </a:lnTo>
                  <a:lnTo>
                    <a:pt x="709828" y="276136"/>
                  </a:lnTo>
                  <a:lnTo>
                    <a:pt x="724750" y="276136"/>
                  </a:lnTo>
                  <a:lnTo>
                    <a:pt x="719861" y="289585"/>
                  </a:lnTo>
                  <a:lnTo>
                    <a:pt x="719861" y="290093"/>
                  </a:lnTo>
                  <a:lnTo>
                    <a:pt x="726808" y="290093"/>
                  </a:lnTo>
                  <a:lnTo>
                    <a:pt x="727748" y="288251"/>
                  </a:lnTo>
                  <a:lnTo>
                    <a:pt x="729894" y="276136"/>
                  </a:lnTo>
                  <a:lnTo>
                    <a:pt x="742251" y="276136"/>
                  </a:lnTo>
                  <a:lnTo>
                    <a:pt x="742251" y="272237"/>
                  </a:lnTo>
                  <a:close/>
                </a:path>
                <a:path w="3456940" h="290195">
                  <a:moveTo>
                    <a:pt x="742505" y="128562"/>
                  </a:moveTo>
                  <a:lnTo>
                    <a:pt x="719861" y="118973"/>
                  </a:lnTo>
                  <a:lnTo>
                    <a:pt x="719861" y="127533"/>
                  </a:lnTo>
                  <a:lnTo>
                    <a:pt x="742505" y="133553"/>
                  </a:lnTo>
                  <a:lnTo>
                    <a:pt x="742505" y="128562"/>
                  </a:lnTo>
                  <a:close/>
                </a:path>
                <a:path w="3456940" h="290195">
                  <a:moveTo>
                    <a:pt x="1071587" y="240525"/>
                  </a:moveTo>
                  <a:lnTo>
                    <a:pt x="1069086" y="226987"/>
                  </a:lnTo>
                  <a:lnTo>
                    <a:pt x="1068451" y="226034"/>
                  </a:lnTo>
                  <a:lnTo>
                    <a:pt x="1066914" y="224548"/>
                  </a:lnTo>
                  <a:lnTo>
                    <a:pt x="1065453" y="223113"/>
                  </a:lnTo>
                  <a:lnTo>
                    <a:pt x="1063739" y="222008"/>
                  </a:lnTo>
                  <a:lnTo>
                    <a:pt x="1059789" y="220421"/>
                  </a:lnTo>
                  <a:lnTo>
                    <a:pt x="1057643" y="220040"/>
                  </a:lnTo>
                  <a:lnTo>
                    <a:pt x="1053096" y="220040"/>
                  </a:lnTo>
                  <a:lnTo>
                    <a:pt x="1042555" y="230441"/>
                  </a:lnTo>
                  <a:lnTo>
                    <a:pt x="1042035" y="230441"/>
                  </a:lnTo>
                  <a:lnTo>
                    <a:pt x="1033373" y="221030"/>
                  </a:lnTo>
                  <a:lnTo>
                    <a:pt x="1028407" y="221030"/>
                  </a:lnTo>
                  <a:lnTo>
                    <a:pt x="1026604" y="221411"/>
                  </a:lnTo>
                  <a:lnTo>
                    <a:pt x="1025055" y="222173"/>
                  </a:lnTo>
                  <a:lnTo>
                    <a:pt x="1023429" y="222935"/>
                  </a:lnTo>
                  <a:lnTo>
                    <a:pt x="1018209" y="239293"/>
                  </a:lnTo>
                  <a:lnTo>
                    <a:pt x="1018463" y="241007"/>
                  </a:lnTo>
                  <a:lnTo>
                    <a:pt x="1019060" y="243560"/>
                  </a:lnTo>
                  <a:lnTo>
                    <a:pt x="1019784" y="246202"/>
                  </a:lnTo>
                  <a:lnTo>
                    <a:pt x="1020521" y="248107"/>
                  </a:lnTo>
                  <a:lnTo>
                    <a:pt x="1021283" y="249593"/>
                  </a:lnTo>
                  <a:lnTo>
                    <a:pt x="1028573" y="249593"/>
                  </a:lnTo>
                  <a:lnTo>
                    <a:pt x="1028509" y="249085"/>
                  </a:lnTo>
                  <a:lnTo>
                    <a:pt x="1027633" y="247827"/>
                  </a:lnTo>
                  <a:lnTo>
                    <a:pt x="1027201" y="247002"/>
                  </a:lnTo>
                  <a:lnTo>
                    <a:pt x="1026629" y="246100"/>
                  </a:lnTo>
                  <a:lnTo>
                    <a:pt x="1026172" y="245249"/>
                  </a:lnTo>
                  <a:lnTo>
                    <a:pt x="1025740" y="244157"/>
                  </a:lnTo>
                  <a:lnTo>
                    <a:pt x="1025232" y="242963"/>
                  </a:lnTo>
                  <a:lnTo>
                    <a:pt x="1024801" y="241757"/>
                  </a:lnTo>
                  <a:lnTo>
                    <a:pt x="1024547" y="240525"/>
                  </a:lnTo>
                  <a:lnTo>
                    <a:pt x="1024204" y="239293"/>
                  </a:lnTo>
                  <a:lnTo>
                    <a:pt x="1024229" y="234403"/>
                  </a:lnTo>
                  <a:lnTo>
                    <a:pt x="1024458" y="233476"/>
                  </a:lnTo>
                  <a:lnTo>
                    <a:pt x="1024636" y="232435"/>
                  </a:lnTo>
                  <a:lnTo>
                    <a:pt x="1029944" y="227939"/>
                  </a:lnTo>
                  <a:lnTo>
                    <a:pt x="1034059" y="227939"/>
                  </a:lnTo>
                  <a:lnTo>
                    <a:pt x="1036205" y="228904"/>
                  </a:lnTo>
                  <a:lnTo>
                    <a:pt x="1039126" y="232752"/>
                  </a:lnTo>
                  <a:lnTo>
                    <a:pt x="1039901" y="235267"/>
                  </a:lnTo>
                  <a:lnTo>
                    <a:pt x="1039901" y="240601"/>
                  </a:lnTo>
                  <a:lnTo>
                    <a:pt x="1045641" y="240601"/>
                  </a:lnTo>
                  <a:lnTo>
                    <a:pt x="1045743" y="234696"/>
                  </a:lnTo>
                  <a:lnTo>
                    <a:pt x="1046238" y="232117"/>
                  </a:lnTo>
                  <a:lnTo>
                    <a:pt x="1046759" y="230987"/>
                  </a:lnTo>
                  <a:lnTo>
                    <a:pt x="1047153" y="230441"/>
                  </a:lnTo>
                  <a:lnTo>
                    <a:pt x="1048131" y="229069"/>
                  </a:lnTo>
                  <a:lnTo>
                    <a:pt x="1049070" y="228320"/>
                  </a:lnTo>
                  <a:lnTo>
                    <a:pt x="1051471" y="227241"/>
                  </a:lnTo>
                  <a:lnTo>
                    <a:pt x="1053020" y="226987"/>
                  </a:lnTo>
                  <a:lnTo>
                    <a:pt x="1056703" y="226987"/>
                  </a:lnTo>
                  <a:lnTo>
                    <a:pt x="1065707" y="239903"/>
                  </a:lnTo>
                  <a:lnTo>
                    <a:pt x="1065199" y="242316"/>
                  </a:lnTo>
                  <a:lnTo>
                    <a:pt x="1063294" y="247180"/>
                  </a:lnTo>
                  <a:lnTo>
                    <a:pt x="1062278" y="249085"/>
                  </a:lnTo>
                  <a:lnTo>
                    <a:pt x="1061250" y="250520"/>
                  </a:lnTo>
                  <a:lnTo>
                    <a:pt x="1061250" y="251002"/>
                  </a:lnTo>
                  <a:lnTo>
                    <a:pt x="1068539" y="251002"/>
                  </a:lnTo>
                  <a:lnTo>
                    <a:pt x="1069390" y="249288"/>
                  </a:lnTo>
                  <a:lnTo>
                    <a:pt x="1070165" y="247180"/>
                  </a:lnTo>
                  <a:lnTo>
                    <a:pt x="1071333" y="242316"/>
                  </a:lnTo>
                  <a:lnTo>
                    <a:pt x="1071587" y="240525"/>
                  </a:lnTo>
                  <a:close/>
                </a:path>
                <a:path w="3456940" h="290195">
                  <a:moveTo>
                    <a:pt x="1071676" y="194513"/>
                  </a:moveTo>
                  <a:lnTo>
                    <a:pt x="1071283" y="192278"/>
                  </a:lnTo>
                  <a:lnTo>
                    <a:pt x="1070216" y="189865"/>
                  </a:lnTo>
                  <a:lnTo>
                    <a:pt x="1069467" y="187998"/>
                  </a:lnTo>
                  <a:lnTo>
                    <a:pt x="1068933" y="187261"/>
                  </a:lnTo>
                  <a:lnTo>
                    <a:pt x="1068197" y="186232"/>
                  </a:lnTo>
                  <a:lnTo>
                    <a:pt x="1065110" y="183388"/>
                  </a:lnTo>
                  <a:lnTo>
                    <a:pt x="1063307" y="182283"/>
                  </a:lnTo>
                  <a:lnTo>
                    <a:pt x="1059014" y="180708"/>
                  </a:lnTo>
                  <a:lnTo>
                    <a:pt x="1056703" y="180314"/>
                  </a:lnTo>
                  <a:lnTo>
                    <a:pt x="1051128" y="180314"/>
                  </a:lnTo>
                  <a:lnTo>
                    <a:pt x="1038682" y="198615"/>
                  </a:lnTo>
                  <a:lnTo>
                    <a:pt x="1038872" y="201968"/>
                  </a:lnTo>
                  <a:lnTo>
                    <a:pt x="1025232" y="201968"/>
                  </a:lnTo>
                  <a:lnTo>
                    <a:pt x="1025232" y="180619"/>
                  </a:lnTo>
                  <a:lnTo>
                    <a:pt x="1019149" y="180619"/>
                  </a:lnTo>
                  <a:lnTo>
                    <a:pt x="1019149" y="208584"/>
                  </a:lnTo>
                  <a:lnTo>
                    <a:pt x="1045641" y="208584"/>
                  </a:lnTo>
                  <a:lnTo>
                    <a:pt x="1045387" y="207454"/>
                  </a:lnTo>
                  <a:lnTo>
                    <a:pt x="1045108" y="205867"/>
                  </a:lnTo>
                  <a:lnTo>
                    <a:pt x="1044587" y="201968"/>
                  </a:lnTo>
                  <a:lnTo>
                    <a:pt x="1044498" y="200977"/>
                  </a:lnTo>
                  <a:lnTo>
                    <a:pt x="1044613" y="195173"/>
                  </a:lnTo>
                  <a:lnTo>
                    <a:pt x="1045324" y="192278"/>
                  </a:lnTo>
                  <a:lnTo>
                    <a:pt x="1045984" y="191122"/>
                  </a:lnTo>
                  <a:lnTo>
                    <a:pt x="1046848" y="190131"/>
                  </a:lnTo>
                  <a:lnTo>
                    <a:pt x="1047610" y="189204"/>
                  </a:lnTo>
                  <a:lnTo>
                    <a:pt x="1048562" y="188480"/>
                  </a:lnTo>
                  <a:lnTo>
                    <a:pt x="1049756" y="187998"/>
                  </a:lnTo>
                  <a:lnTo>
                    <a:pt x="1050874" y="187515"/>
                  </a:lnTo>
                  <a:lnTo>
                    <a:pt x="1052410" y="187261"/>
                  </a:lnTo>
                  <a:lnTo>
                    <a:pt x="1056017" y="187261"/>
                  </a:lnTo>
                  <a:lnTo>
                    <a:pt x="1057643" y="187490"/>
                  </a:lnTo>
                  <a:lnTo>
                    <a:pt x="1060386" y="188379"/>
                  </a:lnTo>
                  <a:lnTo>
                    <a:pt x="1061593" y="189026"/>
                  </a:lnTo>
                  <a:lnTo>
                    <a:pt x="1062875" y="190157"/>
                  </a:lnTo>
                  <a:lnTo>
                    <a:pt x="1063650" y="190792"/>
                  </a:lnTo>
                  <a:lnTo>
                    <a:pt x="1064501" y="191922"/>
                  </a:lnTo>
                  <a:lnTo>
                    <a:pt x="1064933" y="193217"/>
                  </a:lnTo>
                  <a:lnTo>
                    <a:pt x="1065453" y="194513"/>
                  </a:lnTo>
                  <a:lnTo>
                    <a:pt x="1065491" y="194754"/>
                  </a:lnTo>
                  <a:lnTo>
                    <a:pt x="1065618" y="199872"/>
                  </a:lnTo>
                  <a:lnTo>
                    <a:pt x="1065237" y="201142"/>
                  </a:lnTo>
                  <a:lnTo>
                    <a:pt x="1064983" y="202222"/>
                  </a:lnTo>
                  <a:lnTo>
                    <a:pt x="1061504" y="210185"/>
                  </a:lnTo>
                  <a:lnTo>
                    <a:pt x="1061504" y="210654"/>
                  </a:lnTo>
                  <a:lnTo>
                    <a:pt x="1068793" y="210654"/>
                  </a:lnTo>
                  <a:lnTo>
                    <a:pt x="1069657" y="208927"/>
                  </a:lnTo>
                  <a:lnTo>
                    <a:pt x="1070343" y="206883"/>
                  </a:lnTo>
                  <a:lnTo>
                    <a:pt x="1070851" y="204520"/>
                  </a:lnTo>
                  <a:lnTo>
                    <a:pt x="1071435" y="202222"/>
                  </a:lnTo>
                  <a:lnTo>
                    <a:pt x="1071651" y="200342"/>
                  </a:lnTo>
                  <a:lnTo>
                    <a:pt x="1071676" y="194513"/>
                  </a:lnTo>
                  <a:close/>
                </a:path>
                <a:path w="3456940" h="290195">
                  <a:moveTo>
                    <a:pt x="1071714" y="161975"/>
                  </a:moveTo>
                  <a:lnTo>
                    <a:pt x="1071676" y="150761"/>
                  </a:lnTo>
                  <a:lnTo>
                    <a:pt x="1069721" y="147040"/>
                  </a:lnTo>
                  <a:lnTo>
                    <a:pt x="1069568" y="146735"/>
                  </a:lnTo>
                  <a:lnTo>
                    <a:pt x="1065961" y="144538"/>
                  </a:lnTo>
                  <a:lnTo>
                    <a:pt x="1065961" y="154457"/>
                  </a:lnTo>
                  <a:lnTo>
                    <a:pt x="1065961" y="158330"/>
                  </a:lnTo>
                  <a:lnTo>
                    <a:pt x="1060475" y="163969"/>
                  </a:lnTo>
                  <a:lnTo>
                    <a:pt x="1058595" y="164693"/>
                  </a:lnTo>
                  <a:lnTo>
                    <a:pt x="1056360" y="165163"/>
                  </a:lnTo>
                  <a:lnTo>
                    <a:pt x="1051560" y="165595"/>
                  </a:lnTo>
                  <a:lnTo>
                    <a:pt x="1048562" y="165709"/>
                  </a:lnTo>
                  <a:lnTo>
                    <a:pt x="1041615" y="165709"/>
                  </a:lnTo>
                  <a:lnTo>
                    <a:pt x="1025232" y="161036"/>
                  </a:lnTo>
                  <a:lnTo>
                    <a:pt x="1024293" y="159829"/>
                  </a:lnTo>
                  <a:lnTo>
                    <a:pt x="1023874" y="158330"/>
                  </a:lnTo>
                  <a:lnTo>
                    <a:pt x="1023861" y="154457"/>
                  </a:lnTo>
                  <a:lnTo>
                    <a:pt x="1024293" y="152895"/>
                  </a:lnTo>
                  <a:lnTo>
                    <a:pt x="1025232" y="151701"/>
                  </a:lnTo>
                  <a:lnTo>
                    <a:pt x="1026109" y="150482"/>
                  </a:lnTo>
                  <a:lnTo>
                    <a:pt x="1041349" y="147040"/>
                  </a:lnTo>
                  <a:lnTo>
                    <a:pt x="1048473" y="147040"/>
                  </a:lnTo>
                  <a:lnTo>
                    <a:pt x="1064590" y="151701"/>
                  </a:lnTo>
                  <a:lnTo>
                    <a:pt x="1065542" y="152920"/>
                  </a:lnTo>
                  <a:lnTo>
                    <a:pt x="1065961" y="154457"/>
                  </a:lnTo>
                  <a:lnTo>
                    <a:pt x="1065961" y="144538"/>
                  </a:lnTo>
                  <a:lnTo>
                    <a:pt x="1065199" y="144068"/>
                  </a:lnTo>
                  <a:lnTo>
                    <a:pt x="1060907" y="141414"/>
                  </a:lnTo>
                  <a:lnTo>
                    <a:pt x="1054125" y="140093"/>
                  </a:lnTo>
                  <a:lnTo>
                    <a:pt x="1035951" y="140093"/>
                  </a:lnTo>
                  <a:lnTo>
                    <a:pt x="1029233" y="141414"/>
                  </a:lnTo>
                  <a:lnTo>
                    <a:pt x="1020343" y="146646"/>
                  </a:lnTo>
                  <a:lnTo>
                    <a:pt x="1018260" y="150482"/>
                  </a:lnTo>
                  <a:lnTo>
                    <a:pt x="1018146" y="161975"/>
                  </a:lnTo>
                  <a:lnTo>
                    <a:pt x="1020254" y="166014"/>
                  </a:lnTo>
                  <a:lnTo>
                    <a:pt x="1024636" y="168668"/>
                  </a:lnTo>
                  <a:lnTo>
                    <a:pt x="1028915" y="171323"/>
                  </a:lnTo>
                  <a:lnTo>
                    <a:pt x="1035697" y="172656"/>
                  </a:lnTo>
                  <a:lnTo>
                    <a:pt x="1053960" y="172656"/>
                  </a:lnTo>
                  <a:lnTo>
                    <a:pt x="1060767" y="171323"/>
                  </a:lnTo>
                  <a:lnTo>
                    <a:pt x="1069479" y="166103"/>
                  </a:lnTo>
                  <a:lnTo>
                    <a:pt x="1069695" y="165709"/>
                  </a:lnTo>
                  <a:lnTo>
                    <a:pt x="1071714" y="161975"/>
                  </a:lnTo>
                  <a:close/>
                </a:path>
                <a:path w="3456940" h="290195">
                  <a:moveTo>
                    <a:pt x="1071714" y="100711"/>
                  </a:moveTo>
                  <a:lnTo>
                    <a:pt x="1071676" y="89496"/>
                  </a:lnTo>
                  <a:lnTo>
                    <a:pt x="1069721" y="85763"/>
                  </a:lnTo>
                  <a:lnTo>
                    <a:pt x="1069568" y="85458"/>
                  </a:lnTo>
                  <a:lnTo>
                    <a:pt x="1065961" y="83273"/>
                  </a:lnTo>
                  <a:lnTo>
                    <a:pt x="1065961" y="93179"/>
                  </a:lnTo>
                  <a:lnTo>
                    <a:pt x="1065961" y="97066"/>
                  </a:lnTo>
                  <a:lnTo>
                    <a:pt x="1060475" y="102692"/>
                  </a:lnTo>
                  <a:lnTo>
                    <a:pt x="1058595" y="103428"/>
                  </a:lnTo>
                  <a:lnTo>
                    <a:pt x="1056360" y="103898"/>
                  </a:lnTo>
                  <a:lnTo>
                    <a:pt x="1051560" y="104330"/>
                  </a:lnTo>
                  <a:lnTo>
                    <a:pt x="1048562" y="104432"/>
                  </a:lnTo>
                  <a:lnTo>
                    <a:pt x="1041615" y="104432"/>
                  </a:lnTo>
                  <a:lnTo>
                    <a:pt x="1025232" y="99771"/>
                  </a:lnTo>
                  <a:lnTo>
                    <a:pt x="1024293" y="98552"/>
                  </a:lnTo>
                  <a:lnTo>
                    <a:pt x="1023874" y="97066"/>
                  </a:lnTo>
                  <a:lnTo>
                    <a:pt x="1023861" y="93179"/>
                  </a:lnTo>
                  <a:lnTo>
                    <a:pt x="1024293" y="91630"/>
                  </a:lnTo>
                  <a:lnTo>
                    <a:pt x="1025232" y="90436"/>
                  </a:lnTo>
                  <a:lnTo>
                    <a:pt x="1026083" y="89230"/>
                  </a:lnTo>
                  <a:lnTo>
                    <a:pt x="1041349" y="85763"/>
                  </a:lnTo>
                  <a:lnTo>
                    <a:pt x="1048473" y="85763"/>
                  </a:lnTo>
                  <a:lnTo>
                    <a:pt x="1064590" y="90436"/>
                  </a:lnTo>
                  <a:lnTo>
                    <a:pt x="1065542" y="91643"/>
                  </a:lnTo>
                  <a:lnTo>
                    <a:pt x="1065961" y="93179"/>
                  </a:lnTo>
                  <a:lnTo>
                    <a:pt x="1065961" y="83273"/>
                  </a:lnTo>
                  <a:lnTo>
                    <a:pt x="1065199" y="82804"/>
                  </a:lnTo>
                  <a:lnTo>
                    <a:pt x="1060907" y="80149"/>
                  </a:lnTo>
                  <a:lnTo>
                    <a:pt x="1054125" y="78816"/>
                  </a:lnTo>
                  <a:lnTo>
                    <a:pt x="1035951" y="78816"/>
                  </a:lnTo>
                  <a:lnTo>
                    <a:pt x="1029233" y="80149"/>
                  </a:lnTo>
                  <a:lnTo>
                    <a:pt x="1020343" y="85369"/>
                  </a:lnTo>
                  <a:lnTo>
                    <a:pt x="1018260" y="89204"/>
                  </a:lnTo>
                  <a:lnTo>
                    <a:pt x="1018146" y="100711"/>
                  </a:lnTo>
                  <a:lnTo>
                    <a:pt x="1020254" y="104749"/>
                  </a:lnTo>
                  <a:lnTo>
                    <a:pt x="1024636" y="107403"/>
                  </a:lnTo>
                  <a:lnTo>
                    <a:pt x="1028915" y="110058"/>
                  </a:lnTo>
                  <a:lnTo>
                    <a:pt x="1035697" y="111379"/>
                  </a:lnTo>
                  <a:lnTo>
                    <a:pt x="1053960" y="111379"/>
                  </a:lnTo>
                  <a:lnTo>
                    <a:pt x="1060767" y="110058"/>
                  </a:lnTo>
                  <a:lnTo>
                    <a:pt x="1069479" y="104825"/>
                  </a:lnTo>
                  <a:lnTo>
                    <a:pt x="1069695" y="104432"/>
                  </a:lnTo>
                  <a:lnTo>
                    <a:pt x="1071714" y="100711"/>
                  </a:lnTo>
                  <a:close/>
                </a:path>
                <a:path w="3456940" h="290195">
                  <a:moveTo>
                    <a:pt x="1071714" y="61302"/>
                  </a:moveTo>
                  <a:lnTo>
                    <a:pt x="1071676" y="50076"/>
                  </a:lnTo>
                  <a:lnTo>
                    <a:pt x="1069721" y="46355"/>
                  </a:lnTo>
                  <a:lnTo>
                    <a:pt x="1069568" y="46050"/>
                  </a:lnTo>
                  <a:lnTo>
                    <a:pt x="1065961" y="43865"/>
                  </a:lnTo>
                  <a:lnTo>
                    <a:pt x="1065961" y="53771"/>
                  </a:lnTo>
                  <a:lnTo>
                    <a:pt x="1065961" y="57658"/>
                  </a:lnTo>
                  <a:lnTo>
                    <a:pt x="1060475" y="63284"/>
                  </a:lnTo>
                  <a:lnTo>
                    <a:pt x="1058595" y="64008"/>
                  </a:lnTo>
                  <a:lnTo>
                    <a:pt x="1056360" y="64490"/>
                  </a:lnTo>
                  <a:lnTo>
                    <a:pt x="1051560" y="64922"/>
                  </a:lnTo>
                  <a:lnTo>
                    <a:pt x="1048562" y="65036"/>
                  </a:lnTo>
                  <a:lnTo>
                    <a:pt x="1041615" y="65036"/>
                  </a:lnTo>
                  <a:lnTo>
                    <a:pt x="1025232" y="60363"/>
                  </a:lnTo>
                  <a:lnTo>
                    <a:pt x="1024293" y="59143"/>
                  </a:lnTo>
                  <a:lnTo>
                    <a:pt x="1023874" y="57658"/>
                  </a:lnTo>
                  <a:lnTo>
                    <a:pt x="1023861" y="53771"/>
                  </a:lnTo>
                  <a:lnTo>
                    <a:pt x="1024293" y="52222"/>
                  </a:lnTo>
                  <a:lnTo>
                    <a:pt x="1025232" y="51015"/>
                  </a:lnTo>
                  <a:lnTo>
                    <a:pt x="1026083" y="49822"/>
                  </a:lnTo>
                  <a:lnTo>
                    <a:pt x="1041349" y="46355"/>
                  </a:lnTo>
                  <a:lnTo>
                    <a:pt x="1048473" y="46355"/>
                  </a:lnTo>
                  <a:lnTo>
                    <a:pt x="1064590" y="51015"/>
                  </a:lnTo>
                  <a:lnTo>
                    <a:pt x="1065542" y="52247"/>
                  </a:lnTo>
                  <a:lnTo>
                    <a:pt x="1065961" y="53771"/>
                  </a:lnTo>
                  <a:lnTo>
                    <a:pt x="1065961" y="43865"/>
                  </a:lnTo>
                  <a:lnTo>
                    <a:pt x="1065199" y="43395"/>
                  </a:lnTo>
                  <a:lnTo>
                    <a:pt x="1060907" y="40741"/>
                  </a:lnTo>
                  <a:lnTo>
                    <a:pt x="1054125" y="39408"/>
                  </a:lnTo>
                  <a:lnTo>
                    <a:pt x="1035951" y="39408"/>
                  </a:lnTo>
                  <a:lnTo>
                    <a:pt x="1029233" y="40741"/>
                  </a:lnTo>
                  <a:lnTo>
                    <a:pt x="1020343" y="45974"/>
                  </a:lnTo>
                  <a:lnTo>
                    <a:pt x="1018260" y="49796"/>
                  </a:lnTo>
                  <a:lnTo>
                    <a:pt x="1018146" y="61302"/>
                  </a:lnTo>
                  <a:lnTo>
                    <a:pt x="1020254" y="65328"/>
                  </a:lnTo>
                  <a:lnTo>
                    <a:pt x="1024636" y="67983"/>
                  </a:lnTo>
                  <a:lnTo>
                    <a:pt x="1028915" y="70650"/>
                  </a:lnTo>
                  <a:lnTo>
                    <a:pt x="1035697" y="71970"/>
                  </a:lnTo>
                  <a:lnTo>
                    <a:pt x="1053960" y="71970"/>
                  </a:lnTo>
                  <a:lnTo>
                    <a:pt x="1060767" y="70650"/>
                  </a:lnTo>
                  <a:lnTo>
                    <a:pt x="1069479" y="65417"/>
                  </a:lnTo>
                  <a:lnTo>
                    <a:pt x="1069682" y="65036"/>
                  </a:lnTo>
                  <a:lnTo>
                    <a:pt x="1071714" y="61302"/>
                  </a:lnTo>
                  <a:close/>
                </a:path>
                <a:path w="3456940" h="290195">
                  <a:moveTo>
                    <a:pt x="1071714" y="21894"/>
                  </a:moveTo>
                  <a:lnTo>
                    <a:pt x="1071676" y="10668"/>
                  </a:lnTo>
                  <a:lnTo>
                    <a:pt x="1069721" y="6946"/>
                  </a:lnTo>
                  <a:lnTo>
                    <a:pt x="1069568" y="6642"/>
                  </a:lnTo>
                  <a:lnTo>
                    <a:pt x="1065961" y="4457"/>
                  </a:lnTo>
                  <a:lnTo>
                    <a:pt x="1065961" y="14363"/>
                  </a:lnTo>
                  <a:lnTo>
                    <a:pt x="1065961" y="18237"/>
                  </a:lnTo>
                  <a:lnTo>
                    <a:pt x="1060475" y="23876"/>
                  </a:lnTo>
                  <a:lnTo>
                    <a:pt x="1058595" y="24612"/>
                  </a:lnTo>
                  <a:lnTo>
                    <a:pt x="1056360" y="25082"/>
                  </a:lnTo>
                  <a:lnTo>
                    <a:pt x="1051560" y="25514"/>
                  </a:lnTo>
                  <a:lnTo>
                    <a:pt x="1048562" y="25615"/>
                  </a:lnTo>
                  <a:lnTo>
                    <a:pt x="1041615" y="25615"/>
                  </a:lnTo>
                  <a:lnTo>
                    <a:pt x="1025232" y="20955"/>
                  </a:lnTo>
                  <a:lnTo>
                    <a:pt x="1024293" y="19735"/>
                  </a:lnTo>
                  <a:lnTo>
                    <a:pt x="1023874" y="18237"/>
                  </a:lnTo>
                  <a:lnTo>
                    <a:pt x="1023861" y="14363"/>
                  </a:lnTo>
                  <a:lnTo>
                    <a:pt x="1024293" y="12801"/>
                  </a:lnTo>
                  <a:lnTo>
                    <a:pt x="1025232" y="11607"/>
                  </a:lnTo>
                  <a:lnTo>
                    <a:pt x="1026109" y="10388"/>
                  </a:lnTo>
                  <a:lnTo>
                    <a:pt x="1041349" y="6946"/>
                  </a:lnTo>
                  <a:lnTo>
                    <a:pt x="1048473" y="6946"/>
                  </a:lnTo>
                  <a:lnTo>
                    <a:pt x="1064590" y="11607"/>
                  </a:lnTo>
                  <a:lnTo>
                    <a:pt x="1065542" y="12827"/>
                  </a:lnTo>
                  <a:lnTo>
                    <a:pt x="1065961" y="14363"/>
                  </a:lnTo>
                  <a:lnTo>
                    <a:pt x="1065961" y="4457"/>
                  </a:lnTo>
                  <a:lnTo>
                    <a:pt x="1065199" y="3987"/>
                  </a:lnTo>
                  <a:lnTo>
                    <a:pt x="1060907" y="1320"/>
                  </a:lnTo>
                  <a:lnTo>
                    <a:pt x="1054125" y="0"/>
                  </a:lnTo>
                  <a:lnTo>
                    <a:pt x="1035951" y="0"/>
                  </a:lnTo>
                  <a:lnTo>
                    <a:pt x="1029233" y="1320"/>
                  </a:lnTo>
                  <a:lnTo>
                    <a:pt x="1020343" y="6553"/>
                  </a:lnTo>
                  <a:lnTo>
                    <a:pt x="1018260" y="10388"/>
                  </a:lnTo>
                  <a:lnTo>
                    <a:pt x="1018146" y="21894"/>
                  </a:lnTo>
                  <a:lnTo>
                    <a:pt x="1020254" y="25920"/>
                  </a:lnTo>
                  <a:lnTo>
                    <a:pt x="1024636" y="28587"/>
                  </a:lnTo>
                  <a:lnTo>
                    <a:pt x="1028915" y="31229"/>
                  </a:lnTo>
                  <a:lnTo>
                    <a:pt x="1035697" y="32562"/>
                  </a:lnTo>
                  <a:lnTo>
                    <a:pt x="1053960" y="32562"/>
                  </a:lnTo>
                  <a:lnTo>
                    <a:pt x="1060767" y="31229"/>
                  </a:lnTo>
                  <a:lnTo>
                    <a:pt x="1069479" y="26009"/>
                  </a:lnTo>
                  <a:lnTo>
                    <a:pt x="1069695" y="25615"/>
                  </a:lnTo>
                  <a:lnTo>
                    <a:pt x="1071714" y="21894"/>
                  </a:lnTo>
                  <a:close/>
                </a:path>
                <a:path w="3456940" h="290195">
                  <a:moveTo>
                    <a:pt x="1083119" y="272237"/>
                  </a:moveTo>
                  <a:lnTo>
                    <a:pt x="1070597" y="272237"/>
                  </a:lnTo>
                  <a:lnTo>
                    <a:pt x="1070076" y="268338"/>
                  </a:lnTo>
                  <a:lnTo>
                    <a:pt x="1068641" y="265150"/>
                  </a:lnTo>
                  <a:lnTo>
                    <a:pt x="1065542" y="261810"/>
                  </a:lnTo>
                  <a:lnTo>
                    <a:pt x="1065542" y="272237"/>
                  </a:lnTo>
                  <a:lnTo>
                    <a:pt x="1051217" y="272237"/>
                  </a:lnTo>
                  <a:lnTo>
                    <a:pt x="1051725" y="269709"/>
                  </a:lnTo>
                  <a:lnTo>
                    <a:pt x="1052588" y="267893"/>
                  </a:lnTo>
                  <a:lnTo>
                    <a:pt x="1054646" y="265709"/>
                  </a:lnTo>
                  <a:lnTo>
                    <a:pt x="1056195" y="265150"/>
                  </a:lnTo>
                  <a:lnTo>
                    <a:pt x="1060653" y="265150"/>
                  </a:lnTo>
                  <a:lnTo>
                    <a:pt x="1065542" y="272237"/>
                  </a:lnTo>
                  <a:lnTo>
                    <a:pt x="1065542" y="261810"/>
                  </a:lnTo>
                  <a:lnTo>
                    <a:pt x="1063815" y="259969"/>
                  </a:lnTo>
                  <a:lnTo>
                    <a:pt x="1060907" y="258699"/>
                  </a:lnTo>
                  <a:lnTo>
                    <a:pt x="1054392" y="258699"/>
                  </a:lnTo>
                  <a:lnTo>
                    <a:pt x="1046327" y="268439"/>
                  </a:lnTo>
                  <a:lnTo>
                    <a:pt x="1046162" y="268922"/>
                  </a:lnTo>
                  <a:lnTo>
                    <a:pt x="1046073" y="269481"/>
                  </a:lnTo>
                  <a:lnTo>
                    <a:pt x="1045387" y="272237"/>
                  </a:lnTo>
                  <a:lnTo>
                    <a:pt x="1044867" y="272237"/>
                  </a:lnTo>
                  <a:lnTo>
                    <a:pt x="1044867" y="276136"/>
                  </a:lnTo>
                  <a:lnTo>
                    <a:pt x="1039469" y="283387"/>
                  </a:lnTo>
                  <a:lnTo>
                    <a:pt x="1035354" y="283387"/>
                  </a:lnTo>
                  <a:lnTo>
                    <a:pt x="1033716" y="282702"/>
                  </a:lnTo>
                  <a:lnTo>
                    <a:pt x="1032548" y="281241"/>
                  </a:lnTo>
                  <a:lnTo>
                    <a:pt x="1031405" y="279920"/>
                  </a:lnTo>
                  <a:lnTo>
                    <a:pt x="1030732" y="278231"/>
                  </a:lnTo>
                  <a:lnTo>
                    <a:pt x="1030554" y="276136"/>
                  </a:lnTo>
                  <a:lnTo>
                    <a:pt x="1044867" y="276136"/>
                  </a:lnTo>
                  <a:lnTo>
                    <a:pt x="1044867" y="272237"/>
                  </a:lnTo>
                  <a:lnTo>
                    <a:pt x="1030554" y="272237"/>
                  </a:lnTo>
                  <a:lnTo>
                    <a:pt x="1030706" y="270167"/>
                  </a:lnTo>
                  <a:lnTo>
                    <a:pt x="1034923" y="260845"/>
                  </a:lnTo>
                  <a:lnTo>
                    <a:pt x="1034923" y="260337"/>
                  </a:lnTo>
                  <a:lnTo>
                    <a:pt x="1028065" y="260337"/>
                  </a:lnTo>
                  <a:lnTo>
                    <a:pt x="1027468" y="261747"/>
                  </a:lnTo>
                  <a:lnTo>
                    <a:pt x="1026274" y="266103"/>
                  </a:lnTo>
                  <a:lnTo>
                    <a:pt x="1025842" y="267995"/>
                  </a:lnTo>
                  <a:lnTo>
                    <a:pt x="1025601" y="269913"/>
                  </a:lnTo>
                  <a:lnTo>
                    <a:pt x="1025486" y="272237"/>
                  </a:lnTo>
                  <a:lnTo>
                    <a:pt x="1016139" y="272237"/>
                  </a:lnTo>
                  <a:lnTo>
                    <a:pt x="1016139" y="276136"/>
                  </a:lnTo>
                  <a:lnTo>
                    <a:pt x="1025575" y="276136"/>
                  </a:lnTo>
                  <a:lnTo>
                    <a:pt x="1026007" y="280225"/>
                  </a:lnTo>
                  <a:lnTo>
                    <a:pt x="1027315" y="283387"/>
                  </a:lnTo>
                  <a:lnTo>
                    <a:pt x="1027430" y="283578"/>
                  </a:lnTo>
                  <a:lnTo>
                    <a:pt x="1032179" y="288594"/>
                  </a:lnTo>
                  <a:lnTo>
                    <a:pt x="1035088" y="289852"/>
                  </a:lnTo>
                  <a:lnTo>
                    <a:pt x="1041095" y="289852"/>
                  </a:lnTo>
                  <a:lnTo>
                    <a:pt x="1050201" y="278193"/>
                  </a:lnTo>
                  <a:lnTo>
                    <a:pt x="1050442" y="277406"/>
                  </a:lnTo>
                  <a:lnTo>
                    <a:pt x="1050620" y="276707"/>
                  </a:lnTo>
                  <a:lnTo>
                    <a:pt x="1050696" y="276136"/>
                  </a:lnTo>
                  <a:lnTo>
                    <a:pt x="1065618" y="276136"/>
                  </a:lnTo>
                  <a:lnTo>
                    <a:pt x="1060729" y="289585"/>
                  </a:lnTo>
                  <a:lnTo>
                    <a:pt x="1060729" y="290093"/>
                  </a:lnTo>
                  <a:lnTo>
                    <a:pt x="1067676" y="290093"/>
                  </a:lnTo>
                  <a:lnTo>
                    <a:pt x="1068628" y="288251"/>
                  </a:lnTo>
                  <a:lnTo>
                    <a:pt x="1070762" y="276136"/>
                  </a:lnTo>
                  <a:lnTo>
                    <a:pt x="1083119" y="276136"/>
                  </a:lnTo>
                  <a:lnTo>
                    <a:pt x="1083119" y="272237"/>
                  </a:lnTo>
                  <a:close/>
                </a:path>
                <a:path w="3456940" h="290195">
                  <a:moveTo>
                    <a:pt x="1083373" y="128562"/>
                  </a:moveTo>
                  <a:lnTo>
                    <a:pt x="1060729" y="118973"/>
                  </a:lnTo>
                  <a:lnTo>
                    <a:pt x="1060729" y="127533"/>
                  </a:lnTo>
                  <a:lnTo>
                    <a:pt x="1083373" y="133553"/>
                  </a:lnTo>
                  <a:lnTo>
                    <a:pt x="1083373" y="128562"/>
                  </a:lnTo>
                  <a:close/>
                </a:path>
                <a:path w="3456940" h="290195">
                  <a:moveTo>
                    <a:pt x="1411465" y="140322"/>
                  </a:moveTo>
                  <a:lnTo>
                    <a:pt x="1405547" y="140322"/>
                  </a:lnTo>
                  <a:lnTo>
                    <a:pt x="1405547" y="165366"/>
                  </a:lnTo>
                  <a:lnTo>
                    <a:pt x="1402118" y="161696"/>
                  </a:lnTo>
                  <a:lnTo>
                    <a:pt x="1399540" y="159054"/>
                  </a:lnTo>
                  <a:lnTo>
                    <a:pt x="1397063" y="156413"/>
                  </a:lnTo>
                  <a:lnTo>
                    <a:pt x="1394574" y="154038"/>
                  </a:lnTo>
                  <a:lnTo>
                    <a:pt x="1383423" y="145084"/>
                  </a:lnTo>
                  <a:lnTo>
                    <a:pt x="1381963" y="144259"/>
                  </a:lnTo>
                  <a:lnTo>
                    <a:pt x="1380426" y="143611"/>
                  </a:lnTo>
                  <a:lnTo>
                    <a:pt x="1376997" y="142684"/>
                  </a:lnTo>
                  <a:lnTo>
                    <a:pt x="1375194" y="142443"/>
                  </a:lnTo>
                  <a:lnTo>
                    <a:pt x="1368755" y="142443"/>
                  </a:lnTo>
                  <a:lnTo>
                    <a:pt x="1365326" y="143789"/>
                  </a:lnTo>
                  <a:lnTo>
                    <a:pt x="1362837" y="146481"/>
                  </a:lnTo>
                  <a:lnTo>
                    <a:pt x="1360271" y="149174"/>
                  </a:lnTo>
                  <a:lnTo>
                    <a:pt x="1359039" y="152730"/>
                  </a:lnTo>
                  <a:lnTo>
                    <a:pt x="1359077" y="160578"/>
                  </a:lnTo>
                  <a:lnTo>
                    <a:pt x="1359331" y="162293"/>
                  </a:lnTo>
                  <a:lnTo>
                    <a:pt x="1360716" y="167373"/>
                  </a:lnTo>
                  <a:lnTo>
                    <a:pt x="1361389" y="169291"/>
                  </a:lnTo>
                  <a:lnTo>
                    <a:pt x="1362075" y="170700"/>
                  </a:lnTo>
                  <a:lnTo>
                    <a:pt x="1369441" y="170700"/>
                  </a:lnTo>
                  <a:lnTo>
                    <a:pt x="1369441" y="170332"/>
                  </a:lnTo>
                  <a:lnTo>
                    <a:pt x="1369021" y="169773"/>
                  </a:lnTo>
                  <a:lnTo>
                    <a:pt x="1368590" y="169062"/>
                  </a:lnTo>
                  <a:lnTo>
                    <a:pt x="1367993" y="168173"/>
                  </a:lnTo>
                  <a:lnTo>
                    <a:pt x="1366964" y="166370"/>
                  </a:lnTo>
                  <a:lnTo>
                    <a:pt x="1366596" y="165366"/>
                  </a:lnTo>
                  <a:lnTo>
                    <a:pt x="1366100" y="164261"/>
                  </a:lnTo>
                  <a:lnTo>
                    <a:pt x="1365072" y="160578"/>
                  </a:lnTo>
                  <a:lnTo>
                    <a:pt x="1365161" y="155740"/>
                  </a:lnTo>
                  <a:lnTo>
                    <a:pt x="1365846" y="153644"/>
                  </a:lnTo>
                  <a:lnTo>
                    <a:pt x="1372108" y="149428"/>
                  </a:lnTo>
                  <a:lnTo>
                    <a:pt x="1376222" y="149428"/>
                  </a:lnTo>
                  <a:lnTo>
                    <a:pt x="1378966" y="150139"/>
                  </a:lnTo>
                  <a:lnTo>
                    <a:pt x="1384109" y="152958"/>
                  </a:lnTo>
                  <a:lnTo>
                    <a:pt x="1387538" y="155600"/>
                  </a:lnTo>
                  <a:lnTo>
                    <a:pt x="1391831" y="159486"/>
                  </a:lnTo>
                  <a:lnTo>
                    <a:pt x="1393977" y="161391"/>
                  </a:lnTo>
                  <a:lnTo>
                    <a:pt x="1404264" y="171767"/>
                  </a:lnTo>
                  <a:lnTo>
                    <a:pt x="1411465" y="171767"/>
                  </a:lnTo>
                  <a:lnTo>
                    <a:pt x="1411465" y="165366"/>
                  </a:lnTo>
                  <a:lnTo>
                    <a:pt x="1411465" y="140322"/>
                  </a:lnTo>
                  <a:close/>
                </a:path>
                <a:path w="3456940" h="290195">
                  <a:moveTo>
                    <a:pt x="1412455" y="240525"/>
                  </a:moveTo>
                  <a:lnTo>
                    <a:pt x="1409954" y="226987"/>
                  </a:lnTo>
                  <a:lnTo>
                    <a:pt x="1409319" y="226034"/>
                  </a:lnTo>
                  <a:lnTo>
                    <a:pt x="1407782" y="224548"/>
                  </a:lnTo>
                  <a:lnTo>
                    <a:pt x="1406321" y="223113"/>
                  </a:lnTo>
                  <a:lnTo>
                    <a:pt x="1404607" y="222008"/>
                  </a:lnTo>
                  <a:lnTo>
                    <a:pt x="1400657" y="220421"/>
                  </a:lnTo>
                  <a:lnTo>
                    <a:pt x="1398511" y="220040"/>
                  </a:lnTo>
                  <a:lnTo>
                    <a:pt x="1393977" y="220040"/>
                  </a:lnTo>
                  <a:lnTo>
                    <a:pt x="1383423" y="230441"/>
                  </a:lnTo>
                  <a:lnTo>
                    <a:pt x="1382915" y="230441"/>
                  </a:lnTo>
                  <a:lnTo>
                    <a:pt x="1374254" y="221030"/>
                  </a:lnTo>
                  <a:lnTo>
                    <a:pt x="1369275" y="221030"/>
                  </a:lnTo>
                  <a:lnTo>
                    <a:pt x="1367472" y="221411"/>
                  </a:lnTo>
                  <a:lnTo>
                    <a:pt x="1365935" y="222173"/>
                  </a:lnTo>
                  <a:lnTo>
                    <a:pt x="1364297" y="222935"/>
                  </a:lnTo>
                  <a:lnTo>
                    <a:pt x="1359090" y="239293"/>
                  </a:lnTo>
                  <a:lnTo>
                    <a:pt x="1359331" y="241007"/>
                  </a:lnTo>
                  <a:lnTo>
                    <a:pt x="1359928" y="243560"/>
                  </a:lnTo>
                  <a:lnTo>
                    <a:pt x="1360652" y="246202"/>
                  </a:lnTo>
                  <a:lnTo>
                    <a:pt x="1361389" y="248107"/>
                  </a:lnTo>
                  <a:lnTo>
                    <a:pt x="1362151" y="249593"/>
                  </a:lnTo>
                  <a:lnTo>
                    <a:pt x="1369441" y="249593"/>
                  </a:lnTo>
                  <a:lnTo>
                    <a:pt x="1369377" y="249085"/>
                  </a:lnTo>
                  <a:lnTo>
                    <a:pt x="1368501" y="247827"/>
                  </a:lnTo>
                  <a:lnTo>
                    <a:pt x="1368069" y="247002"/>
                  </a:lnTo>
                  <a:lnTo>
                    <a:pt x="1367510" y="246100"/>
                  </a:lnTo>
                  <a:lnTo>
                    <a:pt x="1367040" y="245249"/>
                  </a:lnTo>
                  <a:lnTo>
                    <a:pt x="1366621" y="244157"/>
                  </a:lnTo>
                  <a:lnTo>
                    <a:pt x="1366100" y="242963"/>
                  </a:lnTo>
                  <a:lnTo>
                    <a:pt x="1365669" y="241757"/>
                  </a:lnTo>
                  <a:lnTo>
                    <a:pt x="1365415" y="240525"/>
                  </a:lnTo>
                  <a:lnTo>
                    <a:pt x="1365072" y="239293"/>
                  </a:lnTo>
                  <a:lnTo>
                    <a:pt x="1365097" y="234403"/>
                  </a:lnTo>
                  <a:lnTo>
                    <a:pt x="1365326" y="233476"/>
                  </a:lnTo>
                  <a:lnTo>
                    <a:pt x="1365504" y="232435"/>
                  </a:lnTo>
                  <a:lnTo>
                    <a:pt x="1370812" y="227939"/>
                  </a:lnTo>
                  <a:lnTo>
                    <a:pt x="1374940" y="227939"/>
                  </a:lnTo>
                  <a:lnTo>
                    <a:pt x="1377073" y="228904"/>
                  </a:lnTo>
                  <a:lnTo>
                    <a:pt x="1379994" y="232752"/>
                  </a:lnTo>
                  <a:lnTo>
                    <a:pt x="1380769" y="235267"/>
                  </a:lnTo>
                  <a:lnTo>
                    <a:pt x="1380769" y="240601"/>
                  </a:lnTo>
                  <a:lnTo>
                    <a:pt x="1386509" y="240601"/>
                  </a:lnTo>
                  <a:lnTo>
                    <a:pt x="1386611" y="234696"/>
                  </a:lnTo>
                  <a:lnTo>
                    <a:pt x="1387106" y="232117"/>
                  </a:lnTo>
                  <a:lnTo>
                    <a:pt x="1387627" y="230987"/>
                  </a:lnTo>
                  <a:lnTo>
                    <a:pt x="1388021" y="230441"/>
                  </a:lnTo>
                  <a:lnTo>
                    <a:pt x="1388999" y="229069"/>
                  </a:lnTo>
                  <a:lnTo>
                    <a:pt x="1389938" y="228320"/>
                  </a:lnTo>
                  <a:lnTo>
                    <a:pt x="1392339" y="227241"/>
                  </a:lnTo>
                  <a:lnTo>
                    <a:pt x="1393888" y="226987"/>
                  </a:lnTo>
                  <a:lnTo>
                    <a:pt x="1397571" y="226987"/>
                  </a:lnTo>
                  <a:lnTo>
                    <a:pt x="1406575" y="239903"/>
                  </a:lnTo>
                  <a:lnTo>
                    <a:pt x="1406067" y="242316"/>
                  </a:lnTo>
                  <a:lnTo>
                    <a:pt x="1404162" y="247180"/>
                  </a:lnTo>
                  <a:lnTo>
                    <a:pt x="1403146" y="249085"/>
                  </a:lnTo>
                  <a:lnTo>
                    <a:pt x="1402118" y="250520"/>
                  </a:lnTo>
                  <a:lnTo>
                    <a:pt x="1402118" y="251002"/>
                  </a:lnTo>
                  <a:lnTo>
                    <a:pt x="1409407" y="251002"/>
                  </a:lnTo>
                  <a:lnTo>
                    <a:pt x="1410258" y="249288"/>
                  </a:lnTo>
                  <a:lnTo>
                    <a:pt x="1411033" y="247180"/>
                  </a:lnTo>
                  <a:lnTo>
                    <a:pt x="1412201" y="242316"/>
                  </a:lnTo>
                  <a:lnTo>
                    <a:pt x="1412455" y="240525"/>
                  </a:lnTo>
                  <a:close/>
                </a:path>
                <a:path w="3456940" h="290195">
                  <a:moveTo>
                    <a:pt x="1412557" y="194513"/>
                  </a:moveTo>
                  <a:lnTo>
                    <a:pt x="1412151" y="192278"/>
                  </a:lnTo>
                  <a:lnTo>
                    <a:pt x="1411097" y="189865"/>
                  </a:lnTo>
                  <a:lnTo>
                    <a:pt x="1410335" y="187998"/>
                  </a:lnTo>
                  <a:lnTo>
                    <a:pt x="1409801" y="187261"/>
                  </a:lnTo>
                  <a:lnTo>
                    <a:pt x="1409065" y="186232"/>
                  </a:lnTo>
                  <a:lnTo>
                    <a:pt x="1405978" y="183388"/>
                  </a:lnTo>
                  <a:lnTo>
                    <a:pt x="1404175" y="182283"/>
                  </a:lnTo>
                  <a:lnTo>
                    <a:pt x="1399882" y="180708"/>
                  </a:lnTo>
                  <a:lnTo>
                    <a:pt x="1397571" y="180314"/>
                  </a:lnTo>
                  <a:lnTo>
                    <a:pt x="1391996" y="180314"/>
                  </a:lnTo>
                  <a:lnTo>
                    <a:pt x="1379550" y="198615"/>
                  </a:lnTo>
                  <a:lnTo>
                    <a:pt x="1379740" y="201968"/>
                  </a:lnTo>
                  <a:lnTo>
                    <a:pt x="1366100" y="201968"/>
                  </a:lnTo>
                  <a:lnTo>
                    <a:pt x="1366100" y="180619"/>
                  </a:lnTo>
                  <a:lnTo>
                    <a:pt x="1360017" y="180619"/>
                  </a:lnTo>
                  <a:lnTo>
                    <a:pt x="1360017" y="208584"/>
                  </a:lnTo>
                  <a:lnTo>
                    <a:pt x="1386509" y="208584"/>
                  </a:lnTo>
                  <a:lnTo>
                    <a:pt x="1386255" y="207454"/>
                  </a:lnTo>
                  <a:lnTo>
                    <a:pt x="1385976" y="205867"/>
                  </a:lnTo>
                  <a:lnTo>
                    <a:pt x="1385455" y="201968"/>
                  </a:lnTo>
                  <a:lnTo>
                    <a:pt x="1385366" y="200977"/>
                  </a:lnTo>
                  <a:lnTo>
                    <a:pt x="1385481" y="195173"/>
                  </a:lnTo>
                  <a:lnTo>
                    <a:pt x="1386192" y="192278"/>
                  </a:lnTo>
                  <a:lnTo>
                    <a:pt x="1386852" y="191122"/>
                  </a:lnTo>
                  <a:lnTo>
                    <a:pt x="1387716" y="190131"/>
                  </a:lnTo>
                  <a:lnTo>
                    <a:pt x="1388478" y="189204"/>
                  </a:lnTo>
                  <a:lnTo>
                    <a:pt x="1389430" y="188480"/>
                  </a:lnTo>
                  <a:lnTo>
                    <a:pt x="1390624" y="187998"/>
                  </a:lnTo>
                  <a:lnTo>
                    <a:pt x="1391742" y="187515"/>
                  </a:lnTo>
                  <a:lnTo>
                    <a:pt x="1393291" y="187261"/>
                  </a:lnTo>
                  <a:lnTo>
                    <a:pt x="1396885" y="187261"/>
                  </a:lnTo>
                  <a:lnTo>
                    <a:pt x="1398511" y="187490"/>
                  </a:lnTo>
                  <a:lnTo>
                    <a:pt x="1401254" y="188379"/>
                  </a:lnTo>
                  <a:lnTo>
                    <a:pt x="1402461" y="189026"/>
                  </a:lnTo>
                  <a:lnTo>
                    <a:pt x="1403743" y="190157"/>
                  </a:lnTo>
                  <a:lnTo>
                    <a:pt x="1404518" y="190792"/>
                  </a:lnTo>
                  <a:lnTo>
                    <a:pt x="1405382" y="191922"/>
                  </a:lnTo>
                  <a:lnTo>
                    <a:pt x="1405801" y="193217"/>
                  </a:lnTo>
                  <a:lnTo>
                    <a:pt x="1406321" y="194513"/>
                  </a:lnTo>
                  <a:lnTo>
                    <a:pt x="1406359" y="194754"/>
                  </a:lnTo>
                  <a:lnTo>
                    <a:pt x="1406486" y="199872"/>
                  </a:lnTo>
                  <a:lnTo>
                    <a:pt x="1406105" y="201142"/>
                  </a:lnTo>
                  <a:lnTo>
                    <a:pt x="1405851" y="202222"/>
                  </a:lnTo>
                  <a:lnTo>
                    <a:pt x="1402372" y="210185"/>
                  </a:lnTo>
                  <a:lnTo>
                    <a:pt x="1402372" y="210654"/>
                  </a:lnTo>
                  <a:lnTo>
                    <a:pt x="1409661" y="210654"/>
                  </a:lnTo>
                  <a:lnTo>
                    <a:pt x="1410525" y="208927"/>
                  </a:lnTo>
                  <a:lnTo>
                    <a:pt x="1411211" y="206883"/>
                  </a:lnTo>
                  <a:lnTo>
                    <a:pt x="1411719" y="204520"/>
                  </a:lnTo>
                  <a:lnTo>
                    <a:pt x="1412303" y="202222"/>
                  </a:lnTo>
                  <a:lnTo>
                    <a:pt x="1412519" y="200342"/>
                  </a:lnTo>
                  <a:lnTo>
                    <a:pt x="1412557" y="194513"/>
                  </a:lnTo>
                  <a:close/>
                </a:path>
                <a:path w="3456940" h="290195">
                  <a:moveTo>
                    <a:pt x="1412582" y="100711"/>
                  </a:moveTo>
                  <a:lnTo>
                    <a:pt x="1412544" y="89496"/>
                  </a:lnTo>
                  <a:lnTo>
                    <a:pt x="1410601" y="85763"/>
                  </a:lnTo>
                  <a:lnTo>
                    <a:pt x="1410436" y="85458"/>
                  </a:lnTo>
                  <a:lnTo>
                    <a:pt x="1406829" y="83273"/>
                  </a:lnTo>
                  <a:lnTo>
                    <a:pt x="1406829" y="93179"/>
                  </a:lnTo>
                  <a:lnTo>
                    <a:pt x="1406829" y="97066"/>
                  </a:lnTo>
                  <a:lnTo>
                    <a:pt x="1401343" y="102692"/>
                  </a:lnTo>
                  <a:lnTo>
                    <a:pt x="1399463" y="103428"/>
                  </a:lnTo>
                  <a:lnTo>
                    <a:pt x="1397228" y="103898"/>
                  </a:lnTo>
                  <a:lnTo>
                    <a:pt x="1392428" y="104330"/>
                  </a:lnTo>
                  <a:lnTo>
                    <a:pt x="1389430" y="104432"/>
                  </a:lnTo>
                  <a:lnTo>
                    <a:pt x="1382483" y="104432"/>
                  </a:lnTo>
                  <a:lnTo>
                    <a:pt x="1366100" y="99771"/>
                  </a:lnTo>
                  <a:lnTo>
                    <a:pt x="1365161" y="98552"/>
                  </a:lnTo>
                  <a:lnTo>
                    <a:pt x="1364754" y="97066"/>
                  </a:lnTo>
                  <a:lnTo>
                    <a:pt x="1364729" y="93179"/>
                  </a:lnTo>
                  <a:lnTo>
                    <a:pt x="1365161" y="91630"/>
                  </a:lnTo>
                  <a:lnTo>
                    <a:pt x="1366100" y="90436"/>
                  </a:lnTo>
                  <a:lnTo>
                    <a:pt x="1366964" y="89230"/>
                  </a:lnTo>
                  <a:lnTo>
                    <a:pt x="1382217" y="85763"/>
                  </a:lnTo>
                  <a:lnTo>
                    <a:pt x="1389341" y="85763"/>
                  </a:lnTo>
                  <a:lnTo>
                    <a:pt x="1405458" y="90436"/>
                  </a:lnTo>
                  <a:lnTo>
                    <a:pt x="1406410" y="91643"/>
                  </a:lnTo>
                  <a:lnTo>
                    <a:pt x="1406829" y="93179"/>
                  </a:lnTo>
                  <a:lnTo>
                    <a:pt x="1406829" y="83273"/>
                  </a:lnTo>
                  <a:lnTo>
                    <a:pt x="1406067" y="82804"/>
                  </a:lnTo>
                  <a:lnTo>
                    <a:pt x="1401775" y="80149"/>
                  </a:lnTo>
                  <a:lnTo>
                    <a:pt x="1395006" y="78816"/>
                  </a:lnTo>
                  <a:lnTo>
                    <a:pt x="1376819" y="78816"/>
                  </a:lnTo>
                  <a:lnTo>
                    <a:pt x="1370101" y="80149"/>
                  </a:lnTo>
                  <a:lnTo>
                    <a:pt x="1361211" y="85369"/>
                  </a:lnTo>
                  <a:lnTo>
                    <a:pt x="1359141" y="89204"/>
                  </a:lnTo>
                  <a:lnTo>
                    <a:pt x="1359014" y="100711"/>
                  </a:lnTo>
                  <a:lnTo>
                    <a:pt x="1361122" y="104749"/>
                  </a:lnTo>
                  <a:lnTo>
                    <a:pt x="1365504" y="107403"/>
                  </a:lnTo>
                  <a:lnTo>
                    <a:pt x="1369783" y="110058"/>
                  </a:lnTo>
                  <a:lnTo>
                    <a:pt x="1376565" y="111379"/>
                  </a:lnTo>
                  <a:lnTo>
                    <a:pt x="1394828" y="111379"/>
                  </a:lnTo>
                  <a:lnTo>
                    <a:pt x="1401635" y="110058"/>
                  </a:lnTo>
                  <a:lnTo>
                    <a:pt x="1410347" y="104825"/>
                  </a:lnTo>
                  <a:lnTo>
                    <a:pt x="1410563" y="104432"/>
                  </a:lnTo>
                  <a:lnTo>
                    <a:pt x="1412582" y="100711"/>
                  </a:lnTo>
                  <a:close/>
                </a:path>
                <a:path w="3456940" h="290195">
                  <a:moveTo>
                    <a:pt x="1412582" y="61302"/>
                  </a:moveTo>
                  <a:lnTo>
                    <a:pt x="1412544" y="50076"/>
                  </a:lnTo>
                  <a:lnTo>
                    <a:pt x="1410589" y="46355"/>
                  </a:lnTo>
                  <a:lnTo>
                    <a:pt x="1410436" y="46050"/>
                  </a:lnTo>
                  <a:lnTo>
                    <a:pt x="1406829" y="43865"/>
                  </a:lnTo>
                  <a:lnTo>
                    <a:pt x="1406829" y="53771"/>
                  </a:lnTo>
                  <a:lnTo>
                    <a:pt x="1406829" y="57658"/>
                  </a:lnTo>
                  <a:lnTo>
                    <a:pt x="1401343" y="63284"/>
                  </a:lnTo>
                  <a:lnTo>
                    <a:pt x="1399463" y="64008"/>
                  </a:lnTo>
                  <a:lnTo>
                    <a:pt x="1397228" y="64490"/>
                  </a:lnTo>
                  <a:lnTo>
                    <a:pt x="1392428" y="64922"/>
                  </a:lnTo>
                  <a:lnTo>
                    <a:pt x="1389430" y="65036"/>
                  </a:lnTo>
                  <a:lnTo>
                    <a:pt x="1382483" y="65036"/>
                  </a:lnTo>
                  <a:lnTo>
                    <a:pt x="1366100" y="60363"/>
                  </a:lnTo>
                  <a:lnTo>
                    <a:pt x="1365161" y="59143"/>
                  </a:lnTo>
                  <a:lnTo>
                    <a:pt x="1364754" y="57658"/>
                  </a:lnTo>
                  <a:lnTo>
                    <a:pt x="1364729" y="53771"/>
                  </a:lnTo>
                  <a:lnTo>
                    <a:pt x="1365161" y="52222"/>
                  </a:lnTo>
                  <a:lnTo>
                    <a:pt x="1366100" y="51015"/>
                  </a:lnTo>
                  <a:lnTo>
                    <a:pt x="1366964" y="49822"/>
                  </a:lnTo>
                  <a:lnTo>
                    <a:pt x="1382217" y="46355"/>
                  </a:lnTo>
                  <a:lnTo>
                    <a:pt x="1389341" y="46355"/>
                  </a:lnTo>
                  <a:lnTo>
                    <a:pt x="1405458" y="51015"/>
                  </a:lnTo>
                  <a:lnTo>
                    <a:pt x="1406410" y="52247"/>
                  </a:lnTo>
                  <a:lnTo>
                    <a:pt x="1406829" y="53771"/>
                  </a:lnTo>
                  <a:lnTo>
                    <a:pt x="1406829" y="43865"/>
                  </a:lnTo>
                  <a:lnTo>
                    <a:pt x="1406067" y="43395"/>
                  </a:lnTo>
                  <a:lnTo>
                    <a:pt x="1401775" y="40741"/>
                  </a:lnTo>
                  <a:lnTo>
                    <a:pt x="1395006" y="39408"/>
                  </a:lnTo>
                  <a:lnTo>
                    <a:pt x="1376819" y="39408"/>
                  </a:lnTo>
                  <a:lnTo>
                    <a:pt x="1370101" y="40741"/>
                  </a:lnTo>
                  <a:lnTo>
                    <a:pt x="1361211" y="45974"/>
                  </a:lnTo>
                  <a:lnTo>
                    <a:pt x="1359141" y="49796"/>
                  </a:lnTo>
                  <a:lnTo>
                    <a:pt x="1359014" y="61302"/>
                  </a:lnTo>
                  <a:lnTo>
                    <a:pt x="1361122" y="65328"/>
                  </a:lnTo>
                  <a:lnTo>
                    <a:pt x="1365504" y="67983"/>
                  </a:lnTo>
                  <a:lnTo>
                    <a:pt x="1369783" y="70650"/>
                  </a:lnTo>
                  <a:lnTo>
                    <a:pt x="1376565" y="71970"/>
                  </a:lnTo>
                  <a:lnTo>
                    <a:pt x="1394828" y="71970"/>
                  </a:lnTo>
                  <a:lnTo>
                    <a:pt x="1401635" y="70650"/>
                  </a:lnTo>
                  <a:lnTo>
                    <a:pt x="1410347" y="65417"/>
                  </a:lnTo>
                  <a:lnTo>
                    <a:pt x="1410563" y="65036"/>
                  </a:lnTo>
                  <a:lnTo>
                    <a:pt x="1412582" y="61302"/>
                  </a:lnTo>
                  <a:close/>
                </a:path>
                <a:path w="3456940" h="290195">
                  <a:moveTo>
                    <a:pt x="1412582" y="21894"/>
                  </a:moveTo>
                  <a:lnTo>
                    <a:pt x="1412544" y="10668"/>
                  </a:lnTo>
                  <a:lnTo>
                    <a:pt x="1410601" y="6946"/>
                  </a:lnTo>
                  <a:lnTo>
                    <a:pt x="1410436" y="6642"/>
                  </a:lnTo>
                  <a:lnTo>
                    <a:pt x="1406829" y="4457"/>
                  </a:lnTo>
                  <a:lnTo>
                    <a:pt x="1406829" y="14363"/>
                  </a:lnTo>
                  <a:lnTo>
                    <a:pt x="1406829" y="18237"/>
                  </a:lnTo>
                  <a:lnTo>
                    <a:pt x="1401343" y="23876"/>
                  </a:lnTo>
                  <a:lnTo>
                    <a:pt x="1399463" y="24612"/>
                  </a:lnTo>
                  <a:lnTo>
                    <a:pt x="1397228" y="25082"/>
                  </a:lnTo>
                  <a:lnTo>
                    <a:pt x="1392428" y="25514"/>
                  </a:lnTo>
                  <a:lnTo>
                    <a:pt x="1389430" y="25615"/>
                  </a:lnTo>
                  <a:lnTo>
                    <a:pt x="1382483" y="25615"/>
                  </a:lnTo>
                  <a:lnTo>
                    <a:pt x="1366100" y="20955"/>
                  </a:lnTo>
                  <a:lnTo>
                    <a:pt x="1365161" y="19735"/>
                  </a:lnTo>
                  <a:lnTo>
                    <a:pt x="1364754" y="18237"/>
                  </a:lnTo>
                  <a:lnTo>
                    <a:pt x="1364729" y="14363"/>
                  </a:lnTo>
                  <a:lnTo>
                    <a:pt x="1365161" y="12801"/>
                  </a:lnTo>
                  <a:lnTo>
                    <a:pt x="1366100" y="11607"/>
                  </a:lnTo>
                  <a:lnTo>
                    <a:pt x="1366989" y="10388"/>
                  </a:lnTo>
                  <a:lnTo>
                    <a:pt x="1382217" y="6946"/>
                  </a:lnTo>
                  <a:lnTo>
                    <a:pt x="1389341" y="6946"/>
                  </a:lnTo>
                  <a:lnTo>
                    <a:pt x="1405458" y="11607"/>
                  </a:lnTo>
                  <a:lnTo>
                    <a:pt x="1406410" y="12827"/>
                  </a:lnTo>
                  <a:lnTo>
                    <a:pt x="1406829" y="14363"/>
                  </a:lnTo>
                  <a:lnTo>
                    <a:pt x="1406829" y="4457"/>
                  </a:lnTo>
                  <a:lnTo>
                    <a:pt x="1406067" y="3987"/>
                  </a:lnTo>
                  <a:lnTo>
                    <a:pt x="1401775" y="1320"/>
                  </a:lnTo>
                  <a:lnTo>
                    <a:pt x="1395006" y="0"/>
                  </a:lnTo>
                  <a:lnTo>
                    <a:pt x="1376819" y="0"/>
                  </a:lnTo>
                  <a:lnTo>
                    <a:pt x="1370101" y="1320"/>
                  </a:lnTo>
                  <a:lnTo>
                    <a:pt x="1361211" y="6553"/>
                  </a:lnTo>
                  <a:lnTo>
                    <a:pt x="1359141" y="10388"/>
                  </a:lnTo>
                  <a:lnTo>
                    <a:pt x="1359014" y="21894"/>
                  </a:lnTo>
                  <a:lnTo>
                    <a:pt x="1361122" y="25920"/>
                  </a:lnTo>
                  <a:lnTo>
                    <a:pt x="1365504" y="28587"/>
                  </a:lnTo>
                  <a:lnTo>
                    <a:pt x="1369783" y="31229"/>
                  </a:lnTo>
                  <a:lnTo>
                    <a:pt x="1376565" y="32562"/>
                  </a:lnTo>
                  <a:lnTo>
                    <a:pt x="1394828" y="32562"/>
                  </a:lnTo>
                  <a:lnTo>
                    <a:pt x="1401635" y="31229"/>
                  </a:lnTo>
                  <a:lnTo>
                    <a:pt x="1410347" y="26009"/>
                  </a:lnTo>
                  <a:lnTo>
                    <a:pt x="1410563" y="25615"/>
                  </a:lnTo>
                  <a:lnTo>
                    <a:pt x="1412582" y="21894"/>
                  </a:lnTo>
                  <a:close/>
                </a:path>
                <a:path w="3456940" h="290195">
                  <a:moveTo>
                    <a:pt x="1423987" y="272237"/>
                  </a:moveTo>
                  <a:lnTo>
                    <a:pt x="1411465" y="272237"/>
                  </a:lnTo>
                  <a:lnTo>
                    <a:pt x="1410944" y="268338"/>
                  </a:lnTo>
                  <a:lnTo>
                    <a:pt x="1409522" y="265150"/>
                  </a:lnTo>
                  <a:lnTo>
                    <a:pt x="1406410" y="261810"/>
                  </a:lnTo>
                  <a:lnTo>
                    <a:pt x="1406410" y="272237"/>
                  </a:lnTo>
                  <a:lnTo>
                    <a:pt x="1392085" y="272237"/>
                  </a:lnTo>
                  <a:lnTo>
                    <a:pt x="1392605" y="269709"/>
                  </a:lnTo>
                  <a:lnTo>
                    <a:pt x="1393456" y="267893"/>
                  </a:lnTo>
                  <a:lnTo>
                    <a:pt x="1395514" y="265709"/>
                  </a:lnTo>
                  <a:lnTo>
                    <a:pt x="1397063" y="265150"/>
                  </a:lnTo>
                  <a:lnTo>
                    <a:pt x="1401521" y="265150"/>
                  </a:lnTo>
                  <a:lnTo>
                    <a:pt x="1406410" y="272237"/>
                  </a:lnTo>
                  <a:lnTo>
                    <a:pt x="1406410" y="261810"/>
                  </a:lnTo>
                  <a:lnTo>
                    <a:pt x="1404696" y="259969"/>
                  </a:lnTo>
                  <a:lnTo>
                    <a:pt x="1401775" y="258699"/>
                  </a:lnTo>
                  <a:lnTo>
                    <a:pt x="1395260" y="258699"/>
                  </a:lnTo>
                  <a:lnTo>
                    <a:pt x="1387195" y="268439"/>
                  </a:lnTo>
                  <a:lnTo>
                    <a:pt x="1387030" y="268922"/>
                  </a:lnTo>
                  <a:lnTo>
                    <a:pt x="1386941" y="269481"/>
                  </a:lnTo>
                  <a:lnTo>
                    <a:pt x="1386255" y="272237"/>
                  </a:lnTo>
                  <a:lnTo>
                    <a:pt x="1385735" y="272237"/>
                  </a:lnTo>
                  <a:lnTo>
                    <a:pt x="1385735" y="276136"/>
                  </a:lnTo>
                  <a:lnTo>
                    <a:pt x="1380337" y="283387"/>
                  </a:lnTo>
                  <a:lnTo>
                    <a:pt x="1376222" y="283387"/>
                  </a:lnTo>
                  <a:lnTo>
                    <a:pt x="1374597" y="282702"/>
                  </a:lnTo>
                  <a:lnTo>
                    <a:pt x="1373416" y="281241"/>
                  </a:lnTo>
                  <a:lnTo>
                    <a:pt x="1372273" y="279920"/>
                  </a:lnTo>
                  <a:lnTo>
                    <a:pt x="1371600" y="278231"/>
                  </a:lnTo>
                  <a:lnTo>
                    <a:pt x="1371422" y="276136"/>
                  </a:lnTo>
                  <a:lnTo>
                    <a:pt x="1385735" y="276136"/>
                  </a:lnTo>
                  <a:lnTo>
                    <a:pt x="1385735" y="272237"/>
                  </a:lnTo>
                  <a:lnTo>
                    <a:pt x="1371422" y="272237"/>
                  </a:lnTo>
                  <a:lnTo>
                    <a:pt x="1371587" y="270167"/>
                  </a:lnTo>
                  <a:lnTo>
                    <a:pt x="1375791" y="260845"/>
                  </a:lnTo>
                  <a:lnTo>
                    <a:pt x="1375791" y="260337"/>
                  </a:lnTo>
                  <a:lnTo>
                    <a:pt x="1368933" y="260337"/>
                  </a:lnTo>
                  <a:lnTo>
                    <a:pt x="1368336" y="261747"/>
                  </a:lnTo>
                  <a:lnTo>
                    <a:pt x="1367142" y="266103"/>
                  </a:lnTo>
                  <a:lnTo>
                    <a:pt x="1366710" y="267995"/>
                  </a:lnTo>
                  <a:lnTo>
                    <a:pt x="1366469" y="269913"/>
                  </a:lnTo>
                  <a:lnTo>
                    <a:pt x="1366354" y="272237"/>
                  </a:lnTo>
                  <a:lnTo>
                    <a:pt x="1357007" y="272237"/>
                  </a:lnTo>
                  <a:lnTo>
                    <a:pt x="1357007" y="276136"/>
                  </a:lnTo>
                  <a:lnTo>
                    <a:pt x="1366443" y="276136"/>
                  </a:lnTo>
                  <a:lnTo>
                    <a:pt x="1366875" y="280225"/>
                  </a:lnTo>
                  <a:lnTo>
                    <a:pt x="1368183" y="283387"/>
                  </a:lnTo>
                  <a:lnTo>
                    <a:pt x="1368298" y="283578"/>
                  </a:lnTo>
                  <a:lnTo>
                    <a:pt x="1373047" y="288594"/>
                  </a:lnTo>
                  <a:lnTo>
                    <a:pt x="1375968" y="289852"/>
                  </a:lnTo>
                  <a:lnTo>
                    <a:pt x="1381963" y="289852"/>
                  </a:lnTo>
                  <a:lnTo>
                    <a:pt x="1391069" y="278193"/>
                  </a:lnTo>
                  <a:lnTo>
                    <a:pt x="1391310" y="277406"/>
                  </a:lnTo>
                  <a:lnTo>
                    <a:pt x="1391488" y="276707"/>
                  </a:lnTo>
                  <a:lnTo>
                    <a:pt x="1391564" y="276136"/>
                  </a:lnTo>
                  <a:lnTo>
                    <a:pt x="1406486" y="276136"/>
                  </a:lnTo>
                  <a:lnTo>
                    <a:pt x="1401597" y="289585"/>
                  </a:lnTo>
                  <a:lnTo>
                    <a:pt x="1401597" y="290093"/>
                  </a:lnTo>
                  <a:lnTo>
                    <a:pt x="1408544" y="290093"/>
                  </a:lnTo>
                  <a:lnTo>
                    <a:pt x="1409496" y="288251"/>
                  </a:lnTo>
                  <a:lnTo>
                    <a:pt x="1411643" y="276136"/>
                  </a:lnTo>
                  <a:lnTo>
                    <a:pt x="1423987" y="276136"/>
                  </a:lnTo>
                  <a:lnTo>
                    <a:pt x="1423987" y="272237"/>
                  </a:lnTo>
                  <a:close/>
                </a:path>
                <a:path w="3456940" h="290195">
                  <a:moveTo>
                    <a:pt x="1424241" y="128562"/>
                  </a:moveTo>
                  <a:lnTo>
                    <a:pt x="1401597" y="118973"/>
                  </a:lnTo>
                  <a:lnTo>
                    <a:pt x="1401597" y="127533"/>
                  </a:lnTo>
                  <a:lnTo>
                    <a:pt x="1424241" y="133553"/>
                  </a:lnTo>
                  <a:lnTo>
                    <a:pt x="1424241" y="128562"/>
                  </a:lnTo>
                  <a:close/>
                </a:path>
                <a:path w="3456940" h="290195">
                  <a:moveTo>
                    <a:pt x="1745907" y="145046"/>
                  </a:moveTo>
                  <a:lnTo>
                    <a:pt x="1728241" y="145046"/>
                  </a:lnTo>
                  <a:lnTo>
                    <a:pt x="1728241" y="138988"/>
                  </a:lnTo>
                  <a:lnTo>
                    <a:pt x="1722755" y="138988"/>
                  </a:lnTo>
                  <a:lnTo>
                    <a:pt x="1722755" y="145046"/>
                  </a:lnTo>
                  <a:lnTo>
                    <a:pt x="1722755" y="151612"/>
                  </a:lnTo>
                  <a:lnTo>
                    <a:pt x="1722755" y="168795"/>
                  </a:lnTo>
                  <a:lnTo>
                    <a:pt x="1702600" y="151612"/>
                  </a:lnTo>
                  <a:lnTo>
                    <a:pt x="1722755" y="151612"/>
                  </a:lnTo>
                  <a:lnTo>
                    <a:pt x="1722755" y="145046"/>
                  </a:lnTo>
                  <a:lnTo>
                    <a:pt x="1694446" y="145046"/>
                  </a:lnTo>
                  <a:lnTo>
                    <a:pt x="1694446" y="151345"/>
                  </a:lnTo>
                  <a:lnTo>
                    <a:pt x="1720951" y="174129"/>
                  </a:lnTo>
                  <a:lnTo>
                    <a:pt x="1728241" y="174129"/>
                  </a:lnTo>
                  <a:lnTo>
                    <a:pt x="1728241" y="168795"/>
                  </a:lnTo>
                  <a:lnTo>
                    <a:pt x="1728241" y="151612"/>
                  </a:lnTo>
                  <a:lnTo>
                    <a:pt x="1745907" y="151612"/>
                  </a:lnTo>
                  <a:lnTo>
                    <a:pt x="1745907" y="145046"/>
                  </a:lnTo>
                  <a:close/>
                </a:path>
                <a:path w="3456940" h="290195">
                  <a:moveTo>
                    <a:pt x="1746897" y="240525"/>
                  </a:moveTo>
                  <a:lnTo>
                    <a:pt x="1744395" y="226987"/>
                  </a:lnTo>
                  <a:lnTo>
                    <a:pt x="1743760" y="226034"/>
                  </a:lnTo>
                  <a:lnTo>
                    <a:pt x="1742211" y="224548"/>
                  </a:lnTo>
                  <a:lnTo>
                    <a:pt x="1740763" y="223113"/>
                  </a:lnTo>
                  <a:lnTo>
                    <a:pt x="1739049" y="222008"/>
                  </a:lnTo>
                  <a:lnTo>
                    <a:pt x="1735099" y="220421"/>
                  </a:lnTo>
                  <a:lnTo>
                    <a:pt x="1732953" y="220040"/>
                  </a:lnTo>
                  <a:lnTo>
                    <a:pt x="1728406" y="220040"/>
                  </a:lnTo>
                  <a:lnTo>
                    <a:pt x="1717865" y="230441"/>
                  </a:lnTo>
                  <a:lnTo>
                    <a:pt x="1717344" y="230441"/>
                  </a:lnTo>
                  <a:lnTo>
                    <a:pt x="1708683" y="221030"/>
                  </a:lnTo>
                  <a:lnTo>
                    <a:pt x="1703717" y="221030"/>
                  </a:lnTo>
                  <a:lnTo>
                    <a:pt x="1701914" y="221411"/>
                  </a:lnTo>
                  <a:lnTo>
                    <a:pt x="1700364" y="222173"/>
                  </a:lnTo>
                  <a:lnTo>
                    <a:pt x="1698739" y="222935"/>
                  </a:lnTo>
                  <a:lnTo>
                    <a:pt x="1693519" y="239293"/>
                  </a:lnTo>
                  <a:lnTo>
                    <a:pt x="1693760" y="241007"/>
                  </a:lnTo>
                  <a:lnTo>
                    <a:pt x="1694370" y="243560"/>
                  </a:lnTo>
                  <a:lnTo>
                    <a:pt x="1695094" y="246202"/>
                  </a:lnTo>
                  <a:lnTo>
                    <a:pt x="1695818" y="248107"/>
                  </a:lnTo>
                  <a:lnTo>
                    <a:pt x="1696593" y="249593"/>
                  </a:lnTo>
                  <a:lnTo>
                    <a:pt x="1703882" y="249593"/>
                  </a:lnTo>
                  <a:lnTo>
                    <a:pt x="1703819" y="249085"/>
                  </a:lnTo>
                  <a:lnTo>
                    <a:pt x="1702943" y="247827"/>
                  </a:lnTo>
                  <a:lnTo>
                    <a:pt x="1702511" y="247002"/>
                  </a:lnTo>
                  <a:lnTo>
                    <a:pt x="1701939" y="246100"/>
                  </a:lnTo>
                  <a:lnTo>
                    <a:pt x="1701482" y="245249"/>
                  </a:lnTo>
                  <a:lnTo>
                    <a:pt x="1701050" y="244157"/>
                  </a:lnTo>
                  <a:lnTo>
                    <a:pt x="1700542" y="242963"/>
                  </a:lnTo>
                  <a:lnTo>
                    <a:pt x="1700110" y="241757"/>
                  </a:lnTo>
                  <a:lnTo>
                    <a:pt x="1699856" y="240525"/>
                  </a:lnTo>
                  <a:lnTo>
                    <a:pt x="1699514" y="239293"/>
                  </a:lnTo>
                  <a:lnTo>
                    <a:pt x="1699539" y="234403"/>
                  </a:lnTo>
                  <a:lnTo>
                    <a:pt x="1699768" y="233476"/>
                  </a:lnTo>
                  <a:lnTo>
                    <a:pt x="1699945" y="232435"/>
                  </a:lnTo>
                  <a:lnTo>
                    <a:pt x="1705254" y="227939"/>
                  </a:lnTo>
                  <a:lnTo>
                    <a:pt x="1709369" y="227939"/>
                  </a:lnTo>
                  <a:lnTo>
                    <a:pt x="1711515" y="228904"/>
                  </a:lnTo>
                  <a:lnTo>
                    <a:pt x="1714436" y="232752"/>
                  </a:lnTo>
                  <a:lnTo>
                    <a:pt x="1715198" y="235267"/>
                  </a:lnTo>
                  <a:lnTo>
                    <a:pt x="1715198" y="240601"/>
                  </a:lnTo>
                  <a:lnTo>
                    <a:pt x="1720951" y="240601"/>
                  </a:lnTo>
                  <a:lnTo>
                    <a:pt x="1728317" y="226987"/>
                  </a:lnTo>
                  <a:lnTo>
                    <a:pt x="1732013" y="226987"/>
                  </a:lnTo>
                  <a:lnTo>
                    <a:pt x="1741017" y="239903"/>
                  </a:lnTo>
                  <a:lnTo>
                    <a:pt x="1740496" y="242316"/>
                  </a:lnTo>
                  <a:lnTo>
                    <a:pt x="1738604" y="247180"/>
                  </a:lnTo>
                  <a:lnTo>
                    <a:pt x="1737588" y="249085"/>
                  </a:lnTo>
                  <a:lnTo>
                    <a:pt x="1736559" y="250520"/>
                  </a:lnTo>
                  <a:lnTo>
                    <a:pt x="1736559" y="251002"/>
                  </a:lnTo>
                  <a:lnTo>
                    <a:pt x="1743849" y="251002"/>
                  </a:lnTo>
                  <a:lnTo>
                    <a:pt x="1744700" y="249288"/>
                  </a:lnTo>
                  <a:lnTo>
                    <a:pt x="1745475" y="247180"/>
                  </a:lnTo>
                  <a:lnTo>
                    <a:pt x="1746631" y="242316"/>
                  </a:lnTo>
                  <a:lnTo>
                    <a:pt x="1746897" y="240525"/>
                  </a:lnTo>
                  <a:close/>
                </a:path>
                <a:path w="3456940" h="290195">
                  <a:moveTo>
                    <a:pt x="1746986" y="194513"/>
                  </a:moveTo>
                  <a:lnTo>
                    <a:pt x="1746592" y="192278"/>
                  </a:lnTo>
                  <a:lnTo>
                    <a:pt x="1745526" y="189865"/>
                  </a:lnTo>
                  <a:lnTo>
                    <a:pt x="1744776" y="187998"/>
                  </a:lnTo>
                  <a:lnTo>
                    <a:pt x="1744243" y="187261"/>
                  </a:lnTo>
                  <a:lnTo>
                    <a:pt x="1743506" y="186232"/>
                  </a:lnTo>
                  <a:lnTo>
                    <a:pt x="1740420" y="183388"/>
                  </a:lnTo>
                  <a:lnTo>
                    <a:pt x="1738617" y="182283"/>
                  </a:lnTo>
                  <a:lnTo>
                    <a:pt x="1734324" y="180708"/>
                  </a:lnTo>
                  <a:lnTo>
                    <a:pt x="1732013" y="180314"/>
                  </a:lnTo>
                  <a:lnTo>
                    <a:pt x="1726438" y="180314"/>
                  </a:lnTo>
                  <a:lnTo>
                    <a:pt x="1713992" y="198615"/>
                  </a:lnTo>
                  <a:lnTo>
                    <a:pt x="1714169" y="201968"/>
                  </a:lnTo>
                  <a:lnTo>
                    <a:pt x="1700542" y="201968"/>
                  </a:lnTo>
                  <a:lnTo>
                    <a:pt x="1700542" y="180619"/>
                  </a:lnTo>
                  <a:lnTo>
                    <a:pt x="1694446" y="180619"/>
                  </a:lnTo>
                  <a:lnTo>
                    <a:pt x="1694446" y="208584"/>
                  </a:lnTo>
                  <a:lnTo>
                    <a:pt x="1720951" y="208584"/>
                  </a:lnTo>
                  <a:lnTo>
                    <a:pt x="1720697" y="207454"/>
                  </a:lnTo>
                  <a:lnTo>
                    <a:pt x="1720418" y="205867"/>
                  </a:lnTo>
                  <a:lnTo>
                    <a:pt x="1719897" y="201968"/>
                  </a:lnTo>
                  <a:lnTo>
                    <a:pt x="1719808" y="200977"/>
                  </a:lnTo>
                  <a:lnTo>
                    <a:pt x="1719922" y="195173"/>
                  </a:lnTo>
                  <a:lnTo>
                    <a:pt x="1720621" y="192278"/>
                  </a:lnTo>
                  <a:lnTo>
                    <a:pt x="1721294" y="191122"/>
                  </a:lnTo>
                  <a:lnTo>
                    <a:pt x="1722145" y="190131"/>
                  </a:lnTo>
                  <a:lnTo>
                    <a:pt x="1722920" y="189204"/>
                  </a:lnTo>
                  <a:lnTo>
                    <a:pt x="1723859" y="188480"/>
                  </a:lnTo>
                  <a:lnTo>
                    <a:pt x="1725066" y="187998"/>
                  </a:lnTo>
                  <a:lnTo>
                    <a:pt x="1726184" y="187515"/>
                  </a:lnTo>
                  <a:lnTo>
                    <a:pt x="1727720" y="187261"/>
                  </a:lnTo>
                  <a:lnTo>
                    <a:pt x="1731327" y="187261"/>
                  </a:lnTo>
                  <a:lnTo>
                    <a:pt x="1732953" y="187490"/>
                  </a:lnTo>
                  <a:lnTo>
                    <a:pt x="1735696" y="188379"/>
                  </a:lnTo>
                  <a:lnTo>
                    <a:pt x="1736902" y="189026"/>
                  </a:lnTo>
                  <a:lnTo>
                    <a:pt x="1738185" y="190157"/>
                  </a:lnTo>
                  <a:lnTo>
                    <a:pt x="1738960" y="190792"/>
                  </a:lnTo>
                  <a:lnTo>
                    <a:pt x="1739811" y="191922"/>
                  </a:lnTo>
                  <a:lnTo>
                    <a:pt x="1740242" y="193217"/>
                  </a:lnTo>
                  <a:lnTo>
                    <a:pt x="1740763" y="194513"/>
                  </a:lnTo>
                  <a:lnTo>
                    <a:pt x="1740801" y="194754"/>
                  </a:lnTo>
                  <a:lnTo>
                    <a:pt x="1740928" y="199872"/>
                  </a:lnTo>
                  <a:lnTo>
                    <a:pt x="1740547" y="201142"/>
                  </a:lnTo>
                  <a:lnTo>
                    <a:pt x="1740293" y="202222"/>
                  </a:lnTo>
                  <a:lnTo>
                    <a:pt x="1736813" y="210185"/>
                  </a:lnTo>
                  <a:lnTo>
                    <a:pt x="1736813" y="210654"/>
                  </a:lnTo>
                  <a:lnTo>
                    <a:pt x="1744103" y="210654"/>
                  </a:lnTo>
                  <a:lnTo>
                    <a:pt x="1744954" y="208927"/>
                  </a:lnTo>
                  <a:lnTo>
                    <a:pt x="1745640" y="206883"/>
                  </a:lnTo>
                  <a:lnTo>
                    <a:pt x="1746161" y="204520"/>
                  </a:lnTo>
                  <a:lnTo>
                    <a:pt x="1746745" y="202222"/>
                  </a:lnTo>
                  <a:lnTo>
                    <a:pt x="1746961" y="200342"/>
                  </a:lnTo>
                  <a:lnTo>
                    <a:pt x="1746986" y="194513"/>
                  </a:lnTo>
                  <a:close/>
                </a:path>
                <a:path w="3456940" h="290195">
                  <a:moveTo>
                    <a:pt x="1747012" y="100711"/>
                  </a:moveTo>
                  <a:lnTo>
                    <a:pt x="1746986" y="89496"/>
                  </a:lnTo>
                  <a:lnTo>
                    <a:pt x="1745030" y="85763"/>
                  </a:lnTo>
                  <a:lnTo>
                    <a:pt x="1744878" y="85458"/>
                  </a:lnTo>
                  <a:lnTo>
                    <a:pt x="1741271" y="83273"/>
                  </a:lnTo>
                  <a:lnTo>
                    <a:pt x="1741271" y="93179"/>
                  </a:lnTo>
                  <a:lnTo>
                    <a:pt x="1741271" y="97066"/>
                  </a:lnTo>
                  <a:lnTo>
                    <a:pt x="1735785" y="102692"/>
                  </a:lnTo>
                  <a:lnTo>
                    <a:pt x="1733892" y="103428"/>
                  </a:lnTo>
                  <a:lnTo>
                    <a:pt x="1731670" y="103898"/>
                  </a:lnTo>
                  <a:lnTo>
                    <a:pt x="1726869" y="104330"/>
                  </a:lnTo>
                  <a:lnTo>
                    <a:pt x="1723859" y="104432"/>
                  </a:lnTo>
                  <a:lnTo>
                    <a:pt x="1716913" y="104432"/>
                  </a:lnTo>
                  <a:lnTo>
                    <a:pt x="1700542" y="99771"/>
                  </a:lnTo>
                  <a:lnTo>
                    <a:pt x="1699590" y="98552"/>
                  </a:lnTo>
                  <a:lnTo>
                    <a:pt x="1699183" y="97066"/>
                  </a:lnTo>
                  <a:lnTo>
                    <a:pt x="1699171" y="93179"/>
                  </a:lnTo>
                  <a:lnTo>
                    <a:pt x="1699590" y="91630"/>
                  </a:lnTo>
                  <a:lnTo>
                    <a:pt x="1700542" y="90436"/>
                  </a:lnTo>
                  <a:lnTo>
                    <a:pt x="1701393" y="89230"/>
                  </a:lnTo>
                  <a:lnTo>
                    <a:pt x="1716659" y="85763"/>
                  </a:lnTo>
                  <a:lnTo>
                    <a:pt x="1723783" y="85763"/>
                  </a:lnTo>
                  <a:lnTo>
                    <a:pt x="1739900" y="90436"/>
                  </a:lnTo>
                  <a:lnTo>
                    <a:pt x="1740839" y="91643"/>
                  </a:lnTo>
                  <a:lnTo>
                    <a:pt x="1741271" y="93179"/>
                  </a:lnTo>
                  <a:lnTo>
                    <a:pt x="1741271" y="83273"/>
                  </a:lnTo>
                  <a:lnTo>
                    <a:pt x="1740496" y="82804"/>
                  </a:lnTo>
                  <a:lnTo>
                    <a:pt x="1736217" y="80149"/>
                  </a:lnTo>
                  <a:lnTo>
                    <a:pt x="1729435" y="78816"/>
                  </a:lnTo>
                  <a:lnTo>
                    <a:pt x="1711261" y="78816"/>
                  </a:lnTo>
                  <a:lnTo>
                    <a:pt x="1704543" y="80149"/>
                  </a:lnTo>
                  <a:lnTo>
                    <a:pt x="1695653" y="85369"/>
                  </a:lnTo>
                  <a:lnTo>
                    <a:pt x="1693570" y="89204"/>
                  </a:lnTo>
                  <a:lnTo>
                    <a:pt x="1693456" y="100711"/>
                  </a:lnTo>
                  <a:lnTo>
                    <a:pt x="1695564" y="104749"/>
                  </a:lnTo>
                  <a:lnTo>
                    <a:pt x="1699945" y="107403"/>
                  </a:lnTo>
                  <a:lnTo>
                    <a:pt x="1704225" y="110058"/>
                  </a:lnTo>
                  <a:lnTo>
                    <a:pt x="1711007" y="111379"/>
                  </a:lnTo>
                  <a:lnTo>
                    <a:pt x="1729270" y="111379"/>
                  </a:lnTo>
                  <a:lnTo>
                    <a:pt x="1736064" y="110058"/>
                  </a:lnTo>
                  <a:lnTo>
                    <a:pt x="1744789" y="104825"/>
                  </a:lnTo>
                  <a:lnTo>
                    <a:pt x="1745005" y="104432"/>
                  </a:lnTo>
                  <a:lnTo>
                    <a:pt x="1747012" y="100711"/>
                  </a:lnTo>
                  <a:close/>
                </a:path>
                <a:path w="3456940" h="290195">
                  <a:moveTo>
                    <a:pt x="1747012" y="61302"/>
                  </a:moveTo>
                  <a:lnTo>
                    <a:pt x="1746986" y="50076"/>
                  </a:lnTo>
                  <a:lnTo>
                    <a:pt x="1745030" y="46355"/>
                  </a:lnTo>
                  <a:lnTo>
                    <a:pt x="1744878" y="46050"/>
                  </a:lnTo>
                  <a:lnTo>
                    <a:pt x="1741271" y="43865"/>
                  </a:lnTo>
                  <a:lnTo>
                    <a:pt x="1741271" y="53771"/>
                  </a:lnTo>
                  <a:lnTo>
                    <a:pt x="1741271" y="57658"/>
                  </a:lnTo>
                  <a:lnTo>
                    <a:pt x="1735785" y="63284"/>
                  </a:lnTo>
                  <a:lnTo>
                    <a:pt x="1733892" y="64008"/>
                  </a:lnTo>
                  <a:lnTo>
                    <a:pt x="1731670" y="64490"/>
                  </a:lnTo>
                  <a:lnTo>
                    <a:pt x="1726869" y="64922"/>
                  </a:lnTo>
                  <a:lnTo>
                    <a:pt x="1723859" y="65036"/>
                  </a:lnTo>
                  <a:lnTo>
                    <a:pt x="1716913" y="65036"/>
                  </a:lnTo>
                  <a:lnTo>
                    <a:pt x="1700542" y="60363"/>
                  </a:lnTo>
                  <a:lnTo>
                    <a:pt x="1699590" y="59143"/>
                  </a:lnTo>
                  <a:lnTo>
                    <a:pt x="1699183" y="57658"/>
                  </a:lnTo>
                  <a:lnTo>
                    <a:pt x="1699171" y="53771"/>
                  </a:lnTo>
                  <a:lnTo>
                    <a:pt x="1699590" y="52222"/>
                  </a:lnTo>
                  <a:lnTo>
                    <a:pt x="1700542" y="51015"/>
                  </a:lnTo>
                  <a:lnTo>
                    <a:pt x="1701393" y="49822"/>
                  </a:lnTo>
                  <a:lnTo>
                    <a:pt x="1716659" y="46355"/>
                  </a:lnTo>
                  <a:lnTo>
                    <a:pt x="1723783" y="46355"/>
                  </a:lnTo>
                  <a:lnTo>
                    <a:pt x="1739900" y="51015"/>
                  </a:lnTo>
                  <a:lnTo>
                    <a:pt x="1740839" y="52247"/>
                  </a:lnTo>
                  <a:lnTo>
                    <a:pt x="1741271" y="53771"/>
                  </a:lnTo>
                  <a:lnTo>
                    <a:pt x="1741271" y="43865"/>
                  </a:lnTo>
                  <a:lnTo>
                    <a:pt x="1740496" y="43395"/>
                  </a:lnTo>
                  <a:lnTo>
                    <a:pt x="1736217" y="40741"/>
                  </a:lnTo>
                  <a:lnTo>
                    <a:pt x="1729435" y="39408"/>
                  </a:lnTo>
                  <a:lnTo>
                    <a:pt x="1711261" y="39408"/>
                  </a:lnTo>
                  <a:lnTo>
                    <a:pt x="1704543" y="40741"/>
                  </a:lnTo>
                  <a:lnTo>
                    <a:pt x="1695653" y="45974"/>
                  </a:lnTo>
                  <a:lnTo>
                    <a:pt x="1693570" y="49796"/>
                  </a:lnTo>
                  <a:lnTo>
                    <a:pt x="1693456" y="61302"/>
                  </a:lnTo>
                  <a:lnTo>
                    <a:pt x="1695564" y="65328"/>
                  </a:lnTo>
                  <a:lnTo>
                    <a:pt x="1699945" y="67983"/>
                  </a:lnTo>
                  <a:lnTo>
                    <a:pt x="1704225" y="70650"/>
                  </a:lnTo>
                  <a:lnTo>
                    <a:pt x="1711007" y="71970"/>
                  </a:lnTo>
                  <a:lnTo>
                    <a:pt x="1729270" y="71970"/>
                  </a:lnTo>
                  <a:lnTo>
                    <a:pt x="1736064" y="70650"/>
                  </a:lnTo>
                  <a:lnTo>
                    <a:pt x="1744789" y="65417"/>
                  </a:lnTo>
                  <a:lnTo>
                    <a:pt x="1744992" y="65036"/>
                  </a:lnTo>
                  <a:lnTo>
                    <a:pt x="1747012" y="61302"/>
                  </a:lnTo>
                  <a:close/>
                </a:path>
                <a:path w="3456940" h="290195">
                  <a:moveTo>
                    <a:pt x="1747012" y="21894"/>
                  </a:moveTo>
                  <a:lnTo>
                    <a:pt x="1746986" y="10668"/>
                  </a:lnTo>
                  <a:lnTo>
                    <a:pt x="1745030" y="6946"/>
                  </a:lnTo>
                  <a:lnTo>
                    <a:pt x="1744878" y="6642"/>
                  </a:lnTo>
                  <a:lnTo>
                    <a:pt x="1741271" y="4457"/>
                  </a:lnTo>
                  <a:lnTo>
                    <a:pt x="1741271" y="14363"/>
                  </a:lnTo>
                  <a:lnTo>
                    <a:pt x="1741271" y="18237"/>
                  </a:lnTo>
                  <a:lnTo>
                    <a:pt x="1735785" y="23876"/>
                  </a:lnTo>
                  <a:lnTo>
                    <a:pt x="1733892" y="24612"/>
                  </a:lnTo>
                  <a:lnTo>
                    <a:pt x="1731670" y="25082"/>
                  </a:lnTo>
                  <a:lnTo>
                    <a:pt x="1726869" y="25514"/>
                  </a:lnTo>
                  <a:lnTo>
                    <a:pt x="1723859" y="25615"/>
                  </a:lnTo>
                  <a:lnTo>
                    <a:pt x="1716913" y="25615"/>
                  </a:lnTo>
                  <a:lnTo>
                    <a:pt x="1700542" y="20955"/>
                  </a:lnTo>
                  <a:lnTo>
                    <a:pt x="1699590" y="19735"/>
                  </a:lnTo>
                  <a:lnTo>
                    <a:pt x="1699183" y="18237"/>
                  </a:lnTo>
                  <a:lnTo>
                    <a:pt x="1699171" y="14363"/>
                  </a:lnTo>
                  <a:lnTo>
                    <a:pt x="1699590" y="12801"/>
                  </a:lnTo>
                  <a:lnTo>
                    <a:pt x="1700542" y="11607"/>
                  </a:lnTo>
                  <a:lnTo>
                    <a:pt x="1701419" y="10388"/>
                  </a:lnTo>
                  <a:lnTo>
                    <a:pt x="1716659" y="6946"/>
                  </a:lnTo>
                  <a:lnTo>
                    <a:pt x="1723783" y="6946"/>
                  </a:lnTo>
                  <a:lnTo>
                    <a:pt x="1739900" y="11607"/>
                  </a:lnTo>
                  <a:lnTo>
                    <a:pt x="1740839" y="12827"/>
                  </a:lnTo>
                  <a:lnTo>
                    <a:pt x="1741271" y="14363"/>
                  </a:lnTo>
                  <a:lnTo>
                    <a:pt x="1741271" y="4457"/>
                  </a:lnTo>
                  <a:lnTo>
                    <a:pt x="1740496" y="3987"/>
                  </a:lnTo>
                  <a:lnTo>
                    <a:pt x="1736217" y="1320"/>
                  </a:lnTo>
                  <a:lnTo>
                    <a:pt x="1729435" y="0"/>
                  </a:lnTo>
                  <a:lnTo>
                    <a:pt x="1711261" y="0"/>
                  </a:lnTo>
                  <a:lnTo>
                    <a:pt x="1704543" y="1320"/>
                  </a:lnTo>
                  <a:lnTo>
                    <a:pt x="1695653" y="6553"/>
                  </a:lnTo>
                  <a:lnTo>
                    <a:pt x="1693570" y="10388"/>
                  </a:lnTo>
                  <a:lnTo>
                    <a:pt x="1693456" y="21894"/>
                  </a:lnTo>
                  <a:lnTo>
                    <a:pt x="1695564" y="25920"/>
                  </a:lnTo>
                  <a:lnTo>
                    <a:pt x="1699945" y="28587"/>
                  </a:lnTo>
                  <a:lnTo>
                    <a:pt x="1704225" y="31229"/>
                  </a:lnTo>
                  <a:lnTo>
                    <a:pt x="1711007" y="32562"/>
                  </a:lnTo>
                  <a:lnTo>
                    <a:pt x="1729270" y="32562"/>
                  </a:lnTo>
                  <a:lnTo>
                    <a:pt x="1736064" y="31229"/>
                  </a:lnTo>
                  <a:lnTo>
                    <a:pt x="1744789" y="26009"/>
                  </a:lnTo>
                  <a:lnTo>
                    <a:pt x="1745005" y="25615"/>
                  </a:lnTo>
                  <a:lnTo>
                    <a:pt x="1747012" y="21894"/>
                  </a:lnTo>
                  <a:close/>
                </a:path>
                <a:path w="3456940" h="290195">
                  <a:moveTo>
                    <a:pt x="1758429" y="272237"/>
                  </a:moveTo>
                  <a:lnTo>
                    <a:pt x="1745907" y="272237"/>
                  </a:lnTo>
                  <a:lnTo>
                    <a:pt x="1745386" y="268338"/>
                  </a:lnTo>
                  <a:lnTo>
                    <a:pt x="1743951" y="265150"/>
                  </a:lnTo>
                  <a:lnTo>
                    <a:pt x="1740839" y="261810"/>
                  </a:lnTo>
                  <a:lnTo>
                    <a:pt x="1740839" y="272237"/>
                  </a:lnTo>
                  <a:lnTo>
                    <a:pt x="1726526" y="272237"/>
                  </a:lnTo>
                  <a:lnTo>
                    <a:pt x="1727034" y="269709"/>
                  </a:lnTo>
                  <a:lnTo>
                    <a:pt x="1727898" y="267893"/>
                  </a:lnTo>
                  <a:lnTo>
                    <a:pt x="1729955" y="265709"/>
                  </a:lnTo>
                  <a:lnTo>
                    <a:pt x="1731492" y="265150"/>
                  </a:lnTo>
                  <a:lnTo>
                    <a:pt x="1735950" y="265150"/>
                  </a:lnTo>
                  <a:lnTo>
                    <a:pt x="1740839" y="272237"/>
                  </a:lnTo>
                  <a:lnTo>
                    <a:pt x="1740839" y="261810"/>
                  </a:lnTo>
                  <a:lnTo>
                    <a:pt x="1739125" y="259969"/>
                  </a:lnTo>
                  <a:lnTo>
                    <a:pt x="1736217" y="258699"/>
                  </a:lnTo>
                  <a:lnTo>
                    <a:pt x="1729701" y="258699"/>
                  </a:lnTo>
                  <a:lnTo>
                    <a:pt x="1721637" y="268439"/>
                  </a:lnTo>
                  <a:lnTo>
                    <a:pt x="1721459" y="268922"/>
                  </a:lnTo>
                  <a:lnTo>
                    <a:pt x="1721383" y="269481"/>
                  </a:lnTo>
                  <a:lnTo>
                    <a:pt x="1720697" y="272237"/>
                  </a:lnTo>
                  <a:lnTo>
                    <a:pt x="1720176" y="272237"/>
                  </a:lnTo>
                  <a:lnTo>
                    <a:pt x="1720176" y="276136"/>
                  </a:lnTo>
                  <a:lnTo>
                    <a:pt x="1714779" y="283387"/>
                  </a:lnTo>
                  <a:lnTo>
                    <a:pt x="1710664" y="283387"/>
                  </a:lnTo>
                  <a:lnTo>
                    <a:pt x="1709026" y="282702"/>
                  </a:lnTo>
                  <a:lnTo>
                    <a:pt x="1707857" y="281241"/>
                  </a:lnTo>
                  <a:lnTo>
                    <a:pt x="1706714" y="279920"/>
                  </a:lnTo>
                  <a:lnTo>
                    <a:pt x="1706041" y="278231"/>
                  </a:lnTo>
                  <a:lnTo>
                    <a:pt x="1705851" y="276136"/>
                  </a:lnTo>
                  <a:lnTo>
                    <a:pt x="1720176" y="276136"/>
                  </a:lnTo>
                  <a:lnTo>
                    <a:pt x="1720176" y="272237"/>
                  </a:lnTo>
                  <a:lnTo>
                    <a:pt x="1705851" y="272237"/>
                  </a:lnTo>
                  <a:lnTo>
                    <a:pt x="1706016" y="270167"/>
                  </a:lnTo>
                  <a:lnTo>
                    <a:pt x="1710232" y="260845"/>
                  </a:lnTo>
                  <a:lnTo>
                    <a:pt x="1710232" y="260337"/>
                  </a:lnTo>
                  <a:lnTo>
                    <a:pt x="1703374" y="260337"/>
                  </a:lnTo>
                  <a:lnTo>
                    <a:pt x="1702765" y="261747"/>
                  </a:lnTo>
                  <a:lnTo>
                    <a:pt x="1701584" y="266103"/>
                  </a:lnTo>
                  <a:lnTo>
                    <a:pt x="1701139" y="267995"/>
                  </a:lnTo>
                  <a:lnTo>
                    <a:pt x="1700911" y="269913"/>
                  </a:lnTo>
                  <a:lnTo>
                    <a:pt x="1700796" y="272237"/>
                  </a:lnTo>
                  <a:lnTo>
                    <a:pt x="1691449" y="272237"/>
                  </a:lnTo>
                  <a:lnTo>
                    <a:pt x="1691449" y="276136"/>
                  </a:lnTo>
                  <a:lnTo>
                    <a:pt x="1700885" y="276136"/>
                  </a:lnTo>
                  <a:lnTo>
                    <a:pt x="1701317" y="280225"/>
                  </a:lnTo>
                  <a:lnTo>
                    <a:pt x="1702625" y="283387"/>
                  </a:lnTo>
                  <a:lnTo>
                    <a:pt x="1702727" y="283578"/>
                  </a:lnTo>
                  <a:lnTo>
                    <a:pt x="1707489" y="288594"/>
                  </a:lnTo>
                  <a:lnTo>
                    <a:pt x="1710397" y="289852"/>
                  </a:lnTo>
                  <a:lnTo>
                    <a:pt x="1716405" y="289852"/>
                  </a:lnTo>
                  <a:lnTo>
                    <a:pt x="1718805" y="289128"/>
                  </a:lnTo>
                  <a:lnTo>
                    <a:pt x="1722577" y="286181"/>
                  </a:lnTo>
                  <a:lnTo>
                    <a:pt x="1724037" y="283730"/>
                  </a:lnTo>
                  <a:lnTo>
                    <a:pt x="1724126" y="283387"/>
                  </a:lnTo>
                  <a:lnTo>
                    <a:pt x="1725155" y="279742"/>
                  </a:lnTo>
                  <a:lnTo>
                    <a:pt x="1725510" y="278193"/>
                  </a:lnTo>
                  <a:lnTo>
                    <a:pt x="1725752" y="277406"/>
                  </a:lnTo>
                  <a:lnTo>
                    <a:pt x="1725917" y="276707"/>
                  </a:lnTo>
                  <a:lnTo>
                    <a:pt x="1726006" y="276136"/>
                  </a:lnTo>
                  <a:lnTo>
                    <a:pt x="1740928" y="276136"/>
                  </a:lnTo>
                  <a:lnTo>
                    <a:pt x="1736039" y="289585"/>
                  </a:lnTo>
                  <a:lnTo>
                    <a:pt x="1736039" y="290093"/>
                  </a:lnTo>
                  <a:lnTo>
                    <a:pt x="1742986" y="290093"/>
                  </a:lnTo>
                  <a:lnTo>
                    <a:pt x="1743925" y="288251"/>
                  </a:lnTo>
                  <a:lnTo>
                    <a:pt x="1746072" y="276136"/>
                  </a:lnTo>
                  <a:lnTo>
                    <a:pt x="1758429" y="276136"/>
                  </a:lnTo>
                  <a:lnTo>
                    <a:pt x="1758429" y="272237"/>
                  </a:lnTo>
                  <a:close/>
                </a:path>
                <a:path w="3456940" h="290195">
                  <a:moveTo>
                    <a:pt x="1758683" y="128562"/>
                  </a:moveTo>
                  <a:lnTo>
                    <a:pt x="1736039" y="118973"/>
                  </a:lnTo>
                  <a:lnTo>
                    <a:pt x="1736039" y="127533"/>
                  </a:lnTo>
                  <a:lnTo>
                    <a:pt x="1758683" y="133553"/>
                  </a:lnTo>
                  <a:lnTo>
                    <a:pt x="1758683" y="128562"/>
                  </a:lnTo>
                  <a:close/>
                </a:path>
                <a:path w="3456940" h="290195">
                  <a:moveTo>
                    <a:pt x="2087765" y="240525"/>
                  </a:moveTo>
                  <a:lnTo>
                    <a:pt x="2085263" y="226987"/>
                  </a:lnTo>
                  <a:lnTo>
                    <a:pt x="2084628" y="226034"/>
                  </a:lnTo>
                  <a:lnTo>
                    <a:pt x="2083079" y="224548"/>
                  </a:lnTo>
                  <a:lnTo>
                    <a:pt x="2081631" y="223113"/>
                  </a:lnTo>
                  <a:lnTo>
                    <a:pt x="2079917" y="222008"/>
                  </a:lnTo>
                  <a:lnTo>
                    <a:pt x="2075967" y="220421"/>
                  </a:lnTo>
                  <a:lnTo>
                    <a:pt x="2073821" y="220040"/>
                  </a:lnTo>
                  <a:lnTo>
                    <a:pt x="2069274" y="220040"/>
                  </a:lnTo>
                  <a:lnTo>
                    <a:pt x="2058733" y="230441"/>
                  </a:lnTo>
                  <a:lnTo>
                    <a:pt x="2058212" y="230441"/>
                  </a:lnTo>
                  <a:lnTo>
                    <a:pt x="2049551" y="221030"/>
                  </a:lnTo>
                  <a:lnTo>
                    <a:pt x="2044585" y="221030"/>
                  </a:lnTo>
                  <a:lnTo>
                    <a:pt x="2042782" y="221411"/>
                  </a:lnTo>
                  <a:lnTo>
                    <a:pt x="2041232" y="222173"/>
                  </a:lnTo>
                  <a:lnTo>
                    <a:pt x="2039607" y="222935"/>
                  </a:lnTo>
                  <a:lnTo>
                    <a:pt x="2034387" y="239293"/>
                  </a:lnTo>
                  <a:lnTo>
                    <a:pt x="2034628" y="241007"/>
                  </a:lnTo>
                  <a:lnTo>
                    <a:pt x="2035238" y="243560"/>
                  </a:lnTo>
                  <a:lnTo>
                    <a:pt x="2035962" y="246202"/>
                  </a:lnTo>
                  <a:lnTo>
                    <a:pt x="2036699" y="248107"/>
                  </a:lnTo>
                  <a:lnTo>
                    <a:pt x="2037461" y="249593"/>
                  </a:lnTo>
                  <a:lnTo>
                    <a:pt x="2044750" y="249593"/>
                  </a:lnTo>
                  <a:lnTo>
                    <a:pt x="2044687" y="249085"/>
                  </a:lnTo>
                  <a:lnTo>
                    <a:pt x="2043811" y="247827"/>
                  </a:lnTo>
                  <a:lnTo>
                    <a:pt x="2043379" y="247002"/>
                  </a:lnTo>
                  <a:lnTo>
                    <a:pt x="2042807" y="246100"/>
                  </a:lnTo>
                  <a:lnTo>
                    <a:pt x="2042350" y="245249"/>
                  </a:lnTo>
                  <a:lnTo>
                    <a:pt x="2041918" y="244157"/>
                  </a:lnTo>
                  <a:lnTo>
                    <a:pt x="2041410" y="242963"/>
                  </a:lnTo>
                  <a:lnTo>
                    <a:pt x="2040978" y="241757"/>
                  </a:lnTo>
                  <a:lnTo>
                    <a:pt x="2040724" y="240525"/>
                  </a:lnTo>
                  <a:lnTo>
                    <a:pt x="2040382" y="239293"/>
                  </a:lnTo>
                  <a:lnTo>
                    <a:pt x="2040407" y="234403"/>
                  </a:lnTo>
                  <a:lnTo>
                    <a:pt x="2040636" y="233476"/>
                  </a:lnTo>
                  <a:lnTo>
                    <a:pt x="2040813" y="232435"/>
                  </a:lnTo>
                  <a:lnTo>
                    <a:pt x="2046122" y="227939"/>
                  </a:lnTo>
                  <a:lnTo>
                    <a:pt x="2050237" y="227939"/>
                  </a:lnTo>
                  <a:lnTo>
                    <a:pt x="2052383" y="228904"/>
                  </a:lnTo>
                  <a:lnTo>
                    <a:pt x="2055304" y="232752"/>
                  </a:lnTo>
                  <a:lnTo>
                    <a:pt x="2056079" y="235267"/>
                  </a:lnTo>
                  <a:lnTo>
                    <a:pt x="2056079" y="240601"/>
                  </a:lnTo>
                  <a:lnTo>
                    <a:pt x="2061819" y="240601"/>
                  </a:lnTo>
                  <a:lnTo>
                    <a:pt x="2069198" y="226987"/>
                  </a:lnTo>
                  <a:lnTo>
                    <a:pt x="2072881" y="226987"/>
                  </a:lnTo>
                  <a:lnTo>
                    <a:pt x="2081885" y="239903"/>
                  </a:lnTo>
                  <a:lnTo>
                    <a:pt x="2081364" y="242316"/>
                  </a:lnTo>
                  <a:lnTo>
                    <a:pt x="2079472" y="247180"/>
                  </a:lnTo>
                  <a:lnTo>
                    <a:pt x="2078456" y="249085"/>
                  </a:lnTo>
                  <a:lnTo>
                    <a:pt x="2077427" y="250520"/>
                  </a:lnTo>
                  <a:lnTo>
                    <a:pt x="2077427" y="251002"/>
                  </a:lnTo>
                  <a:lnTo>
                    <a:pt x="2084717" y="251002"/>
                  </a:lnTo>
                  <a:lnTo>
                    <a:pt x="2085568" y="249288"/>
                  </a:lnTo>
                  <a:lnTo>
                    <a:pt x="2086343" y="247180"/>
                  </a:lnTo>
                  <a:lnTo>
                    <a:pt x="2087511" y="242316"/>
                  </a:lnTo>
                  <a:lnTo>
                    <a:pt x="2087765" y="240525"/>
                  </a:lnTo>
                  <a:close/>
                </a:path>
                <a:path w="3456940" h="290195">
                  <a:moveTo>
                    <a:pt x="2087829" y="158330"/>
                  </a:moveTo>
                  <a:lnTo>
                    <a:pt x="2082927" y="144259"/>
                  </a:lnTo>
                  <a:lnTo>
                    <a:pt x="2082228" y="143560"/>
                  </a:lnTo>
                  <a:lnTo>
                    <a:pt x="2082228" y="152958"/>
                  </a:lnTo>
                  <a:lnTo>
                    <a:pt x="2082215" y="156997"/>
                  </a:lnTo>
                  <a:lnTo>
                    <a:pt x="2082050" y="158013"/>
                  </a:lnTo>
                  <a:lnTo>
                    <a:pt x="2081542" y="159054"/>
                  </a:lnTo>
                  <a:lnTo>
                    <a:pt x="2081098" y="160108"/>
                  </a:lnTo>
                  <a:lnTo>
                    <a:pt x="2069350" y="165709"/>
                  </a:lnTo>
                  <a:lnTo>
                    <a:pt x="2060359" y="161112"/>
                  </a:lnTo>
                  <a:lnTo>
                    <a:pt x="2059851" y="159626"/>
                  </a:lnTo>
                  <a:lnTo>
                    <a:pt x="2059635" y="158330"/>
                  </a:lnTo>
                  <a:lnTo>
                    <a:pt x="2059647" y="154901"/>
                  </a:lnTo>
                  <a:lnTo>
                    <a:pt x="2059940" y="152958"/>
                  </a:lnTo>
                  <a:lnTo>
                    <a:pt x="2068245" y="146481"/>
                  </a:lnTo>
                  <a:lnTo>
                    <a:pt x="2074341" y="146481"/>
                  </a:lnTo>
                  <a:lnTo>
                    <a:pt x="2077250" y="147332"/>
                  </a:lnTo>
                  <a:lnTo>
                    <a:pt x="2079231" y="149034"/>
                  </a:lnTo>
                  <a:lnTo>
                    <a:pt x="2081288" y="150723"/>
                  </a:lnTo>
                  <a:lnTo>
                    <a:pt x="2082228" y="152958"/>
                  </a:lnTo>
                  <a:lnTo>
                    <a:pt x="2082228" y="143560"/>
                  </a:lnTo>
                  <a:lnTo>
                    <a:pt x="2081542" y="142862"/>
                  </a:lnTo>
                  <a:lnTo>
                    <a:pt x="2079650" y="141706"/>
                  </a:lnTo>
                  <a:lnTo>
                    <a:pt x="2075192" y="139966"/>
                  </a:lnTo>
                  <a:lnTo>
                    <a:pt x="2072792" y="139534"/>
                  </a:lnTo>
                  <a:lnTo>
                    <a:pt x="2067140" y="139534"/>
                  </a:lnTo>
                  <a:lnTo>
                    <a:pt x="2064562" y="139992"/>
                  </a:lnTo>
                  <a:lnTo>
                    <a:pt x="2062416" y="140906"/>
                  </a:lnTo>
                  <a:lnTo>
                    <a:pt x="2060194" y="141820"/>
                  </a:lnTo>
                  <a:lnTo>
                    <a:pt x="2058390" y="143217"/>
                  </a:lnTo>
                  <a:lnTo>
                    <a:pt x="2057019" y="145084"/>
                  </a:lnTo>
                  <a:lnTo>
                    <a:pt x="2055736" y="146710"/>
                  </a:lnTo>
                  <a:lnTo>
                    <a:pt x="2054961" y="148259"/>
                  </a:lnTo>
                  <a:lnTo>
                    <a:pt x="2054479" y="149974"/>
                  </a:lnTo>
                  <a:lnTo>
                    <a:pt x="2054186" y="151244"/>
                  </a:lnTo>
                  <a:lnTo>
                    <a:pt x="2053932" y="152958"/>
                  </a:lnTo>
                  <a:lnTo>
                    <a:pt x="2053932" y="156997"/>
                  </a:lnTo>
                  <a:lnTo>
                    <a:pt x="2054275" y="158864"/>
                  </a:lnTo>
                  <a:lnTo>
                    <a:pt x="2055469" y="162293"/>
                  </a:lnTo>
                  <a:lnTo>
                    <a:pt x="2056422" y="163957"/>
                  </a:lnTo>
                  <a:lnTo>
                    <a:pt x="2057527" y="165569"/>
                  </a:lnTo>
                  <a:lnTo>
                    <a:pt x="2051875" y="165100"/>
                  </a:lnTo>
                  <a:lnTo>
                    <a:pt x="2047582" y="163550"/>
                  </a:lnTo>
                  <a:lnTo>
                    <a:pt x="2041753" y="158330"/>
                  </a:lnTo>
                  <a:lnTo>
                    <a:pt x="2040293" y="154901"/>
                  </a:lnTo>
                  <a:lnTo>
                    <a:pt x="2040394" y="148602"/>
                  </a:lnTo>
                  <a:lnTo>
                    <a:pt x="2040470" y="148094"/>
                  </a:lnTo>
                  <a:lnTo>
                    <a:pt x="2040813" y="146939"/>
                  </a:lnTo>
                  <a:lnTo>
                    <a:pt x="2041067" y="145770"/>
                  </a:lnTo>
                  <a:lnTo>
                    <a:pt x="2041410" y="144881"/>
                  </a:lnTo>
                  <a:lnTo>
                    <a:pt x="2041715" y="144322"/>
                  </a:lnTo>
                  <a:lnTo>
                    <a:pt x="2041753" y="143954"/>
                  </a:lnTo>
                  <a:lnTo>
                    <a:pt x="2035149" y="143954"/>
                  </a:lnTo>
                  <a:lnTo>
                    <a:pt x="2034895" y="144703"/>
                  </a:lnTo>
                  <a:lnTo>
                    <a:pt x="2034565" y="146481"/>
                  </a:lnTo>
                  <a:lnTo>
                    <a:pt x="2034489" y="147332"/>
                  </a:lnTo>
                  <a:lnTo>
                    <a:pt x="2034374" y="153568"/>
                  </a:lnTo>
                  <a:lnTo>
                    <a:pt x="2035136" y="156895"/>
                  </a:lnTo>
                  <a:lnTo>
                    <a:pt x="2059762" y="172593"/>
                  </a:lnTo>
                  <a:lnTo>
                    <a:pt x="2068766" y="172593"/>
                  </a:lnTo>
                  <a:lnTo>
                    <a:pt x="2072627" y="172085"/>
                  </a:lnTo>
                  <a:lnTo>
                    <a:pt x="2078888" y="170103"/>
                  </a:lnTo>
                  <a:lnTo>
                    <a:pt x="2081364" y="168732"/>
                  </a:lnTo>
                  <a:lnTo>
                    <a:pt x="2083168" y="166979"/>
                  </a:lnTo>
                  <a:lnTo>
                    <a:pt x="2084527" y="165709"/>
                  </a:lnTo>
                  <a:lnTo>
                    <a:pt x="2084717" y="165544"/>
                  </a:lnTo>
                  <a:lnTo>
                    <a:pt x="2085911" y="163880"/>
                  </a:lnTo>
                  <a:lnTo>
                    <a:pt x="2087460" y="160108"/>
                  </a:lnTo>
                  <a:lnTo>
                    <a:pt x="2087829" y="158330"/>
                  </a:lnTo>
                  <a:close/>
                </a:path>
                <a:path w="3456940" h="290195">
                  <a:moveTo>
                    <a:pt x="2087854" y="194513"/>
                  </a:moveTo>
                  <a:lnTo>
                    <a:pt x="2087460" y="192278"/>
                  </a:lnTo>
                  <a:lnTo>
                    <a:pt x="2086394" y="189865"/>
                  </a:lnTo>
                  <a:lnTo>
                    <a:pt x="2085644" y="187998"/>
                  </a:lnTo>
                  <a:lnTo>
                    <a:pt x="2085111" y="187261"/>
                  </a:lnTo>
                  <a:lnTo>
                    <a:pt x="2084374" y="186232"/>
                  </a:lnTo>
                  <a:lnTo>
                    <a:pt x="2081288" y="183388"/>
                  </a:lnTo>
                  <a:lnTo>
                    <a:pt x="2079485" y="182283"/>
                  </a:lnTo>
                  <a:lnTo>
                    <a:pt x="2075192" y="180708"/>
                  </a:lnTo>
                  <a:lnTo>
                    <a:pt x="2072881" y="180314"/>
                  </a:lnTo>
                  <a:lnTo>
                    <a:pt x="2067306" y="180314"/>
                  </a:lnTo>
                  <a:lnTo>
                    <a:pt x="2054860" y="198615"/>
                  </a:lnTo>
                  <a:lnTo>
                    <a:pt x="2055037" y="201968"/>
                  </a:lnTo>
                  <a:lnTo>
                    <a:pt x="2041410" y="201968"/>
                  </a:lnTo>
                  <a:lnTo>
                    <a:pt x="2041410" y="180619"/>
                  </a:lnTo>
                  <a:lnTo>
                    <a:pt x="2035314" y="180619"/>
                  </a:lnTo>
                  <a:lnTo>
                    <a:pt x="2035314" y="208584"/>
                  </a:lnTo>
                  <a:lnTo>
                    <a:pt x="2061819" y="208584"/>
                  </a:lnTo>
                  <a:lnTo>
                    <a:pt x="2061565" y="207454"/>
                  </a:lnTo>
                  <a:lnTo>
                    <a:pt x="2061286" y="205867"/>
                  </a:lnTo>
                  <a:lnTo>
                    <a:pt x="2060765" y="201968"/>
                  </a:lnTo>
                  <a:lnTo>
                    <a:pt x="2060676" y="200977"/>
                  </a:lnTo>
                  <a:lnTo>
                    <a:pt x="2060790" y="195173"/>
                  </a:lnTo>
                  <a:lnTo>
                    <a:pt x="2061489" y="192278"/>
                  </a:lnTo>
                  <a:lnTo>
                    <a:pt x="2062162" y="191122"/>
                  </a:lnTo>
                  <a:lnTo>
                    <a:pt x="2063013" y="190131"/>
                  </a:lnTo>
                  <a:lnTo>
                    <a:pt x="2063788" y="189204"/>
                  </a:lnTo>
                  <a:lnTo>
                    <a:pt x="2064727" y="188480"/>
                  </a:lnTo>
                  <a:lnTo>
                    <a:pt x="2065934" y="187998"/>
                  </a:lnTo>
                  <a:lnTo>
                    <a:pt x="2067052" y="187515"/>
                  </a:lnTo>
                  <a:lnTo>
                    <a:pt x="2068588" y="187261"/>
                  </a:lnTo>
                  <a:lnTo>
                    <a:pt x="2072195" y="187261"/>
                  </a:lnTo>
                  <a:lnTo>
                    <a:pt x="2073821" y="187490"/>
                  </a:lnTo>
                  <a:lnTo>
                    <a:pt x="2076564" y="188379"/>
                  </a:lnTo>
                  <a:lnTo>
                    <a:pt x="2077770" y="189026"/>
                  </a:lnTo>
                  <a:lnTo>
                    <a:pt x="2079053" y="190157"/>
                  </a:lnTo>
                  <a:lnTo>
                    <a:pt x="2079828" y="190792"/>
                  </a:lnTo>
                  <a:lnTo>
                    <a:pt x="2080679" y="191922"/>
                  </a:lnTo>
                  <a:lnTo>
                    <a:pt x="2081110" y="193217"/>
                  </a:lnTo>
                  <a:lnTo>
                    <a:pt x="2081631" y="194513"/>
                  </a:lnTo>
                  <a:lnTo>
                    <a:pt x="2081669" y="194754"/>
                  </a:lnTo>
                  <a:lnTo>
                    <a:pt x="2081796" y="199872"/>
                  </a:lnTo>
                  <a:lnTo>
                    <a:pt x="2081415" y="201142"/>
                  </a:lnTo>
                  <a:lnTo>
                    <a:pt x="2081161" y="202222"/>
                  </a:lnTo>
                  <a:lnTo>
                    <a:pt x="2077681" y="210185"/>
                  </a:lnTo>
                  <a:lnTo>
                    <a:pt x="2077681" y="210654"/>
                  </a:lnTo>
                  <a:lnTo>
                    <a:pt x="2084971" y="210654"/>
                  </a:lnTo>
                  <a:lnTo>
                    <a:pt x="2085835" y="208927"/>
                  </a:lnTo>
                  <a:lnTo>
                    <a:pt x="2086521" y="206883"/>
                  </a:lnTo>
                  <a:lnTo>
                    <a:pt x="2087029" y="204520"/>
                  </a:lnTo>
                  <a:lnTo>
                    <a:pt x="2087613" y="202222"/>
                  </a:lnTo>
                  <a:lnTo>
                    <a:pt x="2087829" y="200342"/>
                  </a:lnTo>
                  <a:lnTo>
                    <a:pt x="2087854" y="194513"/>
                  </a:lnTo>
                  <a:close/>
                </a:path>
                <a:path w="3456940" h="290195">
                  <a:moveTo>
                    <a:pt x="2087892" y="100711"/>
                  </a:moveTo>
                  <a:lnTo>
                    <a:pt x="2087854" y="89496"/>
                  </a:lnTo>
                  <a:lnTo>
                    <a:pt x="2085898" y="85763"/>
                  </a:lnTo>
                  <a:lnTo>
                    <a:pt x="2085746" y="85458"/>
                  </a:lnTo>
                  <a:lnTo>
                    <a:pt x="2082139" y="83273"/>
                  </a:lnTo>
                  <a:lnTo>
                    <a:pt x="2082139" y="93179"/>
                  </a:lnTo>
                  <a:lnTo>
                    <a:pt x="2082139" y="97066"/>
                  </a:lnTo>
                  <a:lnTo>
                    <a:pt x="2076653" y="102692"/>
                  </a:lnTo>
                  <a:lnTo>
                    <a:pt x="2074760" y="103428"/>
                  </a:lnTo>
                  <a:lnTo>
                    <a:pt x="2072538" y="103898"/>
                  </a:lnTo>
                  <a:lnTo>
                    <a:pt x="2067737" y="104330"/>
                  </a:lnTo>
                  <a:lnTo>
                    <a:pt x="2064727" y="104432"/>
                  </a:lnTo>
                  <a:lnTo>
                    <a:pt x="2057793" y="104432"/>
                  </a:lnTo>
                  <a:lnTo>
                    <a:pt x="2041410" y="99771"/>
                  </a:lnTo>
                  <a:lnTo>
                    <a:pt x="2040470" y="98552"/>
                  </a:lnTo>
                  <a:lnTo>
                    <a:pt x="2040051" y="97066"/>
                  </a:lnTo>
                  <a:lnTo>
                    <a:pt x="2040039" y="93179"/>
                  </a:lnTo>
                  <a:lnTo>
                    <a:pt x="2040470" y="91630"/>
                  </a:lnTo>
                  <a:lnTo>
                    <a:pt x="2041410" y="90436"/>
                  </a:lnTo>
                  <a:lnTo>
                    <a:pt x="2042261" y="89230"/>
                  </a:lnTo>
                  <a:lnTo>
                    <a:pt x="2057527" y="85763"/>
                  </a:lnTo>
                  <a:lnTo>
                    <a:pt x="2064651" y="85763"/>
                  </a:lnTo>
                  <a:lnTo>
                    <a:pt x="2080768" y="90436"/>
                  </a:lnTo>
                  <a:lnTo>
                    <a:pt x="2081707" y="91643"/>
                  </a:lnTo>
                  <a:lnTo>
                    <a:pt x="2082139" y="93179"/>
                  </a:lnTo>
                  <a:lnTo>
                    <a:pt x="2082139" y="83273"/>
                  </a:lnTo>
                  <a:lnTo>
                    <a:pt x="2081364" y="82804"/>
                  </a:lnTo>
                  <a:lnTo>
                    <a:pt x="2077085" y="80149"/>
                  </a:lnTo>
                  <a:lnTo>
                    <a:pt x="2070303" y="78816"/>
                  </a:lnTo>
                  <a:lnTo>
                    <a:pt x="2052129" y="78816"/>
                  </a:lnTo>
                  <a:lnTo>
                    <a:pt x="2045411" y="80149"/>
                  </a:lnTo>
                  <a:lnTo>
                    <a:pt x="2036521" y="85369"/>
                  </a:lnTo>
                  <a:lnTo>
                    <a:pt x="2034438" y="89204"/>
                  </a:lnTo>
                  <a:lnTo>
                    <a:pt x="2034324" y="100711"/>
                  </a:lnTo>
                  <a:lnTo>
                    <a:pt x="2036432" y="104749"/>
                  </a:lnTo>
                  <a:lnTo>
                    <a:pt x="2040813" y="107403"/>
                  </a:lnTo>
                  <a:lnTo>
                    <a:pt x="2045093" y="110058"/>
                  </a:lnTo>
                  <a:lnTo>
                    <a:pt x="2051875" y="111379"/>
                  </a:lnTo>
                  <a:lnTo>
                    <a:pt x="2070138" y="111379"/>
                  </a:lnTo>
                  <a:lnTo>
                    <a:pt x="2076945" y="110058"/>
                  </a:lnTo>
                  <a:lnTo>
                    <a:pt x="2085657" y="104825"/>
                  </a:lnTo>
                  <a:lnTo>
                    <a:pt x="2085873" y="104432"/>
                  </a:lnTo>
                  <a:lnTo>
                    <a:pt x="2087892" y="100711"/>
                  </a:lnTo>
                  <a:close/>
                </a:path>
                <a:path w="3456940" h="290195">
                  <a:moveTo>
                    <a:pt x="2087892" y="61302"/>
                  </a:moveTo>
                  <a:lnTo>
                    <a:pt x="2087854" y="50076"/>
                  </a:lnTo>
                  <a:lnTo>
                    <a:pt x="2085898" y="46355"/>
                  </a:lnTo>
                  <a:lnTo>
                    <a:pt x="2085746" y="46050"/>
                  </a:lnTo>
                  <a:lnTo>
                    <a:pt x="2082139" y="43865"/>
                  </a:lnTo>
                  <a:lnTo>
                    <a:pt x="2082139" y="53771"/>
                  </a:lnTo>
                  <a:lnTo>
                    <a:pt x="2082139" y="57658"/>
                  </a:lnTo>
                  <a:lnTo>
                    <a:pt x="2076653" y="63284"/>
                  </a:lnTo>
                  <a:lnTo>
                    <a:pt x="2074760" y="64008"/>
                  </a:lnTo>
                  <a:lnTo>
                    <a:pt x="2072538" y="64490"/>
                  </a:lnTo>
                  <a:lnTo>
                    <a:pt x="2067737" y="64922"/>
                  </a:lnTo>
                  <a:lnTo>
                    <a:pt x="2064727" y="65036"/>
                  </a:lnTo>
                  <a:lnTo>
                    <a:pt x="2057793" y="65036"/>
                  </a:lnTo>
                  <a:lnTo>
                    <a:pt x="2041410" y="60363"/>
                  </a:lnTo>
                  <a:lnTo>
                    <a:pt x="2040470" y="59143"/>
                  </a:lnTo>
                  <a:lnTo>
                    <a:pt x="2040051" y="57658"/>
                  </a:lnTo>
                  <a:lnTo>
                    <a:pt x="2040039" y="53771"/>
                  </a:lnTo>
                  <a:lnTo>
                    <a:pt x="2040470" y="52222"/>
                  </a:lnTo>
                  <a:lnTo>
                    <a:pt x="2041410" y="51015"/>
                  </a:lnTo>
                  <a:lnTo>
                    <a:pt x="2042261" y="49822"/>
                  </a:lnTo>
                  <a:lnTo>
                    <a:pt x="2057527" y="46355"/>
                  </a:lnTo>
                  <a:lnTo>
                    <a:pt x="2064651" y="46355"/>
                  </a:lnTo>
                  <a:lnTo>
                    <a:pt x="2080768" y="51015"/>
                  </a:lnTo>
                  <a:lnTo>
                    <a:pt x="2081707" y="52247"/>
                  </a:lnTo>
                  <a:lnTo>
                    <a:pt x="2082139" y="53771"/>
                  </a:lnTo>
                  <a:lnTo>
                    <a:pt x="2082139" y="43865"/>
                  </a:lnTo>
                  <a:lnTo>
                    <a:pt x="2081364" y="43395"/>
                  </a:lnTo>
                  <a:lnTo>
                    <a:pt x="2077085" y="40741"/>
                  </a:lnTo>
                  <a:lnTo>
                    <a:pt x="2070303" y="39408"/>
                  </a:lnTo>
                  <a:lnTo>
                    <a:pt x="2052129" y="39408"/>
                  </a:lnTo>
                  <a:lnTo>
                    <a:pt x="2045411" y="40741"/>
                  </a:lnTo>
                  <a:lnTo>
                    <a:pt x="2036521" y="45974"/>
                  </a:lnTo>
                  <a:lnTo>
                    <a:pt x="2034438" y="49796"/>
                  </a:lnTo>
                  <a:lnTo>
                    <a:pt x="2034324" y="61302"/>
                  </a:lnTo>
                  <a:lnTo>
                    <a:pt x="2036432" y="65328"/>
                  </a:lnTo>
                  <a:lnTo>
                    <a:pt x="2040813" y="67983"/>
                  </a:lnTo>
                  <a:lnTo>
                    <a:pt x="2045093" y="70650"/>
                  </a:lnTo>
                  <a:lnTo>
                    <a:pt x="2051875" y="71970"/>
                  </a:lnTo>
                  <a:lnTo>
                    <a:pt x="2070138" y="71970"/>
                  </a:lnTo>
                  <a:lnTo>
                    <a:pt x="2076945" y="70650"/>
                  </a:lnTo>
                  <a:lnTo>
                    <a:pt x="2085657" y="65417"/>
                  </a:lnTo>
                  <a:lnTo>
                    <a:pt x="2085860" y="65036"/>
                  </a:lnTo>
                  <a:lnTo>
                    <a:pt x="2087892" y="61302"/>
                  </a:lnTo>
                  <a:close/>
                </a:path>
                <a:path w="3456940" h="290195">
                  <a:moveTo>
                    <a:pt x="2087892" y="21894"/>
                  </a:moveTo>
                  <a:lnTo>
                    <a:pt x="2087854" y="10668"/>
                  </a:lnTo>
                  <a:lnTo>
                    <a:pt x="2085898" y="6946"/>
                  </a:lnTo>
                  <a:lnTo>
                    <a:pt x="2085746" y="6642"/>
                  </a:lnTo>
                  <a:lnTo>
                    <a:pt x="2082139" y="4457"/>
                  </a:lnTo>
                  <a:lnTo>
                    <a:pt x="2082139" y="14363"/>
                  </a:lnTo>
                  <a:lnTo>
                    <a:pt x="2082139" y="18237"/>
                  </a:lnTo>
                  <a:lnTo>
                    <a:pt x="2076653" y="23876"/>
                  </a:lnTo>
                  <a:lnTo>
                    <a:pt x="2074760" y="24612"/>
                  </a:lnTo>
                  <a:lnTo>
                    <a:pt x="2072538" y="25082"/>
                  </a:lnTo>
                  <a:lnTo>
                    <a:pt x="2067737" y="25514"/>
                  </a:lnTo>
                  <a:lnTo>
                    <a:pt x="2064727" y="25615"/>
                  </a:lnTo>
                  <a:lnTo>
                    <a:pt x="2057793" y="25615"/>
                  </a:lnTo>
                  <a:lnTo>
                    <a:pt x="2041410" y="20955"/>
                  </a:lnTo>
                  <a:lnTo>
                    <a:pt x="2040470" y="19735"/>
                  </a:lnTo>
                  <a:lnTo>
                    <a:pt x="2040051" y="18237"/>
                  </a:lnTo>
                  <a:lnTo>
                    <a:pt x="2040039" y="14363"/>
                  </a:lnTo>
                  <a:lnTo>
                    <a:pt x="2040470" y="12801"/>
                  </a:lnTo>
                  <a:lnTo>
                    <a:pt x="2041410" y="11607"/>
                  </a:lnTo>
                  <a:lnTo>
                    <a:pt x="2042287" y="10388"/>
                  </a:lnTo>
                  <a:lnTo>
                    <a:pt x="2057527" y="6946"/>
                  </a:lnTo>
                  <a:lnTo>
                    <a:pt x="2064651" y="6946"/>
                  </a:lnTo>
                  <a:lnTo>
                    <a:pt x="2080768" y="11607"/>
                  </a:lnTo>
                  <a:lnTo>
                    <a:pt x="2081707" y="12827"/>
                  </a:lnTo>
                  <a:lnTo>
                    <a:pt x="2082139" y="14363"/>
                  </a:lnTo>
                  <a:lnTo>
                    <a:pt x="2082139" y="4457"/>
                  </a:lnTo>
                  <a:lnTo>
                    <a:pt x="2081364" y="3987"/>
                  </a:lnTo>
                  <a:lnTo>
                    <a:pt x="2077085" y="1320"/>
                  </a:lnTo>
                  <a:lnTo>
                    <a:pt x="2070303" y="0"/>
                  </a:lnTo>
                  <a:lnTo>
                    <a:pt x="2052129" y="0"/>
                  </a:lnTo>
                  <a:lnTo>
                    <a:pt x="2045411" y="1320"/>
                  </a:lnTo>
                  <a:lnTo>
                    <a:pt x="2036521" y="6553"/>
                  </a:lnTo>
                  <a:lnTo>
                    <a:pt x="2034438" y="10388"/>
                  </a:lnTo>
                  <a:lnTo>
                    <a:pt x="2034324" y="21894"/>
                  </a:lnTo>
                  <a:lnTo>
                    <a:pt x="2036432" y="25920"/>
                  </a:lnTo>
                  <a:lnTo>
                    <a:pt x="2040813" y="28587"/>
                  </a:lnTo>
                  <a:lnTo>
                    <a:pt x="2045093" y="31229"/>
                  </a:lnTo>
                  <a:lnTo>
                    <a:pt x="2051875" y="32562"/>
                  </a:lnTo>
                  <a:lnTo>
                    <a:pt x="2070138" y="32562"/>
                  </a:lnTo>
                  <a:lnTo>
                    <a:pt x="2076945" y="31229"/>
                  </a:lnTo>
                  <a:lnTo>
                    <a:pt x="2085657" y="26009"/>
                  </a:lnTo>
                  <a:lnTo>
                    <a:pt x="2085873" y="25615"/>
                  </a:lnTo>
                  <a:lnTo>
                    <a:pt x="2087892" y="21894"/>
                  </a:lnTo>
                  <a:close/>
                </a:path>
                <a:path w="3456940" h="290195">
                  <a:moveTo>
                    <a:pt x="2099297" y="272237"/>
                  </a:moveTo>
                  <a:lnTo>
                    <a:pt x="2086775" y="272237"/>
                  </a:lnTo>
                  <a:lnTo>
                    <a:pt x="2086254" y="268338"/>
                  </a:lnTo>
                  <a:lnTo>
                    <a:pt x="2084819" y="265150"/>
                  </a:lnTo>
                  <a:lnTo>
                    <a:pt x="2081707" y="261797"/>
                  </a:lnTo>
                  <a:lnTo>
                    <a:pt x="2081707" y="272237"/>
                  </a:lnTo>
                  <a:lnTo>
                    <a:pt x="2067394" y="272237"/>
                  </a:lnTo>
                  <a:lnTo>
                    <a:pt x="2067902" y="269709"/>
                  </a:lnTo>
                  <a:lnTo>
                    <a:pt x="2068766" y="267893"/>
                  </a:lnTo>
                  <a:lnTo>
                    <a:pt x="2070823" y="265709"/>
                  </a:lnTo>
                  <a:lnTo>
                    <a:pt x="2072360" y="265150"/>
                  </a:lnTo>
                  <a:lnTo>
                    <a:pt x="2076831" y="265150"/>
                  </a:lnTo>
                  <a:lnTo>
                    <a:pt x="2081707" y="272237"/>
                  </a:lnTo>
                  <a:lnTo>
                    <a:pt x="2081707" y="261797"/>
                  </a:lnTo>
                  <a:lnTo>
                    <a:pt x="2079993" y="259969"/>
                  </a:lnTo>
                  <a:lnTo>
                    <a:pt x="2077085" y="258699"/>
                  </a:lnTo>
                  <a:lnTo>
                    <a:pt x="2070569" y="258699"/>
                  </a:lnTo>
                  <a:lnTo>
                    <a:pt x="2062505" y="268439"/>
                  </a:lnTo>
                  <a:lnTo>
                    <a:pt x="2062327" y="268922"/>
                  </a:lnTo>
                  <a:lnTo>
                    <a:pt x="2062251" y="269481"/>
                  </a:lnTo>
                  <a:lnTo>
                    <a:pt x="2061565" y="272237"/>
                  </a:lnTo>
                  <a:lnTo>
                    <a:pt x="2061044" y="272237"/>
                  </a:lnTo>
                  <a:lnTo>
                    <a:pt x="2061044" y="276136"/>
                  </a:lnTo>
                  <a:lnTo>
                    <a:pt x="2055647" y="283387"/>
                  </a:lnTo>
                  <a:lnTo>
                    <a:pt x="2051532" y="283387"/>
                  </a:lnTo>
                  <a:lnTo>
                    <a:pt x="2049894" y="282702"/>
                  </a:lnTo>
                  <a:lnTo>
                    <a:pt x="2048725" y="281241"/>
                  </a:lnTo>
                  <a:lnTo>
                    <a:pt x="2047582" y="279920"/>
                  </a:lnTo>
                  <a:lnTo>
                    <a:pt x="2046909" y="278231"/>
                  </a:lnTo>
                  <a:lnTo>
                    <a:pt x="2046732" y="276136"/>
                  </a:lnTo>
                  <a:lnTo>
                    <a:pt x="2061044" y="276136"/>
                  </a:lnTo>
                  <a:lnTo>
                    <a:pt x="2061044" y="272237"/>
                  </a:lnTo>
                  <a:lnTo>
                    <a:pt x="2046732" y="272237"/>
                  </a:lnTo>
                  <a:lnTo>
                    <a:pt x="2046884" y="270167"/>
                  </a:lnTo>
                  <a:lnTo>
                    <a:pt x="2051100" y="260845"/>
                  </a:lnTo>
                  <a:lnTo>
                    <a:pt x="2051100" y="260337"/>
                  </a:lnTo>
                  <a:lnTo>
                    <a:pt x="2044242" y="260337"/>
                  </a:lnTo>
                  <a:lnTo>
                    <a:pt x="2043633" y="261747"/>
                  </a:lnTo>
                  <a:lnTo>
                    <a:pt x="2042452" y="266103"/>
                  </a:lnTo>
                  <a:lnTo>
                    <a:pt x="2042007" y="267995"/>
                  </a:lnTo>
                  <a:lnTo>
                    <a:pt x="2041779" y="269913"/>
                  </a:lnTo>
                  <a:lnTo>
                    <a:pt x="2041664" y="272237"/>
                  </a:lnTo>
                  <a:lnTo>
                    <a:pt x="2032317" y="272237"/>
                  </a:lnTo>
                  <a:lnTo>
                    <a:pt x="2032317" y="276136"/>
                  </a:lnTo>
                  <a:lnTo>
                    <a:pt x="2041753" y="276136"/>
                  </a:lnTo>
                  <a:lnTo>
                    <a:pt x="2042185" y="280225"/>
                  </a:lnTo>
                  <a:lnTo>
                    <a:pt x="2043493" y="283387"/>
                  </a:lnTo>
                  <a:lnTo>
                    <a:pt x="2043595" y="283578"/>
                  </a:lnTo>
                  <a:lnTo>
                    <a:pt x="2048357" y="288594"/>
                  </a:lnTo>
                  <a:lnTo>
                    <a:pt x="2051265" y="289852"/>
                  </a:lnTo>
                  <a:lnTo>
                    <a:pt x="2057273" y="289852"/>
                  </a:lnTo>
                  <a:lnTo>
                    <a:pt x="2066378" y="278193"/>
                  </a:lnTo>
                  <a:lnTo>
                    <a:pt x="2066620" y="277406"/>
                  </a:lnTo>
                  <a:lnTo>
                    <a:pt x="2066798" y="276707"/>
                  </a:lnTo>
                  <a:lnTo>
                    <a:pt x="2066874" y="276136"/>
                  </a:lnTo>
                  <a:lnTo>
                    <a:pt x="2081796" y="276136"/>
                  </a:lnTo>
                  <a:lnTo>
                    <a:pt x="2076907" y="289585"/>
                  </a:lnTo>
                  <a:lnTo>
                    <a:pt x="2076907" y="290093"/>
                  </a:lnTo>
                  <a:lnTo>
                    <a:pt x="2083854" y="290093"/>
                  </a:lnTo>
                  <a:lnTo>
                    <a:pt x="2084806" y="288251"/>
                  </a:lnTo>
                  <a:lnTo>
                    <a:pt x="2086940" y="276136"/>
                  </a:lnTo>
                  <a:lnTo>
                    <a:pt x="2099297" y="276136"/>
                  </a:lnTo>
                  <a:lnTo>
                    <a:pt x="2099297" y="272237"/>
                  </a:lnTo>
                  <a:close/>
                </a:path>
                <a:path w="3456940" h="290195">
                  <a:moveTo>
                    <a:pt x="2099551" y="128562"/>
                  </a:moveTo>
                  <a:lnTo>
                    <a:pt x="2076907" y="118973"/>
                  </a:lnTo>
                  <a:lnTo>
                    <a:pt x="2076907" y="127533"/>
                  </a:lnTo>
                  <a:lnTo>
                    <a:pt x="2099551" y="133553"/>
                  </a:lnTo>
                  <a:lnTo>
                    <a:pt x="2099551" y="128562"/>
                  </a:lnTo>
                  <a:close/>
                </a:path>
                <a:path w="3456940" h="290195">
                  <a:moveTo>
                    <a:pt x="2428633" y="240525"/>
                  </a:moveTo>
                  <a:lnTo>
                    <a:pt x="2426131" y="226987"/>
                  </a:lnTo>
                  <a:lnTo>
                    <a:pt x="2425496" y="226034"/>
                  </a:lnTo>
                  <a:lnTo>
                    <a:pt x="2423960" y="224548"/>
                  </a:lnTo>
                  <a:lnTo>
                    <a:pt x="2422499" y="223113"/>
                  </a:lnTo>
                  <a:lnTo>
                    <a:pt x="2420785" y="222008"/>
                  </a:lnTo>
                  <a:lnTo>
                    <a:pt x="2416835" y="220421"/>
                  </a:lnTo>
                  <a:lnTo>
                    <a:pt x="2414689" y="220040"/>
                  </a:lnTo>
                  <a:lnTo>
                    <a:pt x="2410142" y="220040"/>
                  </a:lnTo>
                  <a:lnTo>
                    <a:pt x="2399601" y="230441"/>
                  </a:lnTo>
                  <a:lnTo>
                    <a:pt x="2399080" y="230441"/>
                  </a:lnTo>
                  <a:lnTo>
                    <a:pt x="2390419" y="221030"/>
                  </a:lnTo>
                  <a:lnTo>
                    <a:pt x="2385453" y="221030"/>
                  </a:lnTo>
                  <a:lnTo>
                    <a:pt x="2383650" y="221411"/>
                  </a:lnTo>
                  <a:lnTo>
                    <a:pt x="2382101" y="222173"/>
                  </a:lnTo>
                  <a:lnTo>
                    <a:pt x="2380475" y="222935"/>
                  </a:lnTo>
                  <a:lnTo>
                    <a:pt x="2375255" y="239293"/>
                  </a:lnTo>
                  <a:lnTo>
                    <a:pt x="2375509" y="241007"/>
                  </a:lnTo>
                  <a:lnTo>
                    <a:pt x="2376106" y="243560"/>
                  </a:lnTo>
                  <a:lnTo>
                    <a:pt x="2376830" y="246202"/>
                  </a:lnTo>
                  <a:lnTo>
                    <a:pt x="2377567" y="248107"/>
                  </a:lnTo>
                  <a:lnTo>
                    <a:pt x="2378329" y="249593"/>
                  </a:lnTo>
                  <a:lnTo>
                    <a:pt x="2385618" y="249593"/>
                  </a:lnTo>
                  <a:lnTo>
                    <a:pt x="2385555" y="249085"/>
                  </a:lnTo>
                  <a:lnTo>
                    <a:pt x="2384679" y="247827"/>
                  </a:lnTo>
                  <a:lnTo>
                    <a:pt x="2384247" y="247002"/>
                  </a:lnTo>
                  <a:lnTo>
                    <a:pt x="2383675" y="246100"/>
                  </a:lnTo>
                  <a:lnTo>
                    <a:pt x="2383218" y="245249"/>
                  </a:lnTo>
                  <a:lnTo>
                    <a:pt x="2382799" y="244157"/>
                  </a:lnTo>
                  <a:lnTo>
                    <a:pt x="2382278" y="242963"/>
                  </a:lnTo>
                  <a:lnTo>
                    <a:pt x="2381847" y="241757"/>
                  </a:lnTo>
                  <a:lnTo>
                    <a:pt x="2381593" y="240525"/>
                  </a:lnTo>
                  <a:lnTo>
                    <a:pt x="2381250" y="239293"/>
                  </a:lnTo>
                  <a:lnTo>
                    <a:pt x="2381275" y="234403"/>
                  </a:lnTo>
                  <a:lnTo>
                    <a:pt x="2381504" y="233476"/>
                  </a:lnTo>
                  <a:lnTo>
                    <a:pt x="2381681" y="232435"/>
                  </a:lnTo>
                  <a:lnTo>
                    <a:pt x="2386990" y="227939"/>
                  </a:lnTo>
                  <a:lnTo>
                    <a:pt x="2391105" y="227939"/>
                  </a:lnTo>
                  <a:lnTo>
                    <a:pt x="2393251" y="228904"/>
                  </a:lnTo>
                  <a:lnTo>
                    <a:pt x="2396172" y="232752"/>
                  </a:lnTo>
                  <a:lnTo>
                    <a:pt x="2396947" y="235267"/>
                  </a:lnTo>
                  <a:lnTo>
                    <a:pt x="2396947" y="240601"/>
                  </a:lnTo>
                  <a:lnTo>
                    <a:pt x="2402687" y="240601"/>
                  </a:lnTo>
                  <a:lnTo>
                    <a:pt x="2402789" y="234696"/>
                  </a:lnTo>
                  <a:lnTo>
                    <a:pt x="2403284" y="232117"/>
                  </a:lnTo>
                  <a:lnTo>
                    <a:pt x="2403805" y="230987"/>
                  </a:lnTo>
                  <a:lnTo>
                    <a:pt x="2404199" y="230441"/>
                  </a:lnTo>
                  <a:lnTo>
                    <a:pt x="2405176" y="229069"/>
                  </a:lnTo>
                  <a:lnTo>
                    <a:pt x="2406116" y="228320"/>
                  </a:lnTo>
                  <a:lnTo>
                    <a:pt x="2408517" y="227241"/>
                  </a:lnTo>
                  <a:lnTo>
                    <a:pt x="2410066" y="226987"/>
                  </a:lnTo>
                  <a:lnTo>
                    <a:pt x="2413749" y="226987"/>
                  </a:lnTo>
                  <a:lnTo>
                    <a:pt x="2422753" y="239903"/>
                  </a:lnTo>
                  <a:lnTo>
                    <a:pt x="2422245" y="242316"/>
                  </a:lnTo>
                  <a:lnTo>
                    <a:pt x="2420340" y="247180"/>
                  </a:lnTo>
                  <a:lnTo>
                    <a:pt x="2419324" y="249085"/>
                  </a:lnTo>
                  <a:lnTo>
                    <a:pt x="2418296" y="250520"/>
                  </a:lnTo>
                  <a:lnTo>
                    <a:pt x="2418296" y="251002"/>
                  </a:lnTo>
                  <a:lnTo>
                    <a:pt x="2425585" y="251002"/>
                  </a:lnTo>
                  <a:lnTo>
                    <a:pt x="2426436" y="249288"/>
                  </a:lnTo>
                  <a:lnTo>
                    <a:pt x="2427211" y="247180"/>
                  </a:lnTo>
                  <a:lnTo>
                    <a:pt x="2428379" y="242316"/>
                  </a:lnTo>
                  <a:lnTo>
                    <a:pt x="2428633" y="240525"/>
                  </a:lnTo>
                  <a:close/>
                </a:path>
                <a:path w="3456940" h="290195">
                  <a:moveTo>
                    <a:pt x="2428722" y="194513"/>
                  </a:moveTo>
                  <a:lnTo>
                    <a:pt x="2428329" y="192278"/>
                  </a:lnTo>
                  <a:lnTo>
                    <a:pt x="2427274" y="189865"/>
                  </a:lnTo>
                  <a:lnTo>
                    <a:pt x="2426512" y="187998"/>
                  </a:lnTo>
                  <a:lnTo>
                    <a:pt x="2425979" y="187261"/>
                  </a:lnTo>
                  <a:lnTo>
                    <a:pt x="2425242" y="186232"/>
                  </a:lnTo>
                  <a:lnTo>
                    <a:pt x="2422156" y="183388"/>
                  </a:lnTo>
                  <a:lnTo>
                    <a:pt x="2420353" y="182283"/>
                  </a:lnTo>
                  <a:lnTo>
                    <a:pt x="2416060" y="180708"/>
                  </a:lnTo>
                  <a:lnTo>
                    <a:pt x="2413749" y="180314"/>
                  </a:lnTo>
                  <a:lnTo>
                    <a:pt x="2408174" y="180314"/>
                  </a:lnTo>
                  <a:lnTo>
                    <a:pt x="2395728" y="198615"/>
                  </a:lnTo>
                  <a:lnTo>
                    <a:pt x="2395918" y="201968"/>
                  </a:lnTo>
                  <a:lnTo>
                    <a:pt x="2382278" y="201968"/>
                  </a:lnTo>
                  <a:lnTo>
                    <a:pt x="2382278" y="180619"/>
                  </a:lnTo>
                  <a:lnTo>
                    <a:pt x="2376195" y="180619"/>
                  </a:lnTo>
                  <a:lnTo>
                    <a:pt x="2376195" y="208584"/>
                  </a:lnTo>
                  <a:lnTo>
                    <a:pt x="2402687" y="208584"/>
                  </a:lnTo>
                  <a:lnTo>
                    <a:pt x="2402433" y="207454"/>
                  </a:lnTo>
                  <a:lnTo>
                    <a:pt x="2402154" y="205867"/>
                  </a:lnTo>
                  <a:lnTo>
                    <a:pt x="2401633" y="201968"/>
                  </a:lnTo>
                  <a:lnTo>
                    <a:pt x="2401544" y="200977"/>
                  </a:lnTo>
                  <a:lnTo>
                    <a:pt x="2401659" y="195173"/>
                  </a:lnTo>
                  <a:lnTo>
                    <a:pt x="2402370" y="192278"/>
                  </a:lnTo>
                  <a:lnTo>
                    <a:pt x="2403030" y="191122"/>
                  </a:lnTo>
                  <a:lnTo>
                    <a:pt x="2403894" y="190131"/>
                  </a:lnTo>
                  <a:lnTo>
                    <a:pt x="2404656" y="189204"/>
                  </a:lnTo>
                  <a:lnTo>
                    <a:pt x="2405608" y="188480"/>
                  </a:lnTo>
                  <a:lnTo>
                    <a:pt x="2406802" y="187998"/>
                  </a:lnTo>
                  <a:lnTo>
                    <a:pt x="2407920" y="187515"/>
                  </a:lnTo>
                  <a:lnTo>
                    <a:pt x="2409456" y="187261"/>
                  </a:lnTo>
                  <a:lnTo>
                    <a:pt x="2413063" y="187261"/>
                  </a:lnTo>
                  <a:lnTo>
                    <a:pt x="2414689" y="187490"/>
                  </a:lnTo>
                  <a:lnTo>
                    <a:pt x="2417432" y="188379"/>
                  </a:lnTo>
                  <a:lnTo>
                    <a:pt x="2418638" y="189026"/>
                  </a:lnTo>
                  <a:lnTo>
                    <a:pt x="2419921" y="190157"/>
                  </a:lnTo>
                  <a:lnTo>
                    <a:pt x="2420696" y="190792"/>
                  </a:lnTo>
                  <a:lnTo>
                    <a:pt x="2421559" y="191922"/>
                  </a:lnTo>
                  <a:lnTo>
                    <a:pt x="2421979" y="193217"/>
                  </a:lnTo>
                  <a:lnTo>
                    <a:pt x="2422499" y="194513"/>
                  </a:lnTo>
                  <a:lnTo>
                    <a:pt x="2422537" y="194754"/>
                  </a:lnTo>
                  <a:lnTo>
                    <a:pt x="2422664" y="199872"/>
                  </a:lnTo>
                  <a:lnTo>
                    <a:pt x="2422283" y="201142"/>
                  </a:lnTo>
                  <a:lnTo>
                    <a:pt x="2422029" y="202222"/>
                  </a:lnTo>
                  <a:lnTo>
                    <a:pt x="2418550" y="210185"/>
                  </a:lnTo>
                  <a:lnTo>
                    <a:pt x="2418550" y="210654"/>
                  </a:lnTo>
                  <a:lnTo>
                    <a:pt x="2425839" y="210654"/>
                  </a:lnTo>
                  <a:lnTo>
                    <a:pt x="2426703" y="208927"/>
                  </a:lnTo>
                  <a:lnTo>
                    <a:pt x="2427389" y="206883"/>
                  </a:lnTo>
                  <a:lnTo>
                    <a:pt x="2427897" y="204520"/>
                  </a:lnTo>
                  <a:lnTo>
                    <a:pt x="2428481" y="202222"/>
                  </a:lnTo>
                  <a:lnTo>
                    <a:pt x="2428697" y="200342"/>
                  </a:lnTo>
                  <a:lnTo>
                    <a:pt x="2428722" y="194513"/>
                  </a:lnTo>
                  <a:close/>
                </a:path>
                <a:path w="3456940" h="290195">
                  <a:moveTo>
                    <a:pt x="2428760" y="100711"/>
                  </a:moveTo>
                  <a:lnTo>
                    <a:pt x="2428722" y="89496"/>
                  </a:lnTo>
                  <a:lnTo>
                    <a:pt x="2426766" y="85763"/>
                  </a:lnTo>
                  <a:lnTo>
                    <a:pt x="2426614" y="85458"/>
                  </a:lnTo>
                  <a:lnTo>
                    <a:pt x="2423007" y="83273"/>
                  </a:lnTo>
                  <a:lnTo>
                    <a:pt x="2423007" y="93179"/>
                  </a:lnTo>
                  <a:lnTo>
                    <a:pt x="2423007" y="97066"/>
                  </a:lnTo>
                  <a:lnTo>
                    <a:pt x="2417521" y="102692"/>
                  </a:lnTo>
                  <a:lnTo>
                    <a:pt x="2415641" y="103428"/>
                  </a:lnTo>
                  <a:lnTo>
                    <a:pt x="2413406" y="103898"/>
                  </a:lnTo>
                  <a:lnTo>
                    <a:pt x="2408605" y="104330"/>
                  </a:lnTo>
                  <a:lnTo>
                    <a:pt x="2405608" y="104432"/>
                  </a:lnTo>
                  <a:lnTo>
                    <a:pt x="2398661" y="104432"/>
                  </a:lnTo>
                  <a:lnTo>
                    <a:pt x="2382278" y="99771"/>
                  </a:lnTo>
                  <a:lnTo>
                    <a:pt x="2381339" y="98552"/>
                  </a:lnTo>
                  <a:lnTo>
                    <a:pt x="2380919" y="97066"/>
                  </a:lnTo>
                  <a:lnTo>
                    <a:pt x="2380907" y="93179"/>
                  </a:lnTo>
                  <a:lnTo>
                    <a:pt x="2381339" y="91630"/>
                  </a:lnTo>
                  <a:lnTo>
                    <a:pt x="2382278" y="90436"/>
                  </a:lnTo>
                  <a:lnTo>
                    <a:pt x="2383142" y="89230"/>
                  </a:lnTo>
                  <a:lnTo>
                    <a:pt x="2398395" y="85763"/>
                  </a:lnTo>
                  <a:lnTo>
                    <a:pt x="2405519" y="85763"/>
                  </a:lnTo>
                  <a:lnTo>
                    <a:pt x="2421636" y="90436"/>
                  </a:lnTo>
                  <a:lnTo>
                    <a:pt x="2422588" y="91643"/>
                  </a:lnTo>
                  <a:lnTo>
                    <a:pt x="2423007" y="93179"/>
                  </a:lnTo>
                  <a:lnTo>
                    <a:pt x="2423007" y="83273"/>
                  </a:lnTo>
                  <a:lnTo>
                    <a:pt x="2422245" y="82804"/>
                  </a:lnTo>
                  <a:lnTo>
                    <a:pt x="2417953" y="80149"/>
                  </a:lnTo>
                  <a:lnTo>
                    <a:pt x="2411171" y="78816"/>
                  </a:lnTo>
                  <a:lnTo>
                    <a:pt x="2392997" y="78816"/>
                  </a:lnTo>
                  <a:lnTo>
                    <a:pt x="2386279" y="80149"/>
                  </a:lnTo>
                  <a:lnTo>
                    <a:pt x="2377389" y="85369"/>
                  </a:lnTo>
                  <a:lnTo>
                    <a:pt x="2375319" y="89204"/>
                  </a:lnTo>
                  <a:lnTo>
                    <a:pt x="2375192" y="100711"/>
                  </a:lnTo>
                  <a:lnTo>
                    <a:pt x="2377300" y="104749"/>
                  </a:lnTo>
                  <a:lnTo>
                    <a:pt x="2381681" y="107403"/>
                  </a:lnTo>
                  <a:lnTo>
                    <a:pt x="2385961" y="110058"/>
                  </a:lnTo>
                  <a:lnTo>
                    <a:pt x="2392743" y="111379"/>
                  </a:lnTo>
                  <a:lnTo>
                    <a:pt x="2411006" y="111379"/>
                  </a:lnTo>
                  <a:lnTo>
                    <a:pt x="2417813" y="110058"/>
                  </a:lnTo>
                  <a:lnTo>
                    <a:pt x="2426525" y="104825"/>
                  </a:lnTo>
                  <a:lnTo>
                    <a:pt x="2426741" y="104432"/>
                  </a:lnTo>
                  <a:lnTo>
                    <a:pt x="2428760" y="100711"/>
                  </a:lnTo>
                  <a:close/>
                </a:path>
                <a:path w="3456940" h="290195">
                  <a:moveTo>
                    <a:pt x="2428760" y="61302"/>
                  </a:moveTo>
                  <a:lnTo>
                    <a:pt x="2428722" y="50076"/>
                  </a:lnTo>
                  <a:lnTo>
                    <a:pt x="2426766" y="46355"/>
                  </a:lnTo>
                  <a:lnTo>
                    <a:pt x="2426614" y="46050"/>
                  </a:lnTo>
                  <a:lnTo>
                    <a:pt x="2423007" y="43865"/>
                  </a:lnTo>
                  <a:lnTo>
                    <a:pt x="2423007" y="53771"/>
                  </a:lnTo>
                  <a:lnTo>
                    <a:pt x="2423007" y="57658"/>
                  </a:lnTo>
                  <a:lnTo>
                    <a:pt x="2417521" y="63284"/>
                  </a:lnTo>
                  <a:lnTo>
                    <a:pt x="2415641" y="64008"/>
                  </a:lnTo>
                  <a:lnTo>
                    <a:pt x="2413406" y="64490"/>
                  </a:lnTo>
                  <a:lnTo>
                    <a:pt x="2408605" y="64922"/>
                  </a:lnTo>
                  <a:lnTo>
                    <a:pt x="2405608" y="65036"/>
                  </a:lnTo>
                  <a:lnTo>
                    <a:pt x="2398661" y="65036"/>
                  </a:lnTo>
                  <a:lnTo>
                    <a:pt x="2382278" y="60363"/>
                  </a:lnTo>
                  <a:lnTo>
                    <a:pt x="2381339" y="59143"/>
                  </a:lnTo>
                  <a:lnTo>
                    <a:pt x="2380919" y="57658"/>
                  </a:lnTo>
                  <a:lnTo>
                    <a:pt x="2380907" y="53771"/>
                  </a:lnTo>
                  <a:lnTo>
                    <a:pt x="2381339" y="52222"/>
                  </a:lnTo>
                  <a:lnTo>
                    <a:pt x="2382278" y="51015"/>
                  </a:lnTo>
                  <a:lnTo>
                    <a:pt x="2383142" y="49822"/>
                  </a:lnTo>
                  <a:lnTo>
                    <a:pt x="2398395" y="46355"/>
                  </a:lnTo>
                  <a:lnTo>
                    <a:pt x="2405519" y="46355"/>
                  </a:lnTo>
                  <a:lnTo>
                    <a:pt x="2421636" y="51015"/>
                  </a:lnTo>
                  <a:lnTo>
                    <a:pt x="2422588" y="52247"/>
                  </a:lnTo>
                  <a:lnTo>
                    <a:pt x="2423007" y="53771"/>
                  </a:lnTo>
                  <a:lnTo>
                    <a:pt x="2423007" y="43865"/>
                  </a:lnTo>
                  <a:lnTo>
                    <a:pt x="2422245" y="43395"/>
                  </a:lnTo>
                  <a:lnTo>
                    <a:pt x="2417953" y="40741"/>
                  </a:lnTo>
                  <a:lnTo>
                    <a:pt x="2411171" y="39408"/>
                  </a:lnTo>
                  <a:lnTo>
                    <a:pt x="2392997" y="39408"/>
                  </a:lnTo>
                  <a:lnTo>
                    <a:pt x="2386279" y="40741"/>
                  </a:lnTo>
                  <a:lnTo>
                    <a:pt x="2377389" y="45974"/>
                  </a:lnTo>
                  <a:lnTo>
                    <a:pt x="2375319" y="49796"/>
                  </a:lnTo>
                  <a:lnTo>
                    <a:pt x="2375192" y="61302"/>
                  </a:lnTo>
                  <a:lnTo>
                    <a:pt x="2377300" y="65328"/>
                  </a:lnTo>
                  <a:lnTo>
                    <a:pt x="2381681" y="67983"/>
                  </a:lnTo>
                  <a:lnTo>
                    <a:pt x="2385961" y="70650"/>
                  </a:lnTo>
                  <a:lnTo>
                    <a:pt x="2392743" y="71970"/>
                  </a:lnTo>
                  <a:lnTo>
                    <a:pt x="2411006" y="71970"/>
                  </a:lnTo>
                  <a:lnTo>
                    <a:pt x="2417813" y="70650"/>
                  </a:lnTo>
                  <a:lnTo>
                    <a:pt x="2426525" y="65417"/>
                  </a:lnTo>
                  <a:lnTo>
                    <a:pt x="2426728" y="65036"/>
                  </a:lnTo>
                  <a:lnTo>
                    <a:pt x="2428760" y="61302"/>
                  </a:lnTo>
                  <a:close/>
                </a:path>
                <a:path w="3456940" h="290195">
                  <a:moveTo>
                    <a:pt x="2428760" y="21894"/>
                  </a:moveTo>
                  <a:lnTo>
                    <a:pt x="2428722" y="10668"/>
                  </a:lnTo>
                  <a:lnTo>
                    <a:pt x="2426766" y="6946"/>
                  </a:lnTo>
                  <a:lnTo>
                    <a:pt x="2426614" y="6642"/>
                  </a:lnTo>
                  <a:lnTo>
                    <a:pt x="2423007" y="4457"/>
                  </a:lnTo>
                  <a:lnTo>
                    <a:pt x="2423007" y="14363"/>
                  </a:lnTo>
                  <a:lnTo>
                    <a:pt x="2423007" y="18237"/>
                  </a:lnTo>
                  <a:lnTo>
                    <a:pt x="2417521" y="23876"/>
                  </a:lnTo>
                  <a:lnTo>
                    <a:pt x="2415641" y="24612"/>
                  </a:lnTo>
                  <a:lnTo>
                    <a:pt x="2413406" y="25082"/>
                  </a:lnTo>
                  <a:lnTo>
                    <a:pt x="2408605" y="25514"/>
                  </a:lnTo>
                  <a:lnTo>
                    <a:pt x="2405608" y="25615"/>
                  </a:lnTo>
                  <a:lnTo>
                    <a:pt x="2398661" y="25615"/>
                  </a:lnTo>
                  <a:lnTo>
                    <a:pt x="2382278" y="20955"/>
                  </a:lnTo>
                  <a:lnTo>
                    <a:pt x="2381339" y="19735"/>
                  </a:lnTo>
                  <a:lnTo>
                    <a:pt x="2380919" y="18237"/>
                  </a:lnTo>
                  <a:lnTo>
                    <a:pt x="2380907" y="14363"/>
                  </a:lnTo>
                  <a:lnTo>
                    <a:pt x="2381339" y="12801"/>
                  </a:lnTo>
                  <a:lnTo>
                    <a:pt x="2382278" y="11607"/>
                  </a:lnTo>
                  <a:lnTo>
                    <a:pt x="2383155" y="10388"/>
                  </a:lnTo>
                  <a:lnTo>
                    <a:pt x="2398395" y="6946"/>
                  </a:lnTo>
                  <a:lnTo>
                    <a:pt x="2405519" y="6946"/>
                  </a:lnTo>
                  <a:lnTo>
                    <a:pt x="2421636" y="11607"/>
                  </a:lnTo>
                  <a:lnTo>
                    <a:pt x="2422588" y="12827"/>
                  </a:lnTo>
                  <a:lnTo>
                    <a:pt x="2423007" y="14363"/>
                  </a:lnTo>
                  <a:lnTo>
                    <a:pt x="2423007" y="4457"/>
                  </a:lnTo>
                  <a:lnTo>
                    <a:pt x="2422245" y="3987"/>
                  </a:lnTo>
                  <a:lnTo>
                    <a:pt x="2417953" y="1320"/>
                  </a:lnTo>
                  <a:lnTo>
                    <a:pt x="2411171" y="0"/>
                  </a:lnTo>
                  <a:lnTo>
                    <a:pt x="2392997" y="0"/>
                  </a:lnTo>
                  <a:lnTo>
                    <a:pt x="2386279" y="1320"/>
                  </a:lnTo>
                  <a:lnTo>
                    <a:pt x="2377389" y="6553"/>
                  </a:lnTo>
                  <a:lnTo>
                    <a:pt x="2375319" y="10388"/>
                  </a:lnTo>
                  <a:lnTo>
                    <a:pt x="2375192" y="21894"/>
                  </a:lnTo>
                  <a:lnTo>
                    <a:pt x="2377300" y="25920"/>
                  </a:lnTo>
                  <a:lnTo>
                    <a:pt x="2381681" y="28587"/>
                  </a:lnTo>
                  <a:lnTo>
                    <a:pt x="2385961" y="31229"/>
                  </a:lnTo>
                  <a:lnTo>
                    <a:pt x="2392743" y="32562"/>
                  </a:lnTo>
                  <a:lnTo>
                    <a:pt x="2411006" y="32562"/>
                  </a:lnTo>
                  <a:lnTo>
                    <a:pt x="2417813" y="31229"/>
                  </a:lnTo>
                  <a:lnTo>
                    <a:pt x="2426525" y="26009"/>
                  </a:lnTo>
                  <a:lnTo>
                    <a:pt x="2426741" y="25615"/>
                  </a:lnTo>
                  <a:lnTo>
                    <a:pt x="2428760" y="21894"/>
                  </a:lnTo>
                  <a:close/>
                </a:path>
                <a:path w="3456940" h="290195">
                  <a:moveTo>
                    <a:pt x="2428824" y="151574"/>
                  </a:moveTo>
                  <a:lnTo>
                    <a:pt x="2427363" y="147650"/>
                  </a:lnTo>
                  <a:lnTo>
                    <a:pt x="2426551" y="146786"/>
                  </a:lnTo>
                  <a:lnTo>
                    <a:pt x="2423604" y="143700"/>
                  </a:lnTo>
                  <a:lnTo>
                    <a:pt x="2423604" y="159321"/>
                  </a:lnTo>
                  <a:lnTo>
                    <a:pt x="2422664" y="161442"/>
                  </a:lnTo>
                  <a:lnTo>
                    <a:pt x="2420277" y="163677"/>
                  </a:lnTo>
                  <a:lnTo>
                    <a:pt x="2418638" y="165163"/>
                  </a:lnTo>
                  <a:lnTo>
                    <a:pt x="2416060" y="166077"/>
                  </a:lnTo>
                  <a:lnTo>
                    <a:pt x="2410574" y="166077"/>
                  </a:lnTo>
                  <a:lnTo>
                    <a:pt x="2408428" y="165582"/>
                  </a:lnTo>
                  <a:lnTo>
                    <a:pt x="2406180" y="164338"/>
                  </a:lnTo>
                  <a:lnTo>
                    <a:pt x="2404745" y="163576"/>
                  </a:lnTo>
                  <a:lnTo>
                    <a:pt x="2403208" y="162128"/>
                  </a:lnTo>
                  <a:lnTo>
                    <a:pt x="2401913" y="160235"/>
                  </a:lnTo>
                  <a:lnTo>
                    <a:pt x="2403208" y="157162"/>
                  </a:lnTo>
                  <a:lnTo>
                    <a:pt x="2404237" y="154584"/>
                  </a:lnTo>
                  <a:lnTo>
                    <a:pt x="2411869" y="146786"/>
                  </a:lnTo>
                  <a:lnTo>
                    <a:pt x="2417013" y="146786"/>
                  </a:lnTo>
                  <a:lnTo>
                    <a:pt x="2423604" y="159321"/>
                  </a:lnTo>
                  <a:lnTo>
                    <a:pt x="2423604" y="143700"/>
                  </a:lnTo>
                  <a:lnTo>
                    <a:pt x="2421382" y="141363"/>
                  </a:lnTo>
                  <a:lnTo>
                    <a:pt x="2417699" y="139788"/>
                  </a:lnTo>
                  <a:lnTo>
                    <a:pt x="2410142" y="139788"/>
                  </a:lnTo>
                  <a:lnTo>
                    <a:pt x="2407577" y="140550"/>
                  </a:lnTo>
                  <a:lnTo>
                    <a:pt x="2403627" y="143598"/>
                  </a:lnTo>
                  <a:lnTo>
                    <a:pt x="2401913" y="145846"/>
                  </a:lnTo>
                  <a:lnTo>
                    <a:pt x="2400452" y="148805"/>
                  </a:lnTo>
                  <a:lnTo>
                    <a:pt x="2400287" y="148805"/>
                  </a:lnTo>
                  <a:lnTo>
                    <a:pt x="2399741" y="147751"/>
                  </a:lnTo>
                  <a:lnTo>
                    <a:pt x="2399004" y="146304"/>
                  </a:lnTo>
                  <a:lnTo>
                    <a:pt x="2398572" y="145821"/>
                  </a:lnTo>
                  <a:lnTo>
                    <a:pt x="2398572" y="152844"/>
                  </a:lnTo>
                  <a:lnTo>
                    <a:pt x="2398141" y="154038"/>
                  </a:lnTo>
                  <a:lnTo>
                    <a:pt x="2397633" y="155346"/>
                  </a:lnTo>
                  <a:lnTo>
                    <a:pt x="2396261" y="158242"/>
                  </a:lnTo>
                  <a:lnTo>
                    <a:pt x="2395651" y="159321"/>
                  </a:lnTo>
                  <a:lnTo>
                    <a:pt x="2395309" y="160032"/>
                  </a:lnTo>
                  <a:lnTo>
                    <a:pt x="2389479" y="164884"/>
                  </a:lnTo>
                  <a:lnTo>
                    <a:pt x="2385453" y="164884"/>
                  </a:lnTo>
                  <a:lnTo>
                    <a:pt x="2383561" y="164096"/>
                  </a:lnTo>
                  <a:lnTo>
                    <a:pt x="2380818" y="160934"/>
                  </a:lnTo>
                  <a:lnTo>
                    <a:pt x="2380208" y="159105"/>
                  </a:lnTo>
                  <a:lnTo>
                    <a:pt x="2380234" y="153428"/>
                  </a:lnTo>
                  <a:lnTo>
                    <a:pt x="2380907" y="151574"/>
                  </a:lnTo>
                  <a:lnTo>
                    <a:pt x="2383993" y="148513"/>
                  </a:lnTo>
                  <a:lnTo>
                    <a:pt x="2385885" y="147751"/>
                  </a:lnTo>
                  <a:lnTo>
                    <a:pt x="2390343" y="147751"/>
                  </a:lnTo>
                  <a:lnTo>
                    <a:pt x="2392146" y="148107"/>
                  </a:lnTo>
                  <a:lnTo>
                    <a:pt x="2395397" y="149517"/>
                  </a:lnTo>
                  <a:lnTo>
                    <a:pt x="2397023" y="150863"/>
                  </a:lnTo>
                  <a:lnTo>
                    <a:pt x="2398572" y="152844"/>
                  </a:lnTo>
                  <a:lnTo>
                    <a:pt x="2398572" y="145821"/>
                  </a:lnTo>
                  <a:lnTo>
                    <a:pt x="2397290" y="144373"/>
                  </a:lnTo>
                  <a:lnTo>
                    <a:pt x="2394966" y="143040"/>
                  </a:lnTo>
                  <a:lnTo>
                    <a:pt x="2392743" y="141706"/>
                  </a:lnTo>
                  <a:lnTo>
                    <a:pt x="2390419" y="141046"/>
                  </a:lnTo>
                  <a:lnTo>
                    <a:pt x="2384336" y="141046"/>
                  </a:lnTo>
                  <a:lnTo>
                    <a:pt x="2381161" y="142443"/>
                  </a:lnTo>
                  <a:lnTo>
                    <a:pt x="2378760" y="145237"/>
                  </a:lnTo>
                  <a:lnTo>
                    <a:pt x="2376284" y="148018"/>
                  </a:lnTo>
                  <a:lnTo>
                    <a:pt x="2375128" y="151574"/>
                  </a:lnTo>
                  <a:lnTo>
                    <a:pt x="2375116" y="160934"/>
                  </a:lnTo>
                  <a:lnTo>
                    <a:pt x="2376360" y="164490"/>
                  </a:lnTo>
                  <a:lnTo>
                    <a:pt x="2381504" y="170281"/>
                  </a:lnTo>
                  <a:lnTo>
                    <a:pt x="2384768" y="171729"/>
                  </a:lnTo>
                  <a:lnTo>
                    <a:pt x="2391194" y="171729"/>
                  </a:lnTo>
                  <a:lnTo>
                    <a:pt x="2393454" y="171107"/>
                  </a:lnTo>
                  <a:lnTo>
                    <a:pt x="2395143" y="169926"/>
                  </a:lnTo>
                  <a:lnTo>
                    <a:pt x="2396947" y="168706"/>
                  </a:lnTo>
                  <a:lnTo>
                    <a:pt x="2398484" y="166852"/>
                  </a:lnTo>
                  <a:lnTo>
                    <a:pt x="2399690" y="164884"/>
                  </a:lnTo>
                  <a:lnTo>
                    <a:pt x="2400033" y="164338"/>
                  </a:lnTo>
                  <a:lnTo>
                    <a:pt x="2400198" y="164338"/>
                  </a:lnTo>
                  <a:lnTo>
                    <a:pt x="2401570" y="167144"/>
                  </a:lnTo>
                  <a:lnTo>
                    <a:pt x="2403462" y="169291"/>
                  </a:lnTo>
                  <a:lnTo>
                    <a:pt x="2408085" y="172224"/>
                  </a:lnTo>
                  <a:lnTo>
                    <a:pt x="2410663" y="172961"/>
                  </a:lnTo>
                  <a:lnTo>
                    <a:pt x="2415552" y="172961"/>
                  </a:lnTo>
                  <a:lnTo>
                    <a:pt x="2417610" y="172593"/>
                  </a:lnTo>
                  <a:lnTo>
                    <a:pt x="2421382" y="171107"/>
                  </a:lnTo>
                  <a:lnTo>
                    <a:pt x="2423007" y="170027"/>
                  </a:lnTo>
                  <a:lnTo>
                    <a:pt x="2424379" y="168579"/>
                  </a:lnTo>
                  <a:lnTo>
                    <a:pt x="2425839" y="167132"/>
                  </a:lnTo>
                  <a:lnTo>
                    <a:pt x="2426500" y="166077"/>
                  </a:lnTo>
                  <a:lnTo>
                    <a:pt x="2426957" y="165354"/>
                  </a:lnTo>
                  <a:lnTo>
                    <a:pt x="2428494" y="161213"/>
                  </a:lnTo>
                  <a:lnTo>
                    <a:pt x="2428773" y="159321"/>
                  </a:lnTo>
                  <a:lnTo>
                    <a:pt x="2428824" y="151574"/>
                  </a:lnTo>
                  <a:close/>
                </a:path>
                <a:path w="3456940" h="290195">
                  <a:moveTo>
                    <a:pt x="2440165" y="272237"/>
                  </a:moveTo>
                  <a:lnTo>
                    <a:pt x="2427643" y="272237"/>
                  </a:lnTo>
                  <a:lnTo>
                    <a:pt x="2427122" y="268338"/>
                  </a:lnTo>
                  <a:lnTo>
                    <a:pt x="2425687" y="265150"/>
                  </a:lnTo>
                  <a:lnTo>
                    <a:pt x="2422588" y="261810"/>
                  </a:lnTo>
                  <a:lnTo>
                    <a:pt x="2422588" y="272237"/>
                  </a:lnTo>
                  <a:lnTo>
                    <a:pt x="2408263" y="272237"/>
                  </a:lnTo>
                  <a:lnTo>
                    <a:pt x="2408771" y="269709"/>
                  </a:lnTo>
                  <a:lnTo>
                    <a:pt x="2409634" y="267893"/>
                  </a:lnTo>
                  <a:lnTo>
                    <a:pt x="2411692" y="265709"/>
                  </a:lnTo>
                  <a:lnTo>
                    <a:pt x="2413241" y="265150"/>
                  </a:lnTo>
                  <a:lnTo>
                    <a:pt x="2417699" y="265150"/>
                  </a:lnTo>
                  <a:lnTo>
                    <a:pt x="2422588" y="272237"/>
                  </a:lnTo>
                  <a:lnTo>
                    <a:pt x="2422588" y="261810"/>
                  </a:lnTo>
                  <a:lnTo>
                    <a:pt x="2420861" y="259969"/>
                  </a:lnTo>
                  <a:lnTo>
                    <a:pt x="2417953" y="258699"/>
                  </a:lnTo>
                  <a:lnTo>
                    <a:pt x="2411438" y="258699"/>
                  </a:lnTo>
                  <a:lnTo>
                    <a:pt x="2403373" y="268439"/>
                  </a:lnTo>
                  <a:lnTo>
                    <a:pt x="2403208" y="268922"/>
                  </a:lnTo>
                  <a:lnTo>
                    <a:pt x="2403119" y="269481"/>
                  </a:lnTo>
                  <a:lnTo>
                    <a:pt x="2402433" y="272237"/>
                  </a:lnTo>
                  <a:lnTo>
                    <a:pt x="2401913" y="272237"/>
                  </a:lnTo>
                  <a:lnTo>
                    <a:pt x="2401913" y="276136"/>
                  </a:lnTo>
                  <a:lnTo>
                    <a:pt x="2396515" y="283387"/>
                  </a:lnTo>
                  <a:lnTo>
                    <a:pt x="2392400" y="283387"/>
                  </a:lnTo>
                  <a:lnTo>
                    <a:pt x="2390762" y="282702"/>
                  </a:lnTo>
                  <a:lnTo>
                    <a:pt x="2389594" y="281241"/>
                  </a:lnTo>
                  <a:lnTo>
                    <a:pt x="2388451" y="279920"/>
                  </a:lnTo>
                  <a:lnTo>
                    <a:pt x="2387777" y="278231"/>
                  </a:lnTo>
                  <a:lnTo>
                    <a:pt x="2387600" y="276136"/>
                  </a:lnTo>
                  <a:lnTo>
                    <a:pt x="2401913" y="276136"/>
                  </a:lnTo>
                  <a:lnTo>
                    <a:pt x="2401913" y="272237"/>
                  </a:lnTo>
                  <a:lnTo>
                    <a:pt x="2387600" y="272237"/>
                  </a:lnTo>
                  <a:lnTo>
                    <a:pt x="2387752" y="270167"/>
                  </a:lnTo>
                  <a:lnTo>
                    <a:pt x="2391968" y="260845"/>
                  </a:lnTo>
                  <a:lnTo>
                    <a:pt x="2391968" y="260337"/>
                  </a:lnTo>
                  <a:lnTo>
                    <a:pt x="2385110" y="260337"/>
                  </a:lnTo>
                  <a:lnTo>
                    <a:pt x="2384514" y="261747"/>
                  </a:lnTo>
                  <a:lnTo>
                    <a:pt x="2383320" y="266103"/>
                  </a:lnTo>
                  <a:lnTo>
                    <a:pt x="2382888" y="267995"/>
                  </a:lnTo>
                  <a:lnTo>
                    <a:pt x="2382647" y="269913"/>
                  </a:lnTo>
                  <a:lnTo>
                    <a:pt x="2382532" y="272237"/>
                  </a:lnTo>
                  <a:lnTo>
                    <a:pt x="2373185" y="272237"/>
                  </a:lnTo>
                  <a:lnTo>
                    <a:pt x="2373185" y="276136"/>
                  </a:lnTo>
                  <a:lnTo>
                    <a:pt x="2382621" y="276136"/>
                  </a:lnTo>
                  <a:lnTo>
                    <a:pt x="2383053" y="280225"/>
                  </a:lnTo>
                  <a:lnTo>
                    <a:pt x="2384361" y="283387"/>
                  </a:lnTo>
                  <a:lnTo>
                    <a:pt x="2384475" y="283578"/>
                  </a:lnTo>
                  <a:lnTo>
                    <a:pt x="2389225" y="288594"/>
                  </a:lnTo>
                  <a:lnTo>
                    <a:pt x="2392146" y="289852"/>
                  </a:lnTo>
                  <a:lnTo>
                    <a:pt x="2398141" y="289852"/>
                  </a:lnTo>
                  <a:lnTo>
                    <a:pt x="2407247" y="278193"/>
                  </a:lnTo>
                  <a:lnTo>
                    <a:pt x="2407488" y="277406"/>
                  </a:lnTo>
                  <a:lnTo>
                    <a:pt x="2407666" y="276707"/>
                  </a:lnTo>
                  <a:lnTo>
                    <a:pt x="2407742" y="276136"/>
                  </a:lnTo>
                  <a:lnTo>
                    <a:pt x="2422664" y="276136"/>
                  </a:lnTo>
                  <a:lnTo>
                    <a:pt x="2417775" y="289585"/>
                  </a:lnTo>
                  <a:lnTo>
                    <a:pt x="2417775" y="290093"/>
                  </a:lnTo>
                  <a:lnTo>
                    <a:pt x="2424722" y="290093"/>
                  </a:lnTo>
                  <a:lnTo>
                    <a:pt x="2425674" y="288251"/>
                  </a:lnTo>
                  <a:lnTo>
                    <a:pt x="2427808" y="276136"/>
                  </a:lnTo>
                  <a:lnTo>
                    <a:pt x="2440165" y="276136"/>
                  </a:lnTo>
                  <a:lnTo>
                    <a:pt x="2440165" y="272237"/>
                  </a:lnTo>
                  <a:close/>
                </a:path>
                <a:path w="3456940" h="290195">
                  <a:moveTo>
                    <a:pt x="2440419" y="128562"/>
                  </a:moveTo>
                  <a:lnTo>
                    <a:pt x="2417775" y="118973"/>
                  </a:lnTo>
                  <a:lnTo>
                    <a:pt x="2417775" y="127533"/>
                  </a:lnTo>
                  <a:lnTo>
                    <a:pt x="2440419" y="133553"/>
                  </a:lnTo>
                  <a:lnTo>
                    <a:pt x="2440419" y="128562"/>
                  </a:lnTo>
                  <a:close/>
                </a:path>
                <a:path w="3456940" h="290195">
                  <a:moveTo>
                    <a:pt x="2769501" y="240525"/>
                  </a:moveTo>
                  <a:lnTo>
                    <a:pt x="2766999" y="226987"/>
                  </a:lnTo>
                  <a:lnTo>
                    <a:pt x="2766364" y="226034"/>
                  </a:lnTo>
                  <a:lnTo>
                    <a:pt x="2764828" y="224548"/>
                  </a:lnTo>
                  <a:lnTo>
                    <a:pt x="2763367" y="223113"/>
                  </a:lnTo>
                  <a:lnTo>
                    <a:pt x="2761653" y="222008"/>
                  </a:lnTo>
                  <a:lnTo>
                    <a:pt x="2757703" y="220421"/>
                  </a:lnTo>
                  <a:lnTo>
                    <a:pt x="2755557" y="220040"/>
                  </a:lnTo>
                  <a:lnTo>
                    <a:pt x="2751023" y="220040"/>
                  </a:lnTo>
                  <a:lnTo>
                    <a:pt x="2740469" y="230441"/>
                  </a:lnTo>
                  <a:lnTo>
                    <a:pt x="2739961" y="230441"/>
                  </a:lnTo>
                  <a:lnTo>
                    <a:pt x="2731300" y="221030"/>
                  </a:lnTo>
                  <a:lnTo>
                    <a:pt x="2726321" y="221030"/>
                  </a:lnTo>
                  <a:lnTo>
                    <a:pt x="2724518" y="221411"/>
                  </a:lnTo>
                  <a:lnTo>
                    <a:pt x="2722981" y="222173"/>
                  </a:lnTo>
                  <a:lnTo>
                    <a:pt x="2721343" y="222935"/>
                  </a:lnTo>
                  <a:lnTo>
                    <a:pt x="2716136" y="239293"/>
                  </a:lnTo>
                  <a:lnTo>
                    <a:pt x="2716377" y="241007"/>
                  </a:lnTo>
                  <a:lnTo>
                    <a:pt x="2716974" y="243560"/>
                  </a:lnTo>
                  <a:lnTo>
                    <a:pt x="2717698" y="246202"/>
                  </a:lnTo>
                  <a:lnTo>
                    <a:pt x="2718435" y="248107"/>
                  </a:lnTo>
                  <a:lnTo>
                    <a:pt x="2719209" y="249593"/>
                  </a:lnTo>
                  <a:lnTo>
                    <a:pt x="2726486" y="249593"/>
                  </a:lnTo>
                  <a:lnTo>
                    <a:pt x="2726423" y="249085"/>
                  </a:lnTo>
                  <a:lnTo>
                    <a:pt x="2725547" y="247827"/>
                  </a:lnTo>
                  <a:lnTo>
                    <a:pt x="2725115" y="247002"/>
                  </a:lnTo>
                  <a:lnTo>
                    <a:pt x="2724556" y="246100"/>
                  </a:lnTo>
                  <a:lnTo>
                    <a:pt x="2724086" y="245249"/>
                  </a:lnTo>
                  <a:lnTo>
                    <a:pt x="2723667" y="244157"/>
                  </a:lnTo>
                  <a:lnTo>
                    <a:pt x="2723146" y="242963"/>
                  </a:lnTo>
                  <a:lnTo>
                    <a:pt x="2722715" y="241757"/>
                  </a:lnTo>
                  <a:lnTo>
                    <a:pt x="2722461" y="240525"/>
                  </a:lnTo>
                  <a:lnTo>
                    <a:pt x="2722118" y="239293"/>
                  </a:lnTo>
                  <a:lnTo>
                    <a:pt x="2722156" y="234403"/>
                  </a:lnTo>
                  <a:lnTo>
                    <a:pt x="2722372" y="233476"/>
                  </a:lnTo>
                  <a:lnTo>
                    <a:pt x="2722549" y="232435"/>
                  </a:lnTo>
                  <a:lnTo>
                    <a:pt x="2727858" y="227939"/>
                  </a:lnTo>
                  <a:lnTo>
                    <a:pt x="2731986" y="227939"/>
                  </a:lnTo>
                  <a:lnTo>
                    <a:pt x="2734119" y="228904"/>
                  </a:lnTo>
                  <a:lnTo>
                    <a:pt x="2737040" y="232752"/>
                  </a:lnTo>
                  <a:lnTo>
                    <a:pt x="2737815" y="235267"/>
                  </a:lnTo>
                  <a:lnTo>
                    <a:pt x="2737815" y="240601"/>
                  </a:lnTo>
                  <a:lnTo>
                    <a:pt x="2743555" y="240601"/>
                  </a:lnTo>
                  <a:lnTo>
                    <a:pt x="2743657" y="234696"/>
                  </a:lnTo>
                  <a:lnTo>
                    <a:pt x="2744152" y="232117"/>
                  </a:lnTo>
                  <a:lnTo>
                    <a:pt x="2744673" y="230987"/>
                  </a:lnTo>
                  <a:lnTo>
                    <a:pt x="2745067" y="230441"/>
                  </a:lnTo>
                  <a:lnTo>
                    <a:pt x="2746044" y="229069"/>
                  </a:lnTo>
                  <a:lnTo>
                    <a:pt x="2746984" y="228320"/>
                  </a:lnTo>
                  <a:lnTo>
                    <a:pt x="2749385" y="227241"/>
                  </a:lnTo>
                  <a:lnTo>
                    <a:pt x="2750934" y="226987"/>
                  </a:lnTo>
                  <a:lnTo>
                    <a:pt x="2754617" y="226987"/>
                  </a:lnTo>
                  <a:lnTo>
                    <a:pt x="2763621" y="239903"/>
                  </a:lnTo>
                  <a:lnTo>
                    <a:pt x="2763113" y="242316"/>
                  </a:lnTo>
                  <a:lnTo>
                    <a:pt x="2761208" y="247180"/>
                  </a:lnTo>
                  <a:lnTo>
                    <a:pt x="2760192" y="249085"/>
                  </a:lnTo>
                  <a:lnTo>
                    <a:pt x="2759164" y="250520"/>
                  </a:lnTo>
                  <a:lnTo>
                    <a:pt x="2759164" y="251002"/>
                  </a:lnTo>
                  <a:lnTo>
                    <a:pt x="2766453" y="251002"/>
                  </a:lnTo>
                  <a:lnTo>
                    <a:pt x="2767317" y="249288"/>
                  </a:lnTo>
                  <a:lnTo>
                    <a:pt x="2768079" y="247180"/>
                  </a:lnTo>
                  <a:lnTo>
                    <a:pt x="2769247" y="242316"/>
                  </a:lnTo>
                  <a:lnTo>
                    <a:pt x="2769501" y="240525"/>
                  </a:lnTo>
                  <a:close/>
                </a:path>
                <a:path w="3456940" h="290195">
                  <a:moveTo>
                    <a:pt x="2769565" y="197739"/>
                  </a:moveTo>
                  <a:lnTo>
                    <a:pt x="2769527" y="192354"/>
                  </a:lnTo>
                  <a:lnTo>
                    <a:pt x="2769197" y="190766"/>
                  </a:lnTo>
                  <a:lnTo>
                    <a:pt x="2767571" y="186969"/>
                  </a:lnTo>
                  <a:lnTo>
                    <a:pt x="2766809" y="185902"/>
                  </a:lnTo>
                  <a:lnTo>
                    <a:pt x="2766364" y="185267"/>
                  </a:lnTo>
                  <a:lnTo>
                    <a:pt x="2764675" y="183667"/>
                  </a:lnTo>
                  <a:lnTo>
                    <a:pt x="2763964" y="182968"/>
                  </a:lnTo>
                  <a:lnTo>
                    <a:pt x="2763964" y="192354"/>
                  </a:lnTo>
                  <a:lnTo>
                    <a:pt x="2763951" y="196405"/>
                  </a:lnTo>
                  <a:lnTo>
                    <a:pt x="2763799" y="197434"/>
                  </a:lnTo>
                  <a:lnTo>
                    <a:pt x="2763278" y="198462"/>
                  </a:lnTo>
                  <a:lnTo>
                    <a:pt x="2762834" y="199529"/>
                  </a:lnTo>
                  <a:lnTo>
                    <a:pt x="2751023" y="205117"/>
                  </a:lnTo>
                  <a:lnTo>
                    <a:pt x="2746730" y="205117"/>
                  </a:lnTo>
                  <a:lnTo>
                    <a:pt x="2742095" y="200507"/>
                  </a:lnTo>
                  <a:lnTo>
                    <a:pt x="2741587" y="199034"/>
                  </a:lnTo>
                  <a:lnTo>
                    <a:pt x="2741371" y="197739"/>
                  </a:lnTo>
                  <a:lnTo>
                    <a:pt x="2741384" y="194310"/>
                  </a:lnTo>
                  <a:lnTo>
                    <a:pt x="2741688" y="192354"/>
                  </a:lnTo>
                  <a:lnTo>
                    <a:pt x="2749994" y="185902"/>
                  </a:lnTo>
                  <a:lnTo>
                    <a:pt x="2756077" y="185902"/>
                  </a:lnTo>
                  <a:lnTo>
                    <a:pt x="2758998" y="186740"/>
                  </a:lnTo>
                  <a:lnTo>
                    <a:pt x="2760967" y="188442"/>
                  </a:lnTo>
                  <a:lnTo>
                    <a:pt x="2763024" y="190144"/>
                  </a:lnTo>
                  <a:lnTo>
                    <a:pt x="2763964" y="192354"/>
                  </a:lnTo>
                  <a:lnTo>
                    <a:pt x="2763964" y="182968"/>
                  </a:lnTo>
                  <a:lnTo>
                    <a:pt x="2763278" y="182283"/>
                  </a:lnTo>
                  <a:lnTo>
                    <a:pt x="2761399" y="181114"/>
                  </a:lnTo>
                  <a:lnTo>
                    <a:pt x="2756928" y="179387"/>
                  </a:lnTo>
                  <a:lnTo>
                    <a:pt x="2754528" y="178955"/>
                  </a:lnTo>
                  <a:lnTo>
                    <a:pt x="2748877" y="178955"/>
                  </a:lnTo>
                  <a:lnTo>
                    <a:pt x="2746298" y="179412"/>
                  </a:lnTo>
                  <a:lnTo>
                    <a:pt x="2741930" y="181229"/>
                  </a:lnTo>
                  <a:lnTo>
                    <a:pt x="2740126" y="182613"/>
                  </a:lnTo>
                  <a:lnTo>
                    <a:pt x="2738755" y="184492"/>
                  </a:lnTo>
                  <a:lnTo>
                    <a:pt x="2737472" y="186105"/>
                  </a:lnTo>
                  <a:lnTo>
                    <a:pt x="2736697" y="187667"/>
                  </a:lnTo>
                  <a:lnTo>
                    <a:pt x="2736215" y="189382"/>
                  </a:lnTo>
                  <a:lnTo>
                    <a:pt x="2735923" y="190652"/>
                  </a:lnTo>
                  <a:lnTo>
                    <a:pt x="2735669" y="192354"/>
                  </a:lnTo>
                  <a:lnTo>
                    <a:pt x="2735669" y="196405"/>
                  </a:lnTo>
                  <a:lnTo>
                    <a:pt x="2736011" y="198272"/>
                  </a:lnTo>
                  <a:lnTo>
                    <a:pt x="2737205" y="201701"/>
                  </a:lnTo>
                  <a:lnTo>
                    <a:pt x="2738158" y="203365"/>
                  </a:lnTo>
                  <a:lnTo>
                    <a:pt x="2739275" y="204990"/>
                  </a:lnTo>
                  <a:lnTo>
                    <a:pt x="2733611" y="204508"/>
                  </a:lnTo>
                  <a:lnTo>
                    <a:pt x="2729319" y="202958"/>
                  </a:lnTo>
                  <a:lnTo>
                    <a:pt x="2723489" y="197739"/>
                  </a:lnTo>
                  <a:lnTo>
                    <a:pt x="2722029" y="194310"/>
                  </a:lnTo>
                  <a:lnTo>
                    <a:pt x="2722130" y="187998"/>
                  </a:lnTo>
                  <a:lnTo>
                    <a:pt x="2722207" y="187502"/>
                  </a:lnTo>
                  <a:lnTo>
                    <a:pt x="2722549" y="186334"/>
                  </a:lnTo>
                  <a:lnTo>
                    <a:pt x="2722803" y="185178"/>
                  </a:lnTo>
                  <a:lnTo>
                    <a:pt x="2723146" y="184277"/>
                  </a:lnTo>
                  <a:lnTo>
                    <a:pt x="2723451" y="183743"/>
                  </a:lnTo>
                  <a:lnTo>
                    <a:pt x="2723489" y="183362"/>
                  </a:lnTo>
                  <a:lnTo>
                    <a:pt x="2716885" y="183362"/>
                  </a:lnTo>
                  <a:lnTo>
                    <a:pt x="2716631" y="184111"/>
                  </a:lnTo>
                  <a:lnTo>
                    <a:pt x="2716301" y="185902"/>
                  </a:lnTo>
                  <a:lnTo>
                    <a:pt x="2716225" y="186740"/>
                  </a:lnTo>
                  <a:lnTo>
                    <a:pt x="2716111" y="192976"/>
                  </a:lnTo>
                  <a:lnTo>
                    <a:pt x="2716873" y="196303"/>
                  </a:lnTo>
                  <a:lnTo>
                    <a:pt x="2741498" y="211988"/>
                  </a:lnTo>
                  <a:lnTo>
                    <a:pt x="2750502" y="211988"/>
                  </a:lnTo>
                  <a:lnTo>
                    <a:pt x="2754363" y="211505"/>
                  </a:lnTo>
                  <a:lnTo>
                    <a:pt x="2760624" y="209511"/>
                  </a:lnTo>
                  <a:lnTo>
                    <a:pt x="2763113" y="208140"/>
                  </a:lnTo>
                  <a:lnTo>
                    <a:pt x="2764904" y="206387"/>
                  </a:lnTo>
                  <a:lnTo>
                    <a:pt x="2766276" y="205117"/>
                  </a:lnTo>
                  <a:lnTo>
                    <a:pt x="2766453" y="204952"/>
                  </a:lnTo>
                  <a:lnTo>
                    <a:pt x="2767660" y="203288"/>
                  </a:lnTo>
                  <a:lnTo>
                    <a:pt x="2769197" y="199529"/>
                  </a:lnTo>
                  <a:lnTo>
                    <a:pt x="2769565" y="197739"/>
                  </a:lnTo>
                  <a:close/>
                </a:path>
                <a:path w="3456940" h="290195">
                  <a:moveTo>
                    <a:pt x="2769628" y="161975"/>
                  </a:moveTo>
                  <a:lnTo>
                    <a:pt x="2769590" y="150761"/>
                  </a:lnTo>
                  <a:lnTo>
                    <a:pt x="2767647" y="147040"/>
                  </a:lnTo>
                  <a:lnTo>
                    <a:pt x="2767482" y="146735"/>
                  </a:lnTo>
                  <a:lnTo>
                    <a:pt x="2763875" y="144538"/>
                  </a:lnTo>
                  <a:lnTo>
                    <a:pt x="2763875" y="154457"/>
                  </a:lnTo>
                  <a:lnTo>
                    <a:pt x="2763875" y="158330"/>
                  </a:lnTo>
                  <a:lnTo>
                    <a:pt x="2758389" y="163969"/>
                  </a:lnTo>
                  <a:lnTo>
                    <a:pt x="2756509" y="164693"/>
                  </a:lnTo>
                  <a:lnTo>
                    <a:pt x="2754274" y="165163"/>
                  </a:lnTo>
                  <a:lnTo>
                    <a:pt x="2749473" y="165595"/>
                  </a:lnTo>
                  <a:lnTo>
                    <a:pt x="2746476" y="165709"/>
                  </a:lnTo>
                  <a:lnTo>
                    <a:pt x="2739529" y="165709"/>
                  </a:lnTo>
                  <a:lnTo>
                    <a:pt x="2723146" y="161036"/>
                  </a:lnTo>
                  <a:lnTo>
                    <a:pt x="2722207" y="159829"/>
                  </a:lnTo>
                  <a:lnTo>
                    <a:pt x="2721800" y="158330"/>
                  </a:lnTo>
                  <a:lnTo>
                    <a:pt x="2721775" y="154457"/>
                  </a:lnTo>
                  <a:lnTo>
                    <a:pt x="2722207" y="152895"/>
                  </a:lnTo>
                  <a:lnTo>
                    <a:pt x="2723146" y="151701"/>
                  </a:lnTo>
                  <a:lnTo>
                    <a:pt x="2724035" y="150482"/>
                  </a:lnTo>
                  <a:lnTo>
                    <a:pt x="2739275" y="147040"/>
                  </a:lnTo>
                  <a:lnTo>
                    <a:pt x="2746387" y="147040"/>
                  </a:lnTo>
                  <a:lnTo>
                    <a:pt x="2762504" y="151701"/>
                  </a:lnTo>
                  <a:lnTo>
                    <a:pt x="2763456" y="152920"/>
                  </a:lnTo>
                  <a:lnTo>
                    <a:pt x="2763875" y="154457"/>
                  </a:lnTo>
                  <a:lnTo>
                    <a:pt x="2763875" y="144538"/>
                  </a:lnTo>
                  <a:lnTo>
                    <a:pt x="2763113" y="144068"/>
                  </a:lnTo>
                  <a:lnTo>
                    <a:pt x="2758821" y="141414"/>
                  </a:lnTo>
                  <a:lnTo>
                    <a:pt x="2752052" y="140093"/>
                  </a:lnTo>
                  <a:lnTo>
                    <a:pt x="2733865" y="140093"/>
                  </a:lnTo>
                  <a:lnTo>
                    <a:pt x="2727147" y="141414"/>
                  </a:lnTo>
                  <a:lnTo>
                    <a:pt x="2718257" y="146646"/>
                  </a:lnTo>
                  <a:lnTo>
                    <a:pt x="2716187" y="150482"/>
                  </a:lnTo>
                  <a:lnTo>
                    <a:pt x="2716060" y="161975"/>
                  </a:lnTo>
                  <a:lnTo>
                    <a:pt x="2718168" y="166014"/>
                  </a:lnTo>
                  <a:lnTo>
                    <a:pt x="2722549" y="168668"/>
                  </a:lnTo>
                  <a:lnTo>
                    <a:pt x="2726829" y="171323"/>
                  </a:lnTo>
                  <a:lnTo>
                    <a:pt x="2733611" y="172656"/>
                  </a:lnTo>
                  <a:lnTo>
                    <a:pt x="2751874" y="172656"/>
                  </a:lnTo>
                  <a:lnTo>
                    <a:pt x="2758681" y="171323"/>
                  </a:lnTo>
                  <a:lnTo>
                    <a:pt x="2767393" y="166103"/>
                  </a:lnTo>
                  <a:lnTo>
                    <a:pt x="2767609" y="165709"/>
                  </a:lnTo>
                  <a:lnTo>
                    <a:pt x="2769628" y="161975"/>
                  </a:lnTo>
                  <a:close/>
                </a:path>
                <a:path w="3456940" h="290195">
                  <a:moveTo>
                    <a:pt x="2769628" y="100711"/>
                  </a:moveTo>
                  <a:lnTo>
                    <a:pt x="2769590" y="89496"/>
                  </a:lnTo>
                  <a:lnTo>
                    <a:pt x="2767647" y="85763"/>
                  </a:lnTo>
                  <a:lnTo>
                    <a:pt x="2767482" y="85458"/>
                  </a:lnTo>
                  <a:lnTo>
                    <a:pt x="2763875" y="83273"/>
                  </a:lnTo>
                  <a:lnTo>
                    <a:pt x="2763875" y="93179"/>
                  </a:lnTo>
                  <a:lnTo>
                    <a:pt x="2763875" y="97066"/>
                  </a:lnTo>
                  <a:lnTo>
                    <a:pt x="2758389" y="102692"/>
                  </a:lnTo>
                  <a:lnTo>
                    <a:pt x="2756509" y="103428"/>
                  </a:lnTo>
                  <a:lnTo>
                    <a:pt x="2754274" y="103898"/>
                  </a:lnTo>
                  <a:lnTo>
                    <a:pt x="2749473" y="104330"/>
                  </a:lnTo>
                  <a:lnTo>
                    <a:pt x="2746476" y="104432"/>
                  </a:lnTo>
                  <a:lnTo>
                    <a:pt x="2739529" y="104432"/>
                  </a:lnTo>
                  <a:lnTo>
                    <a:pt x="2723146" y="99771"/>
                  </a:lnTo>
                  <a:lnTo>
                    <a:pt x="2722207" y="98552"/>
                  </a:lnTo>
                  <a:lnTo>
                    <a:pt x="2721800" y="97066"/>
                  </a:lnTo>
                  <a:lnTo>
                    <a:pt x="2721775" y="93179"/>
                  </a:lnTo>
                  <a:lnTo>
                    <a:pt x="2722207" y="91630"/>
                  </a:lnTo>
                  <a:lnTo>
                    <a:pt x="2723146" y="90436"/>
                  </a:lnTo>
                  <a:lnTo>
                    <a:pt x="2724010" y="89230"/>
                  </a:lnTo>
                  <a:lnTo>
                    <a:pt x="2739275" y="85763"/>
                  </a:lnTo>
                  <a:lnTo>
                    <a:pt x="2746387" y="85763"/>
                  </a:lnTo>
                  <a:lnTo>
                    <a:pt x="2762504" y="90436"/>
                  </a:lnTo>
                  <a:lnTo>
                    <a:pt x="2763456" y="91643"/>
                  </a:lnTo>
                  <a:lnTo>
                    <a:pt x="2763875" y="93179"/>
                  </a:lnTo>
                  <a:lnTo>
                    <a:pt x="2763875" y="83273"/>
                  </a:lnTo>
                  <a:lnTo>
                    <a:pt x="2763113" y="82804"/>
                  </a:lnTo>
                  <a:lnTo>
                    <a:pt x="2758821" y="80149"/>
                  </a:lnTo>
                  <a:lnTo>
                    <a:pt x="2752052" y="78816"/>
                  </a:lnTo>
                  <a:lnTo>
                    <a:pt x="2733865" y="78816"/>
                  </a:lnTo>
                  <a:lnTo>
                    <a:pt x="2727147" y="80149"/>
                  </a:lnTo>
                  <a:lnTo>
                    <a:pt x="2718257" y="85369"/>
                  </a:lnTo>
                  <a:lnTo>
                    <a:pt x="2716187" y="89204"/>
                  </a:lnTo>
                  <a:lnTo>
                    <a:pt x="2716060" y="100711"/>
                  </a:lnTo>
                  <a:lnTo>
                    <a:pt x="2718168" y="104749"/>
                  </a:lnTo>
                  <a:lnTo>
                    <a:pt x="2722549" y="107403"/>
                  </a:lnTo>
                  <a:lnTo>
                    <a:pt x="2726829" y="110058"/>
                  </a:lnTo>
                  <a:lnTo>
                    <a:pt x="2733611" y="111379"/>
                  </a:lnTo>
                  <a:lnTo>
                    <a:pt x="2751874" y="111379"/>
                  </a:lnTo>
                  <a:lnTo>
                    <a:pt x="2758681" y="110058"/>
                  </a:lnTo>
                  <a:lnTo>
                    <a:pt x="2767393" y="104825"/>
                  </a:lnTo>
                  <a:lnTo>
                    <a:pt x="2767609" y="104432"/>
                  </a:lnTo>
                  <a:lnTo>
                    <a:pt x="2769628" y="100711"/>
                  </a:lnTo>
                  <a:close/>
                </a:path>
                <a:path w="3456940" h="290195">
                  <a:moveTo>
                    <a:pt x="2769628" y="61302"/>
                  </a:moveTo>
                  <a:lnTo>
                    <a:pt x="2769590" y="50076"/>
                  </a:lnTo>
                  <a:lnTo>
                    <a:pt x="2767634" y="46355"/>
                  </a:lnTo>
                  <a:lnTo>
                    <a:pt x="2767482" y="46050"/>
                  </a:lnTo>
                  <a:lnTo>
                    <a:pt x="2763875" y="43865"/>
                  </a:lnTo>
                  <a:lnTo>
                    <a:pt x="2763875" y="53771"/>
                  </a:lnTo>
                  <a:lnTo>
                    <a:pt x="2763875" y="57658"/>
                  </a:lnTo>
                  <a:lnTo>
                    <a:pt x="2758389" y="63284"/>
                  </a:lnTo>
                  <a:lnTo>
                    <a:pt x="2756509" y="64008"/>
                  </a:lnTo>
                  <a:lnTo>
                    <a:pt x="2754274" y="64490"/>
                  </a:lnTo>
                  <a:lnTo>
                    <a:pt x="2749473" y="64922"/>
                  </a:lnTo>
                  <a:lnTo>
                    <a:pt x="2746476" y="65036"/>
                  </a:lnTo>
                  <a:lnTo>
                    <a:pt x="2739529" y="65036"/>
                  </a:lnTo>
                  <a:lnTo>
                    <a:pt x="2723146" y="60363"/>
                  </a:lnTo>
                  <a:lnTo>
                    <a:pt x="2722207" y="59143"/>
                  </a:lnTo>
                  <a:lnTo>
                    <a:pt x="2721800" y="57658"/>
                  </a:lnTo>
                  <a:lnTo>
                    <a:pt x="2721775" y="53771"/>
                  </a:lnTo>
                  <a:lnTo>
                    <a:pt x="2722207" y="52222"/>
                  </a:lnTo>
                  <a:lnTo>
                    <a:pt x="2723146" y="51015"/>
                  </a:lnTo>
                  <a:lnTo>
                    <a:pt x="2724010" y="49822"/>
                  </a:lnTo>
                  <a:lnTo>
                    <a:pt x="2739275" y="46355"/>
                  </a:lnTo>
                  <a:lnTo>
                    <a:pt x="2746387" y="46355"/>
                  </a:lnTo>
                  <a:lnTo>
                    <a:pt x="2762504" y="51015"/>
                  </a:lnTo>
                  <a:lnTo>
                    <a:pt x="2763456" y="52247"/>
                  </a:lnTo>
                  <a:lnTo>
                    <a:pt x="2763875" y="53771"/>
                  </a:lnTo>
                  <a:lnTo>
                    <a:pt x="2763875" y="43865"/>
                  </a:lnTo>
                  <a:lnTo>
                    <a:pt x="2763113" y="43395"/>
                  </a:lnTo>
                  <a:lnTo>
                    <a:pt x="2758821" y="40741"/>
                  </a:lnTo>
                  <a:lnTo>
                    <a:pt x="2752052" y="39408"/>
                  </a:lnTo>
                  <a:lnTo>
                    <a:pt x="2733865" y="39408"/>
                  </a:lnTo>
                  <a:lnTo>
                    <a:pt x="2727147" y="40741"/>
                  </a:lnTo>
                  <a:lnTo>
                    <a:pt x="2718257" y="45974"/>
                  </a:lnTo>
                  <a:lnTo>
                    <a:pt x="2716187" y="49796"/>
                  </a:lnTo>
                  <a:lnTo>
                    <a:pt x="2716060" y="61302"/>
                  </a:lnTo>
                  <a:lnTo>
                    <a:pt x="2718168" y="65328"/>
                  </a:lnTo>
                  <a:lnTo>
                    <a:pt x="2722549" y="67983"/>
                  </a:lnTo>
                  <a:lnTo>
                    <a:pt x="2726829" y="70650"/>
                  </a:lnTo>
                  <a:lnTo>
                    <a:pt x="2733611" y="71970"/>
                  </a:lnTo>
                  <a:lnTo>
                    <a:pt x="2751874" y="71970"/>
                  </a:lnTo>
                  <a:lnTo>
                    <a:pt x="2758681" y="70650"/>
                  </a:lnTo>
                  <a:lnTo>
                    <a:pt x="2767393" y="65417"/>
                  </a:lnTo>
                  <a:lnTo>
                    <a:pt x="2767609" y="65036"/>
                  </a:lnTo>
                  <a:lnTo>
                    <a:pt x="2769628" y="61302"/>
                  </a:lnTo>
                  <a:close/>
                </a:path>
                <a:path w="3456940" h="290195">
                  <a:moveTo>
                    <a:pt x="2769628" y="21894"/>
                  </a:moveTo>
                  <a:lnTo>
                    <a:pt x="2769590" y="10668"/>
                  </a:lnTo>
                  <a:lnTo>
                    <a:pt x="2767647" y="6946"/>
                  </a:lnTo>
                  <a:lnTo>
                    <a:pt x="2767482" y="6642"/>
                  </a:lnTo>
                  <a:lnTo>
                    <a:pt x="2763875" y="4457"/>
                  </a:lnTo>
                  <a:lnTo>
                    <a:pt x="2763875" y="14363"/>
                  </a:lnTo>
                  <a:lnTo>
                    <a:pt x="2763875" y="18237"/>
                  </a:lnTo>
                  <a:lnTo>
                    <a:pt x="2758389" y="23876"/>
                  </a:lnTo>
                  <a:lnTo>
                    <a:pt x="2756509" y="24612"/>
                  </a:lnTo>
                  <a:lnTo>
                    <a:pt x="2754274" y="25082"/>
                  </a:lnTo>
                  <a:lnTo>
                    <a:pt x="2749473" y="25514"/>
                  </a:lnTo>
                  <a:lnTo>
                    <a:pt x="2746476" y="25615"/>
                  </a:lnTo>
                  <a:lnTo>
                    <a:pt x="2739529" y="25615"/>
                  </a:lnTo>
                  <a:lnTo>
                    <a:pt x="2723146" y="20955"/>
                  </a:lnTo>
                  <a:lnTo>
                    <a:pt x="2722207" y="19735"/>
                  </a:lnTo>
                  <a:lnTo>
                    <a:pt x="2721800" y="18237"/>
                  </a:lnTo>
                  <a:lnTo>
                    <a:pt x="2721775" y="14363"/>
                  </a:lnTo>
                  <a:lnTo>
                    <a:pt x="2722207" y="12801"/>
                  </a:lnTo>
                  <a:lnTo>
                    <a:pt x="2723146" y="11607"/>
                  </a:lnTo>
                  <a:lnTo>
                    <a:pt x="2724035" y="10388"/>
                  </a:lnTo>
                  <a:lnTo>
                    <a:pt x="2739275" y="6946"/>
                  </a:lnTo>
                  <a:lnTo>
                    <a:pt x="2746387" y="6946"/>
                  </a:lnTo>
                  <a:lnTo>
                    <a:pt x="2762504" y="11607"/>
                  </a:lnTo>
                  <a:lnTo>
                    <a:pt x="2763456" y="12827"/>
                  </a:lnTo>
                  <a:lnTo>
                    <a:pt x="2763875" y="14363"/>
                  </a:lnTo>
                  <a:lnTo>
                    <a:pt x="2763875" y="4457"/>
                  </a:lnTo>
                  <a:lnTo>
                    <a:pt x="2763113" y="3987"/>
                  </a:lnTo>
                  <a:lnTo>
                    <a:pt x="2758821" y="1320"/>
                  </a:lnTo>
                  <a:lnTo>
                    <a:pt x="2752052" y="0"/>
                  </a:lnTo>
                  <a:lnTo>
                    <a:pt x="2733865" y="0"/>
                  </a:lnTo>
                  <a:lnTo>
                    <a:pt x="2727147" y="1320"/>
                  </a:lnTo>
                  <a:lnTo>
                    <a:pt x="2718257" y="6553"/>
                  </a:lnTo>
                  <a:lnTo>
                    <a:pt x="2716187" y="10388"/>
                  </a:lnTo>
                  <a:lnTo>
                    <a:pt x="2716060" y="21894"/>
                  </a:lnTo>
                  <a:lnTo>
                    <a:pt x="2718168" y="25920"/>
                  </a:lnTo>
                  <a:lnTo>
                    <a:pt x="2722549" y="28587"/>
                  </a:lnTo>
                  <a:lnTo>
                    <a:pt x="2726829" y="31229"/>
                  </a:lnTo>
                  <a:lnTo>
                    <a:pt x="2733611" y="32562"/>
                  </a:lnTo>
                  <a:lnTo>
                    <a:pt x="2751874" y="32562"/>
                  </a:lnTo>
                  <a:lnTo>
                    <a:pt x="2758681" y="31229"/>
                  </a:lnTo>
                  <a:lnTo>
                    <a:pt x="2767393" y="26009"/>
                  </a:lnTo>
                  <a:lnTo>
                    <a:pt x="2767609" y="25615"/>
                  </a:lnTo>
                  <a:lnTo>
                    <a:pt x="2769628" y="21894"/>
                  </a:lnTo>
                  <a:close/>
                </a:path>
                <a:path w="3456940" h="290195">
                  <a:moveTo>
                    <a:pt x="2781033" y="272237"/>
                  </a:moveTo>
                  <a:lnTo>
                    <a:pt x="2768511" y="272237"/>
                  </a:lnTo>
                  <a:lnTo>
                    <a:pt x="2768003" y="268338"/>
                  </a:lnTo>
                  <a:lnTo>
                    <a:pt x="2766568" y="265150"/>
                  </a:lnTo>
                  <a:lnTo>
                    <a:pt x="2763456" y="261810"/>
                  </a:lnTo>
                  <a:lnTo>
                    <a:pt x="2763456" y="272237"/>
                  </a:lnTo>
                  <a:lnTo>
                    <a:pt x="2749131" y="272237"/>
                  </a:lnTo>
                  <a:lnTo>
                    <a:pt x="2749651" y="269709"/>
                  </a:lnTo>
                  <a:lnTo>
                    <a:pt x="2750502" y="267893"/>
                  </a:lnTo>
                  <a:lnTo>
                    <a:pt x="2752560" y="265709"/>
                  </a:lnTo>
                  <a:lnTo>
                    <a:pt x="2754109" y="265150"/>
                  </a:lnTo>
                  <a:lnTo>
                    <a:pt x="2758567" y="265150"/>
                  </a:lnTo>
                  <a:lnTo>
                    <a:pt x="2763456" y="272237"/>
                  </a:lnTo>
                  <a:lnTo>
                    <a:pt x="2763456" y="261810"/>
                  </a:lnTo>
                  <a:lnTo>
                    <a:pt x="2761742" y="259969"/>
                  </a:lnTo>
                  <a:lnTo>
                    <a:pt x="2758821" y="258699"/>
                  </a:lnTo>
                  <a:lnTo>
                    <a:pt x="2752306" y="258699"/>
                  </a:lnTo>
                  <a:lnTo>
                    <a:pt x="2744241" y="268439"/>
                  </a:lnTo>
                  <a:lnTo>
                    <a:pt x="2744076" y="268922"/>
                  </a:lnTo>
                  <a:lnTo>
                    <a:pt x="2743987" y="269481"/>
                  </a:lnTo>
                  <a:lnTo>
                    <a:pt x="2743301" y="272237"/>
                  </a:lnTo>
                  <a:lnTo>
                    <a:pt x="2742781" y="272237"/>
                  </a:lnTo>
                  <a:lnTo>
                    <a:pt x="2742781" y="276136"/>
                  </a:lnTo>
                  <a:lnTo>
                    <a:pt x="2737383" y="283387"/>
                  </a:lnTo>
                  <a:lnTo>
                    <a:pt x="2733268" y="283387"/>
                  </a:lnTo>
                  <a:lnTo>
                    <a:pt x="2731643" y="282702"/>
                  </a:lnTo>
                  <a:lnTo>
                    <a:pt x="2730462" y="281241"/>
                  </a:lnTo>
                  <a:lnTo>
                    <a:pt x="2729319" y="279920"/>
                  </a:lnTo>
                  <a:lnTo>
                    <a:pt x="2728645" y="278231"/>
                  </a:lnTo>
                  <a:lnTo>
                    <a:pt x="2728468" y="276136"/>
                  </a:lnTo>
                  <a:lnTo>
                    <a:pt x="2742781" y="276136"/>
                  </a:lnTo>
                  <a:lnTo>
                    <a:pt x="2742781" y="272237"/>
                  </a:lnTo>
                  <a:lnTo>
                    <a:pt x="2728468" y="272237"/>
                  </a:lnTo>
                  <a:lnTo>
                    <a:pt x="2728633" y="270167"/>
                  </a:lnTo>
                  <a:lnTo>
                    <a:pt x="2732836" y="260845"/>
                  </a:lnTo>
                  <a:lnTo>
                    <a:pt x="2732836" y="260337"/>
                  </a:lnTo>
                  <a:lnTo>
                    <a:pt x="2725978" y="260337"/>
                  </a:lnTo>
                  <a:lnTo>
                    <a:pt x="2725382" y="261747"/>
                  </a:lnTo>
                  <a:lnTo>
                    <a:pt x="2724188" y="266103"/>
                  </a:lnTo>
                  <a:lnTo>
                    <a:pt x="2723756" y="267995"/>
                  </a:lnTo>
                  <a:lnTo>
                    <a:pt x="2723515" y="269913"/>
                  </a:lnTo>
                  <a:lnTo>
                    <a:pt x="2723400" y="272237"/>
                  </a:lnTo>
                  <a:lnTo>
                    <a:pt x="2714053" y="272237"/>
                  </a:lnTo>
                  <a:lnTo>
                    <a:pt x="2714053" y="276136"/>
                  </a:lnTo>
                  <a:lnTo>
                    <a:pt x="2723489" y="276136"/>
                  </a:lnTo>
                  <a:lnTo>
                    <a:pt x="2723921" y="280225"/>
                  </a:lnTo>
                  <a:lnTo>
                    <a:pt x="2725229" y="283387"/>
                  </a:lnTo>
                  <a:lnTo>
                    <a:pt x="2725343" y="283578"/>
                  </a:lnTo>
                  <a:lnTo>
                    <a:pt x="2730093" y="288594"/>
                  </a:lnTo>
                  <a:lnTo>
                    <a:pt x="2733014" y="289852"/>
                  </a:lnTo>
                  <a:lnTo>
                    <a:pt x="2739009" y="289852"/>
                  </a:lnTo>
                  <a:lnTo>
                    <a:pt x="2748115" y="278193"/>
                  </a:lnTo>
                  <a:lnTo>
                    <a:pt x="2748356" y="277406"/>
                  </a:lnTo>
                  <a:lnTo>
                    <a:pt x="2748534" y="276707"/>
                  </a:lnTo>
                  <a:lnTo>
                    <a:pt x="2748623" y="276136"/>
                  </a:lnTo>
                  <a:lnTo>
                    <a:pt x="2763532" y="276136"/>
                  </a:lnTo>
                  <a:lnTo>
                    <a:pt x="2758656" y="289585"/>
                  </a:lnTo>
                  <a:lnTo>
                    <a:pt x="2758656" y="290093"/>
                  </a:lnTo>
                  <a:lnTo>
                    <a:pt x="2765590" y="290093"/>
                  </a:lnTo>
                  <a:lnTo>
                    <a:pt x="2766542" y="288251"/>
                  </a:lnTo>
                  <a:lnTo>
                    <a:pt x="2768689" y="276136"/>
                  </a:lnTo>
                  <a:lnTo>
                    <a:pt x="2781033" y="276136"/>
                  </a:lnTo>
                  <a:lnTo>
                    <a:pt x="2781033" y="272237"/>
                  </a:lnTo>
                  <a:close/>
                </a:path>
                <a:path w="3456940" h="290195">
                  <a:moveTo>
                    <a:pt x="2781287" y="128562"/>
                  </a:moveTo>
                  <a:lnTo>
                    <a:pt x="2758656" y="118973"/>
                  </a:lnTo>
                  <a:lnTo>
                    <a:pt x="2758656" y="127533"/>
                  </a:lnTo>
                  <a:lnTo>
                    <a:pt x="2781287" y="133553"/>
                  </a:lnTo>
                  <a:lnTo>
                    <a:pt x="2781287" y="128562"/>
                  </a:lnTo>
                  <a:close/>
                </a:path>
                <a:path w="3456940" h="290195">
                  <a:moveTo>
                    <a:pt x="3102953" y="140322"/>
                  </a:moveTo>
                  <a:lnTo>
                    <a:pt x="3097034" y="140322"/>
                  </a:lnTo>
                  <a:lnTo>
                    <a:pt x="3097034" y="165366"/>
                  </a:lnTo>
                  <a:lnTo>
                    <a:pt x="3093605" y="161696"/>
                  </a:lnTo>
                  <a:lnTo>
                    <a:pt x="3091027" y="159054"/>
                  </a:lnTo>
                  <a:lnTo>
                    <a:pt x="3088538" y="156413"/>
                  </a:lnTo>
                  <a:lnTo>
                    <a:pt x="3086062" y="154038"/>
                  </a:lnTo>
                  <a:lnTo>
                    <a:pt x="3074911" y="145084"/>
                  </a:lnTo>
                  <a:lnTo>
                    <a:pt x="3073450" y="144259"/>
                  </a:lnTo>
                  <a:lnTo>
                    <a:pt x="3071901" y="143611"/>
                  </a:lnTo>
                  <a:lnTo>
                    <a:pt x="3068472" y="142684"/>
                  </a:lnTo>
                  <a:lnTo>
                    <a:pt x="3066681" y="142443"/>
                  </a:lnTo>
                  <a:lnTo>
                    <a:pt x="3060242" y="142443"/>
                  </a:lnTo>
                  <a:lnTo>
                    <a:pt x="3056813" y="143789"/>
                  </a:lnTo>
                  <a:lnTo>
                    <a:pt x="3054324" y="146481"/>
                  </a:lnTo>
                  <a:lnTo>
                    <a:pt x="3051759" y="149174"/>
                  </a:lnTo>
                  <a:lnTo>
                    <a:pt x="3050527" y="152730"/>
                  </a:lnTo>
                  <a:lnTo>
                    <a:pt x="3050565" y="160578"/>
                  </a:lnTo>
                  <a:lnTo>
                    <a:pt x="3050806" y="162293"/>
                  </a:lnTo>
                  <a:lnTo>
                    <a:pt x="3052203" y="167373"/>
                  </a:lnTo>
                  <a:lnTo>
                    <a:pt x="3052864" y="169291"/>
                  </a:lnTo>
                  <a:lnTo>
                    <a:pt x="3053550" y="170700"/>
                  </a:lnTo>
                  <a:lnTo>
                    <a:pt x="3060928" y="170700"/>
                  </a:lnTo>
                  <a:lnTo>
                    <a:pt x="3060928" y="170332"/>
                  </a:lnTo>
                  <a:lnTo>
                    <a:pt x="3060496" y="169773"/>
                  </a:lnTo>
                  <a:lnTo>
                    <a:pt x="3060077" y="169062"/>
                  </a:lnTo>
                  <a:lnTo>
                    <a:pt x="3059468" y="168173"/>
                  </a:lnTo>
                  <a:lnTo>
                    <a:pt x="3058439" y="166370"/>
                  </a:lnTo>
                  <a:lnTo>
                    <a:pt x="3058083" y="165366"/>
                  </a:lnTo>
                  <a:lnTo>
                    <a:pt x="3057588" y="164261"/>
                  </a:lnTo>
                  <a:lnTo>
                    <a:pt x="3056559" y="160578"/>
                  </a:lnTo>
                  <a:lnTo>
                    <a:pt x="3056648" y="155740"/>
                  </a:lnTo>
                  <a:lnTo>
                    <a:pt x="3057334" y="153644"/>
                  </a:lnTo>
                  <a:lnTo>
                    <a:pt x="3063583" y="149428"/>
                  </a:lnTo>
                  <a:lnTo>
                    <a:pt x="3067710" y="149428"/>
                  </a:lnTo>
                  <a:lnTo>
                    <a:pt x="3070453" y="150139"/>
                  </a:lnTo>
                  <a:lnTo>
                    <a:pt x="3075597" y="152958"/>
                  </a:lnTo>
                  <a:lnTo>
                    <a:pt x="3079026" y="155600"/>
                  </a:lnTo>
                  <a:lnTo>
                    <a:pt x="3083306" y="159486"/>
                  </a:lnTo>
                  <a:lnTo>
                    <a:pt x="3085452" y="161391"/>
                  </a:lnTo>
                  <a:lnTo>
                    <a:pt x="3095752" y="171767"/>
                  </a:lnTo>
                  <a:lnTo>
                    <a:pt x="3102953" y="171767"/>
                  </a:lnTo>
                  <a:lnTo>
                    <a:pt x="3102953" y="165366"/>
                  </a:lnTo>
                  <a:lnTo>
                    <a:pt x="3102953" y="140322"/>
                  </a:lnTo>
                  <a:close/>
                </a:path>
                <a:path w="3456940" h="290195">
                  <a:moveTo>
                    <a:pt x="3103943" y="240525"/>
                  </a:moveTo>
                  <a:lnTo>
                    <a:pt x="3101441" y="226987"/>
                  </a:lnTo>
                  <a:lnTo>
                    <a:pt x="3100806" y="226034"/>
                  </a:lnTo>
                  <a:lnTo>
                    <a:pt x="3099257" y="224548"/>
                  </a:lnTo>
                  <a:lnTo>
                    <a:pt x="3097809" y="223113"/>
                  </a:lnTo>
                  <a:lnTo>
                    <a:pt x="3096095" y="222008"/>
                  </a:lnTo>
                  <a:lnTo>
                    <a:pt x="3092145" y="220421"/>
                  </a:lnTo>
                  <a:lnTo>
                    <a:pt x="3089999" y="220040"/>
                  </a:lnTo>
                  <a:lnTo>
                    <a:pt x="3085452" y="220040"/>
                  </a:lnTo>
                  <a:lnTo>
                    <a:pt x="3074911" y="230441"/>
                  </a:lnTo>
                  <a:lnTo>
                    <a:pt x="3074390" y="230441"/>
                  </a:lnTo>
                  <a:lnTo>
                    <a:pt x="3065729" y="221030"/>
                  </a:lnTo>
                  <a:lnTo>
                    <a:pt x="3060763" y="221030"/>
                  </a:lnTo>
                  <a:lnTo>
                    <a:pt x="3058960" y="221411"/>
                  </a:lnTo>
                  <a:lnTo>
                    <a:pt x="3057410" y="222173"/>
                  </a:lnTo>
                  <a:lnTo>
                    <a:pt x="3055785" y="222935"/>
                  </a:lnTo>
                  <a:lnTo>
                    <a:pt x="3050565" y="239293"/>
                  </a:lnTo>
                  <a:lnTo>
                    <a:pt x="3050806" y="241007"/>
                  </a:lnTo>
                  <a:lnTo>
                    <a:pt x="3051416" y="243560"/>
                  </a:lnTo>
                  <a:lnTo>
                    <a:pt x="3052140" y="246202"/>
                  </a:lnTo>
                  <a:lnTo>
                    <a:pt x="3052864" y="248107"/>
                  </a:lnTo>
                  <a:lnTo>
                    <a:pt x="3053638" y="249593"/>
                  </a:lnTo>
                  <a:lnTo>
                    <a:pt x="3060928" y="249593"/>
                  </a:lnTo>
                  <a:lnTo>
                    <a:pt x="3060865" y="249085"/>
                  </a:lnTo>
                  <a:lnTo>
                    <a:pt x="3059988" y="247827"/>
                  </a:lnTo>
                  <a:lnTo>
                    <a:pt x="3059557" y="247002"/>
                  </a:lnTo>
                  <a:lnTo>
                    <a:pt x="3058985" y="246100"/>
                  </a:lnTo>
                  <a:lnTo>
                    <a:pt x="3058528" y="245249"/>
                  </a:lnTo>
                  <a:lnTo>
                    <a:pt x="3058096" y="244157"/>
                  </a:lnTo>
                  <a:lnTo>
                    <a:pt x="3057588" y="242963"/>
                  </a:lnTo>
                  <a:lnTo>
                    <a:pt x="3057156" y="241757"/>
                  </a:lnTo>
                  <a:lnTo>
                    <a:pt x="3056902" y="240525"/>
                  </a:lnTo>
                  <a:lnTo>
                    <a:pt x="3056559" y="239293"/>
                  </a:lnTo>
                  <a:lnTo>
                    <a:pt x="3056585" y="234403"/>
                  </a:lnTo>
                  <a:lnTo>
                    <a:pt x="3056813" y="233476"/>
                  </a:lnTo>
                  <a:lnTo>
                    <a:pt x="3056991" y="232435"/>
                  </a:lnTo>
                  <a:lnTo>
                    <a:pt x="3062300" y="227939"/>
                  </a:lnTo>
                  <a:lnTo>
                    <a:pt x="3066415" y="227939"/>
                  </a:lnTo>
                  <a:lnTo>
                    <a:pt x="3068561" y="228904"/>
                  </a:lnTo>
                  <a:lnTo>
                    <a:pt x="3071482" y="232752"/>
                  </a:lnTo>
                  <a:lnTo>
                    <a:pt x="3072244" y="235267"/>
                  </a:lnTo>
                  <a:lnTo>
                    <a:pt x="3072244" y="240601"/>
                  </a:lnTo>
                  <a:lnTo>
                    <a:pt x="3077997" y="240601"/>
                  </a:lnTo>
                  <a:lnTo>
                    <a:pt x="3085376" y="226987"/>
                  </a:lnTo>
                  <a:lnTo>
                    <a:pt x="3089059" y="226987"/>
                  </a:lnTo>
                  <a:lnTo>
                    <a:pt x="3098063" y="239903"/>
                  </a:lnTo>
                  <a:lnTo>
                    <a:pt x="3097542" y="242316"/>
                  </a:lnTo>
                  <a:lnTo>
                    <a:pt x="3095650" y="247180"/>
                  </a:lnTo>
                  <a:lnTo>
                    <a:pt x="3094634" y="249085"/>
                  </a:lnTo>
                  <a:lnTo>
                    <a:pt x="3093605" y="250520"/>
                  </a:lnTo>
                  <a:lnTo>
                    <a:pt x="3093605" y="251002"/>
                  </a:lnTo>
                  <a:lnTo>
                    <a:pt x="3100895" y="251002"/>
                  </a:lnTo>
                  <a:lnTo>
                    <a:pt x="3101746" y="249288"/>
                  </a:lnTo>
                  <a:lnTo>
                    <a:pt x="3102521" y="247180"/>
                  </a:lnTo>
                  <a:lnTo>
                    <a:pt x="3103676" y="242316"/>
                  </a:lnTo>
                  <a:lnTo>
                    <a:pt x="3103943" y="240525"/>
                  </a:lnTo>
                  <a:close/>
                </a:path>
                <a:path w="3456940" h="290195">
                  <a:moveTo>
                    <a:pt x="3104007" y="197739"/>
                  </a:moveTo>
                  <a:lnTo>
                    <a:pt x="3103969" y="192354"/>
                  </a:lnTo>
                  <a:lnTo>
                    <a:pt x="3103638" y="190766"/>
                  </a:lnTo>
                  <a:lnTo>
                    <a:pt x="3102000" y="186969"/>
                  </a:lnTo>
                  <a:lnTo>
                    <a:pt x="3101251" y="185902"/>
                  </a:lnTo>
                  <a:lnTo>
                    <a:pt x="3100806" y="185267"/>
                  </a:lnTo>
                  <a:lnTo>
                    <a:pt x="3099104" y="183667"/>
                  </a:lnTo>
                  <a:lnTo>
                    <a:pt x="3098406" y="182968"/>
                  </a:lnTo>
                  <a:lnTo>
                    <a:pt x="3098406" y="192354"/>
                  </a:lnTo>
                  <a:lnTo>
                    <a:pt x="3098393" y="196405"/>
                  </a:lnTo>
                  <a:lnTo>
                    <a:pt x="3098228" y="197434"/>
                  </a:lnTo>
                  <a:lnTo>
                    <a:pt x="3097720" y="198462"/>
                  </a:lnTo>
                  <a:lnTo>
                    <a:pt x="3097276" y="199529"/>
                  </a:lnTo>
                  <a:lnTo>
                    <a:pt x="3085452" y="205117"/>
                  </a:lnTo>
                  <a:lnTo>
                    <a:pt x="3081172" y="205117"/>
                  </a:lnTo>
                  <a:lnTo>
                    <a:pt x="3076524" y="200507"/>
                  </a:lnTo>
                  <a:lnTo>
                    <a:pt x="3076029" y="199034"/>
                  </a:lnTo>
                  <a:lnTo>
                    <a:pt x="3075813" y="197739"/>
                  </a:lnTo>
                  <a:lnTo>
                    <a:pt x="3075825" y="194310"/>
                  </a:lnTo>
                  <a:lnTo>
                    <a:pt x="3076117" y="192354"/>
                  </a:lnTo>
                  <a:lnTo>
                    <a:pt x="3084423" y="185902"/>
                  </a:lnTo>
                  <a:lnTo>
                    <a:pt x="3090519" y="185902"/>
                  </a:lnTo>
                  <a:lnTo>
                    <a:pt x="3093428" y="186740"/>
                  </a:lnTo>
                  <a:lnTo>
                    <a:pt x="3095409" y="188442"/>
                  </a:lnTo>
                  <a:lnTo>
                    <a:pt x="3097466" y="190144"/>
                  </a:lnTo>
                  <a:lnTo>
                    <a:pt x="3098406" y="192354"/>
                  </a:lnTo>
                  <a:lnTo>
                    <a:pt x="3098406" y="182968"/>
                  </a:lnTo>
                  <a:lnTo>
                    <a:pt x="3097720" y="182283"/>
                  </a:lnTo>
                  <a:lnTo>
                    <a:pt x="3095828" y="181114"/>
                  </a:lnTo>
                  <a:lnTo>
                    <a:pt x="3091370" y="179387"/>
                  </a:lnTo>
                  <a:lnTo>
                    <a:pt x="3088970" y="178955"/>
                  </a:lnTo>
                  <a:lnTo>
                    <a:pt x="3083306" y="178955"/>
                  </a:lnTo>
                  <a:lnTo>
                    <a:pt x="3080740" y="179412"/>
                  </a:lnTo>
                  <a:lnTo>
                    <a:pt x="3076371" y="181229"/>
                  </a:lnTo>
                  <a:lnTo>
                    <a:pt x="3074568" y="182613"/>
                  </a:lnTo>
                  <a:lnTo>
                    <a:pt x="3073196" y="184492"/>
                  </a:lnTo>
                  <a:lnTo>
                    <a:pt x="3071901" y="186105"/>
                  </a:lnTo>
                  <a:lnTo>
                    <a:pt x="3071139" y="187667"/>
                  </a:lnTo>
                  <a:lnTo>
                    <a:pt x="3070656" y="189382"/>
                  </a:lnTo>
                  <a:lnTo>
                    <a:pt x="3070364" y="190652"/>
                  </a:lnTo>
                  <a:lnTo>
                    <a:pt x="3070110" y="192354"/>
                  </a:lnTo>
                  <a:lnTo>
                    <a:pt x="3070110" y="196405"/>
                  </a:lnTo>
                  <a:lnTo>
                    <a:pt x="3070453" y="198272"/>
                  </a:lnTo>
                  <a:lnTo>
                    <a:pt x="3071647" y="201701"/>
                  </a:lnTo>
                  <a:lnTo>
                    <a:pt x="3072587" y="203365"/>
                  </a:lnTo>
                  <a:lnTo>
                    <a:pt x="3073704" y="204990"/>
                  </a:lnTo>
                  <a:lnTo>
                    <a:pt x="3068053" y="204508"/>
                  </a:lnTo>
                  <a:lnTo>
                    <a:pt x="3063760" y="202958"/>
                  </a:lnTo>
                  <a:lnTo>
                    <a:pt x="3057931" y="197739"/>
                  </a:lnTo>
                  <a:lnTo>
                    <a:pt x="3056471" y="194310"/>
                  </a:lnTo>
                  <a:lnTo>
                    <a:pt x="3056572" y="187998"/>
                  </a:lnTo>
                  <a:lnTo>
                    <a:pt x="3056648" y="187502"/>
                  </a:lnTo>
                  <a:lnTo>
                    <a:pt x="3056991" y="186334"/>
                  </a:lnTo>
                  <a:lnTo>
                    <a:pt x="3057245" y="185178"/>
                  </a:lnTo>
                  <a:lnTo>
                    <a:pt x="3057588" y="184277"/>
                  </a:lnTo>
                  <a:lnTo>
                    <a:pt x="3057893" y="183743"/>
                  </a:lnTo>
                  <a:lnTo>
                    <a:pt x="3057931" y="183362"/>
                  </a:lnTo>
                  <a:lnTo>
                    <a:pt x="3051327" y="183362"/>
                  </a:lnTo>
                  <a:lnTo>
                    <a:pt x="3051073" y="184111"/>
                  </a:lnTo>
                  <a:lnTo>
                    <a:pt x="3050743" y="185902"/>
                  </a:lnTo>
                  <a:lnTo>
                    <a:pt x="3050654" y="186740"/>
                  </a:lnTo>
                  <a:lnTo>
                    <a:pt x="3050552" y="192976"/>
                  </a:lnTo>
                  <a:lnTo>
                    <a:pt x="3051314" y="196303"/>
                  </a:lnTo>
                  <a:lnTo>
                    <a:pt x="3075940" y="211988"/>
                  </a:lnTo>
                  <a:lnTo>
                    <a:pt x="3084944" y="211988"/>
                  </a:lnTo>
                  <a:lnTo>
                    <a:pt x="3088805" y="211505"/>
                  </a:lnTo>
                  <a:lnTo>
                    <a:pt x="3095066" y="209511"/>
                  </a:lnTo>
                  <a:lnTo>
                    <a:pt x="3097542" y="208140"/>
                  </a:lnTo>
                  <a:lnTo>
                    <a:pt x="3099346" y="206387"/>
                  </a:lnTo>
                  <a:lnTo>
                    <a:pt x="3100705" y="205117"/>
                  </a:lnTo>
                  <a:lnTo>
                    <a:pt x="3100895" y="204952"/>
                  </a:lnTo>
                  <a:lnTo>
                    <a:pt x="3102089" y="203288"/>
                  </a:lnTo>
                  <a:lnTo>
                    <a:pt x="3103638" y="199529"/>
                  </a:lnTo>
                  <a:lnTo>
                    <a:pt x="3104007" y="197739"/>
                  </a:lnTo>
                  <a:close/>
                </a:path>
                <a:path w="3456940" h="290195">
                  <a:moveTo>
                    <a:pt x="3104070" y="100711"/>
                  </a:moveTo>
                  <a:lnTo>
                    <a:pt x="3104032" y="89496"/>
                  </a:lnTo>
                  <a:lnTo>
                    <a:pt x="3102076" y="85763"/>
                  </a:lnTo>
                  <a:lnTo>
                    <a:pt x="3101924" y="85458"/>
                  </a:lnTo>
                  <a:lnTo>
                    <a:pt x="3098317" y="83273"/>
                  </a:lnTo>
                  <a:lnTo>
                    <a:pt x="3098317" y="93179"/>
                  </a:lnTo>
                  <a:lnTo>
                    <a:pt x="3098317" y="97066"/>
                  </a:lnTo>
                  <a:lnTo>
                    <a:pt x="3092831" y="102692"/>
                  </a:lnTo>
                  <a:lnTo>
                    <a:pt x="3090938" y="103428"/>
                  </a:lnTo>
                  <a:lnTo>
                    <a:pt x="3088716" y="103898"/>
                  </a:lnTo>
                  <a:lnTo>
                    <a:pt x="3083915" y="104330"/>
                  </a:lnTo>
                  <a:lnTo>
                    <a:pt x="3080905" y="104432"/>
                  </a:lnTo>
                  <a:lnTo>
                    <a:pt x="3073958" y="104432"/>
                  </a:lnTo>
                  <a:lnTo>
                    <a:pt x="3057588" y="99771"/>
                  </a:lnTo>
                  <a:lnTo>
                    <a:pt x="3056648" y="98552"/>
                  </a:lnTo>
                  <a:lnTo>
                    <a:pt x="3056229" y="97066"/>
                  </a:lnTo>
                  <a:lnTo>
                    <a:pt x="3056217" y="93179"/>
                  </a:lnTo>
                  <a:lnTo>
                    <a:pt x="3056648" y="91630"/>
                  </a:lnTo>
                  <a:lnTo>
                    <a:pt x="3057588" y="90436"/>
                  </a:lnTo>
                  <a:lnTo>
                    <a:pt x="3058439" y="89230"/>
                  </a:lnTo>
                  <a:lnTo>
                    <a:pt x="3073704" y="85763"/>
                  </a:lnTo>
                  <a:lnTo>
                    <a:pt x="3080829" y="85763"/>
                  </a:lnTo>
                  <a:lnTo>
                    <a:pt x="3096945" y="90436"/>
                  </a:lnTo>
                  <a:lnTo>
                    <a:pt x="3097885" y="91643"/>
                  </a:lnTo>
                  <a:lnTo>
                    <a:pt x="3098317" y="93179"/>
                  </a:lnTo>
                  <a:lnTo>
                    <a:pt x="3098317" y="83273"/>
                  </a:lnTo>
                  <a:lnTo>
                    <a:pt x="3097542" y="82804"/>
                  </a:lnTo>
                  <a:lnTo>
                    <a:pt x="3093262" y="80149"/>
                  </a:lnTo>
                  <a:lnTo>
                    <a:pt x="3086481" y="78816"/>
                  </a:lnTo>
                  <a:lnTo>
                    <a:pt x="3068307" y="78816"/>
                  </a:lnTo>
                  <a:lnTo>
                    <a:pt x="3061589" y="80149"/>
                  </a:lnTo>
                  <a:lnTo>
                    <a:pt x="3052699" y="85369"/>
                  </a:lnTo>
                  <a:lnTo>
                    <a:pt x="3050616" y="89204"/>
                  </a:lnTo>
                  <a:lnTo>
                    <a:pt x="3050502" y="100711"/>
                  </a:lnTo>
                  <a:lnTo>
                    <a:pt x="3052610" y="104749"/>
                  </a:lnTo>
                  <a:lnTo>
                    <a:pt x="3056991" y="107403"/>
                  </a:lnTo>
                  <a:lnTo>
                    <a:pt x="3061271" y="110058"/>
                  </a:lnTo>
                  <a:lnTo>
                    <a:pt x="3068053" y="111379"/>
                  </a:lnTo>
                  <a:lnTo>
                    <a:pt x="3086316" y="111379"/>
                  </a:lnTo>
                  <a:lnTo>
                    <a:pt x="3093110" y="110058"/>
                  </a:lnTo>
                  <a:lnTo>
                    <a:pt x="3101835" y="104825"/>
                  </a:lnTo>
                  <a:lnTo>
                    <a:pt x="3102051" y="104432"/>
                  </a:lnTo>
                  <a:lnTo>
                    <a:pt x="3104070" y="100711"/>
                  </a:lnTo>
                  <a:close/>
                </a:path>
                <a:path w="3456940" h="290195">
                  <a:moveTo>
                    <a:pt x="3104070" y="61302"/>
                  </a:moveTo>
                  <a:lnTo>
                    <a:pt x="3104032" y="50076"/>
                  </a:lnTo>
                  <a:lnTo>
                    <a:pt x="3102076" y="46355"/>
                  </a:lnTo>
                  <a:lnTo>
                    <a:pt x="3101924" y="46050"/>
                  </a:lnTo>
                  <a:lnTo>
                    <a:pt x="3098317" y="43865"/>
                  </a:lnTo>
                  <a:lnTo>
                    <a:pt x="3098317" y="53771"/>
                  </a:lnTo>
                  <a:lnTo>
                    <a:pt x="3098317" y="57658"/>
                  </a:lnTo>
                  <a:lnTo>
                    <a:pt x="3092831" y="63284"/>
                  </a:lnTo>
                  <a:lnTo>
                    <a:pt x="3090938" y="64008"/>
                  </a:lnTo>
                  <a:lnTo>
                    <a:pt x="3088716" y="64490"/>
                  </a:lnTo>
                  <a:lnTo>
                    <a:pt x="3083915" y="64922"/>
                  </a:lnTo>
                  <a:lnTo>
                    <a:pt x="3080905" y="65036"/>
                  </a:lnTo>
                  <a:lnTo>
                    <a:pt x="3073958" y="65036"/>
                  </a:lnTo>
                  <a:lnTo>
                    <a:pt x="3057588" y="60363"/>
                  </a:lnTo>
                  <a:lnTo>
                    <a:pt x="3056648" y="59143"/>
                  </a:lnTo>
                  <a:lnTo>
                    <a:pt x="3056229" y="57658"/>
                  </a:lnTo>
                  <a:lnTo>
                    <a:pt x="3056217" y="53771"/>
                  </a:lnTo>
                  <a:lnTo>
                    <a:pt x="3056648" y="52222"/>
                  </a:lnTo>
                  <a:lnTo>
                    <a:pt x="3057588" y="51015"/>
                  </a:lnTo>
                  <a:lnTo>
                    <a:pt x="3058439" y="49822"/>
                  </a:lnTo>
                  <a:lnTo>
                    <a:pt x="3073704" y="46355"/>
                  </a:lnTo>
                  <a:lnTo>
                    <a:pt x="3080829" y="46355"/>
                  </a:lnTo>
                  <a:lnTo>
                    <a:pt x="3096945" y="51015"/>
                  </a:lnTo>
                  <a:lnTo>
                    <a:pt x="3097885" y="52247"/>
                  </a:lnTo>
                  <a:lnTo>
                    <a:pt x="3098317" y="53771"/>
                  </a:lnTo>
                  <a:lnTo>
                    <a:pt x="3098317" y="43865"/>
                  </a:lnTo>
                  <a:lnTo>
                    <a:pt x="3097542" y="43395"/>
                  </a:lnTo>
                  <a:lnTo>
                    <a:pt x="3093262" y="40741"/>
                  </a:lnTo>
                  <a:lnTo>
                    <a:pt x="3086481" y="39408"/>
                  </a:lnTo>
                  <a:lnTo>
                    <a:pt x="3068307" y="39408"/>
                  </a:lnTo>
                  <a:lnTo>
                    <a:pt x="3061589" y="40741"/>
                  </a:lnTo>
                  <a:lnTo>
                    <a:pt x="3052699" y="45974"/>
                  </a:lnTo>
                  <a:lnTo>
                    <a:pt x="3050616" y="49796"/>
                  </a:lnTo>
                  <a:lnTo>
                    <a:pt x="3050502" y="61302"/>
                  </a:lnTo>
                  <a:lnTo>
                    <a:pt x="3052610" y="65328"/>
                  </a:lnTo>
                  <a:lnTo>
                    <a:pt x="3056991" y="67983"/>
                  </a:lnTo>
                  <a:lnTo>
                    <a:pt x="3061271" y="70650"/>
                  </a:lnTo>
                  <a:lnTo>
                    <a:pt x="3068053" y="71970"/>
                  </a:lnTo>
                  <a:lnTo>
                    <a:pt x="3086316" y="71970"/>
                  </a:lnTo>
                  <a:lnTo>
                    <a:pt x="3093110" y="70650"/>
                  </a:lnTo>
                  <a:lnTo>
                    <a:pt x="3101835" y="65417"/>
                  </a:lnTo>
                  <a:lnTo>
                    <a:pt x="3102038" y="65036"/>
                  </a:lnTo>
                  <a:lnTo>
                    <a:pt x="3104070" y="61302"/>
                  </a:lnTo>
                  <a:close/>
                </a:path>
                <a:path w="3456940" h="290195">
                  <a:moveTo>
                    <a:pt x="3104070" y="21894"/>
                  </a:moveTo>
                  <a:lnTo>
                    <a:pt x="3104032" y="10668"/>
                  </a:lnTo>
                  <a:lnTo>
                    <a:pt x="3102076" y="6946"/>
                  </a:lnTo>
                  <a:lnTo>
                    <a:pt x="3101924" y="6642"/>
                  </a:lnTo>
                  <a:lnTo>
                    <a:pt x="3098317" y="4457"/>
                  </a:lnTo>
                  <a:lnTo>
                    <a:pt x="3098317" y="14363"/>
                  </a:lnTo>
                  <a:lnTo>
                    <a:pt x="3098317" y="18237"/>
                  </a:lnTo>
                  <a:lnTo>
                    <a:pt x="3092831" y="23876"/>
                  </a:lnTo>
                  <a:lnTo>
                    <a:pt x="3090938" y="24612"/>
                  </a:lnTo>
                  <a:lnTo>
                    <a:pt x="3088716" y="25082"/>
                  </a:lnTo>
                  <a:lnTo>
                    <a:pt x="3083915" y="25514"/>
                  </a:lnTo>
                  <a:lnTo>
                    <a:pt x="3080905" y="25615"/>
                  </a:lnTo>
                  <a:lnTo>
                    <a:pt x="3073958" y="25615"/>
                  </a:lnTo>
                  <a:lnTo>
                    <a:pt x="3057588" y="20955"/>
                  </a:lnTo>
                  <a:lnTo>
                    <a:pt x="3056648" y="19735"/>
                  </a:lnTo>
                  <a:lnTo>
                    <a:pt x="3056229" y="18237"/>
                  </a:lnTo>
                  <a:lnTo>
                    <a:pt x="3056217" y="14363"/>
                  </a:lnTo>
                  <a:lnTo>
                    <a:pt x="3056648" y="12801"/>
                  </a:lnTo>
                  <a:lnTo>
                    <a:pt x="3057588" y="11607"/>
                  </a:lnTo>
                  <a:lnTo>
                    <a:pt x="3058464" y="10388"/>
                  </a:lnTo>
                  <a:lnTo>
                    <a:pt x="3073704" y="6946"/>
                  </a:lnTo>
                  <a:lnTo>
                    <a:pt x="3080829" y="6946"/>
                  </a:lnTo>
                  <a:lnTo>
                    <a:pt x="3096945" y="11607"/>
                  </a:lnTo>
                  <a:lnTo>
                    <a:pt x="3097885" y="12827"/>
                  </a:lnTo>
                  <a:lnTo>
                    <a:pt x="3098317" y="14363"/>
                  </a:lnTo>
                  <a:lnTo>
                    <a:pt x="3098317" y="4457"/>
                  </a:lnTo>
                  <a:lnTo>
                    <a:pt x="3097542" y="3987"/>
                  </a:lnTo>
                  <a:lnTo>
                    <a:pt x="3093262" y="1320"/>
                  </a:lnTo>
                  <a:lnTo>
                    <a:pt x="3086481" y="0"/>
                  </a:lnTo>
                  <a:lnTo>
                    <a:pt x="3068307" y="0"/>
                  </a:lnTo>
                  <a:lnTo>
                    <a:pt x="3061589" y="1320"/>
                  </a:lnTo>
                  <a:lnTo>
                    <a:pt x="3052699" y="6553"/>
                  </a:lnTo>
                  <a:lnTo>
                    <a:pt x="3050616" y="10388"/>
                  </a:lnTo>
                  <a:lnTo>
                    <a:pt x="3050502" y="21894"/>
                  </a:lnTo>
                  <a:lnTo>
                    <a:pt x="3052610" y="25920"/>
                  </a:lnTo>
                  <a:lnTo>
                    <a:pt x="3056991" y="28587"/>
                  </a:lnTo>
                  <a:lnTo>
                    <a:pt x="3061271" y="31229"/>
                  </a:lnTo>
                  <a:lnTo>
                    <a:pt x="3068053" y="32562"/>
                  </a:lnTo>
                  <a:lnTo>
                    <a:pt x="3086316" y="32562"/>
                  </a:lnTo>
                  <a:lnTo>
                    <a:pt x="3093110" y="31229"/>
                  </a:lnTo>
                  <a:lnTo>
                    <a:pt x="3101835" y="26009"/>
                  </a:lnTo>
                  <a:lnTo>
                    <a:pt x="3102051" y="25615"/>
                  </a:lnTo>
                  <a:lnTo>
                    <a:pt x="3104070" y="21894"/>
                  </a:lnTo>
                  <a:close/>
                </a:path>
                <a:path w="3456940" h="290195">
                  <a:moveTo>
                    <a:pt x="3115475" y="272237"/>
                  </a:moveTo>
                  <a:lnTo>
                    <a:pt x="3102953" y="272237"/>
                  </a:lnTo>
                  <a:lnTo>
                    <a:pt x="3102432" y="268338"/>
                  </a:lnTo>
                  <a:lnTo>
                    <a:pt x="3100997" y="265150"/>
                  </a:lnTo>
                  <a:lnTo>
                    <a:pt x="3097885" y="261810"/>
                  </a:lnTo>
                  <a:lnTo>
                    <a:pt x="3097885" y="272237"/>
                  </a:lnTo>
                  <a:lnTo>
                    <a:pt x="3083572" y="272237"/>
                  </a:lnTo>
                  <a:lnTo>
                    <a:pt x="3084080" y="269709"/>
                  </a:lnTo>
                  <a:lnTo>
                    <a:pt x="3084944" y="267893"/>
                  </a:lnTo>
                  <a:lnTo>
                    <a:pt x="3087001" y="265709"/>
                  </a:lnTo>
                  <a:lnTo>
                    <a:pt x="3088538" y="265150"/>
                  </a:lnTo>
                  <a:lnTo>
                    <a:pt x="3092996" y="265150"/>
                  </a:lnTo>
                  <a:lnTo>
                    <a:pt x="3097885" y="272237"/>
                  </a:lnTo>
                  <a:lnTo>
                    <a:pt x="3097885" y="261810"/>
                  </a:lnTo>
                  <a:lnTo>
                    <a:pt x="3096171" y="259969"/>
                  </a:lnTo>
                  <a:lnTo>
                    <a:pt x="3093262" y="258699"/>
                  </a:lnTo>
                  <a:lnTo>
                    <a:pt x="3086747" y="258699"/>
                  </a:lnTo>
                  <a:lnTo>
                    <a:pt x="3078683" y="268439"/>
                  </a:lnTo>
                  <a:lnTo>
                    <a:pt x="3078505" y="268922"/>
                  </a:lnTo>
                  <a:lnTo>
                    <a:pt x="3078429" y="269481"/>
                  </a:lnTo>
                  <a:lnTo>
                    <a:pt x="3077743" y="272237"/>
                  </a:lnTo>
                  <a:lnTo>
                    <a:pt x="3077222" y="272237"/>
                  </a:lnTo>
                  <a:lnTo>
                    <a:pt x="3077222" y="276136"/>
                  </a:lnTo>
                  <a:lnTo>
                    <a:pt x="3071825" y="283387"/>
                  </a:lnTo>
                  <a:lnTo>
                    <a:pt x="3067710" y="283387"/>
                  </a:lnTo>
                  <a:lnTo>
                    <a:pt x="3066072" y="282702"/>
                  </a:lnTo>
                  <a:lnTo>
                    <a:pt x="3064903" y="281241"/>
                  </a:lnTo>
                  <a:lnTo>
                    <a:pt x="3063760" y="279920"/>
                  </a:lnTo>
                  <a:lnTo>
                    <a:pt x="3063087" y="278231"/>
                  </a:lnTo>
                  <a:lnTo>
                    <a:pt x="3062897" y="276136"/>
                  </a:lnTo>
                  <a:lnTo>
                    <a:pt x="3077222" y="276136"/>
                  </a:lnTo>
                  <a:lnTo>
                    <a:pt x="3077222" y="272237"/>
                  </a:lnTo>
                  <a:lnTo>
                    <a:pt x="3062897" y="272237"/>
                  </a:lnTo>
                  <a:lnTo>
                    <a:pt x="3063062" y="270167"/>
                  </a:lnTo>
                  <a:lnTo>
                    <a:pt x="3067278" y="260845"/>
                  </a:lnTo>
                  <a:lnTo>
                    <a:pt x="3067278" y="260337"/>
                  </a:lnTo>
                  <a:lnTo>
                    <a:pt x="3060420" y="260337"/>
                  </a:lnTo>
                  <a:lnTo>
                    <a:pt x="3059811" y="261747"/>
                  </a:lnTo>
                  <a:lnTo>
                    <a:pt x="3058630" y="266103"/>
                  </a:lnTo>
                  <a:lnTo>
                    <a:pt x="3058185" y="267995"/>
                  </a:lnTo>
                  <a:lnTo>
                    <a:pt x="3057956" y="269913"/>
                  </a:lnTo>
                  <a:lnTo>
                    <a:pt x="3057842" y="272237"/>
                  </a:lnTo>
                  <a:lnTo>
                    <a:pt x="3048495" y="272237"/>
                  </a:lnTo>
                  <a:lnTo>
                    <a:pt x="3048495" y="276136"/>
                  </a:lnTo>
                  <a:lnTo>
                    <a:pt x="3057931" y="276136"/>
                  </a:lnTo>
                  <a:lnTo>
                    <a:pt x="3058363" y="280225"/>
                  </a:lnTo>
                  <a:lnTo>
                    <a:pt x="3059671" y="283387"/>
                  </a:lnTo>
                  <a:lnTo>
                    <a:pt x="3059773" y="283578"/>
                  </a:lnTo>
                  <a:lnTo>
                    <a:pt x="3064535" y="288594"/>
                  </a:lnTo>
                  <a:lnTo>
                    <a:pt x="3067443" y="289852"/>
                  </a:lnTo>
                  <a:lnTo>
                    <a:pt x="3073450" y="289852"/>
                  </a:lnTo>
                  <a:lnTo>
                    <a:pt x="3075851" y="289128"/>
                  </a:lnTo>
                  <a:lnTo>
                    <a:pt x="3079623" y="286181"/>
                  </a:lnTo>
                  <a:lnTo>
                    <a:pt x="3081083" y="283730"/>
                  </a:lnTo>
                  <a:lnTo>
                    <a:pt x="3081172" y="283387"/>
                  </a:lnTo>
                  <a:lnTo>
                    <a:pt x="3082201" y="279742"/>
                  </a:lnTo>
                  <a:lnTo>
                    <a:pt x="3082556" y="278193"/>
                  </a:lnTo>
                  <a:lnTo>
                    <a:pt x="3082798" y="277406"/>
                  </a:lnTo>
                  <a:lnTo>
                    <a:pt x="3082963" y="276707"/>
                  </a:lnTo>
                  <a:lnTo>
                    <a:pt x="3083052" y="276136"/>
                  </a:lnTo>
                  <a:lnTo>
                    <a:pt x="3097974" y="276136"/>
                  </a:lnTo>
                  <a:lnTo>
                    <a:pt x="3093085" y="289585"/>
                  </a:lnTo>
                  <a:lnTo>
                    <a:pt x="3093085" y="290093"/>
                  </a:lnTo>
                  <a:lnTo>
                    <a:pt x="3100032" y="290093"/>
                  </a:lnTo>
                  <a:lnTo>
                    <a:pt x="3100971" y="288251"/>
                  </a:lnTo>
                  <a:lnTo>
                    <a:pt x="3103118" y="276136"/>
                  </a:lnTo>
                  <a:lnTo>
                    <a:pt x="3115475" y="276136"/>
                  </a:lnTo>
                  <a:lnTo>
                    <a:pt x="3115475" y="272237"/>
                  </a:lnTo>
                  <a:close/>
                </a:path>
                <a:path w="3456940" h="290195">
                  <a:moveTo>
                    <a:pt x="3115729" y="128562"/>
                  </a:moveTo>
                  <a:lnTo>
                    <a:pt x="3093085" y="118973"/>
                  </a:lnTo>
                  <a:lnTo>
                    <a:pt x="3093085" y="127533"/>
                  </a:lnTo>
                  <a:lnTo>
                    <a:pt x="3115729" y="133553"/>
                  </a:lnTo>
                  <a:lnTo>
                    <a:pt x="3115729" y="128562"/>
                  </a:lnTo>
                  <a:close/>
                </a:path>
                <a:path w="3456940" h="290195">
                  <a:moveTo>
                    <a:pt x="3443821" y="145046"/>
                  </a:moveTo>
                  <a:lnTo>
                    <a:pt x="3426155" y="145046"/>
                  </a:lnTo>
                  <a:lnTo>
                    <a:pt x="3426155" y="138988"/>
                  </a:lnTo>
                  <a:lnTo>
                    <a:pt x="3420668" y="138988"/>
                  </a:lnTo>
                  <a:lnTo>
                    <a:pt x="3420668" y="145046"/>
                  </a:lnTo>
                  <a:lnTo>
                    <a:pt x="3420668" y="151612"/>
                  </a:lnTo>
                  <a:lnTo>
                    <a:pt x="3420668" y="168795"/>
                  </a:lnTo>
                  <a:lnTo>
                    <a:pt x="3400514" y="151612"/>
                  </a:lnTo>
                  <a:lnTo>
                    <a:pt x="3420668" y="151612"/>
                  </a:lnTo>
                  <a:lnTo>
                    <a:pt x="3420668" y="145046"/>
                  </a:lnTo>
                  <a:lnTo>
                    <a:pt x="3392373" y="145046"/>
                  </a:lnTo>
                  <a:lnTo>
                    <a:pt x="3392373" y="151345"/>
                  </a:lnTo>
                  <a:lnTo>
                    <a:pt x="3418865" y="174129"/>
                  </a:lnTo>
                  <a:lnTo>
                    <a:pt x="3426155" y="174129"/>
                  </a:lnTo>
                  <a:lnTo>
                    <a:pt x="3426155" y="168795"/>
                  </a:lnTo>
                  <a:lnTo>
                    <a:pt x="3426155" y="151612"/>
                  </a:lnTo>
                  <a:lnTo>
                    <a:pt x="3443821" y="151612"/>
                  </a:lnTo>
                  <a:lnTo>
                    <a:pt x="3443821" y="145046"/>
                  </a:lnTo>
                  <a:close/>
                </a:path>
                <a:path w="3456940" h="290195">
                  <a:moveTo>
                    <a:pt x="3444811" y="240525"/>
                  </a:moveTo>
                  <a:lnTo>
                    <a:pt x="3442309" y="226987"/>
                  </a:lnTo>
                  <a:lnTo>
                    <a:pt x="3441674" y="226034"/>
                  </a:lnTo>
                  <a:lnTo>
                    <a:pt x="3440125" y="224548"/>
                  </a:lnTo>
                  <a:lnTo>
                    <a:pt x="3438677" y="223113"/>
                  </a:lnTo>
                  <a:lnTo>
                    <a:pt x="3436963" y="222008"/>
                  </a:lnTo>
                  <a:lnTo>
                    <a:pt x="3433013" y="220421"/>
                  </a:lnTo>
                  <a:lnTo>
                    <a:pt x="3430867" y="220040"/>
                  </a:lnTo>
                  <a:lnTo>
                    <a:pt x="3426320" y="220040"/>
                  </a:lnTo>
                  <a:lnTo>
                    <a:pt x="3415779" y="230441"/>
                  </a:lnTo>
                  <a:lnTo>
                    <a:pt x="3415258" y="230441"/>
                  </a:lnTo>
                  <a:lnTo>
                    <a:pt x="3406597" y="221030"/>
                  </a:lnTo>
                  <a:lnTo>
                    <a:pt x="3401631" y="221030"/>
                  </a:lnTo>
                  <a:lnTo>
                    <a:pt x="3399828" y="221411"/>
                  </a:lnTo>
                  <a:lnTo>
                    <a:pt x="3398278" y="222173"/>
                  </a:lnTo>
                  <a:lnTo>
                    <a:pt x="3396653" y="222935"/>
                  </a:lnTo>
                  <a:lnTo>
                    <a:pt x="3391433" y="239293"/>
                  </a:lnTo>
                  <a:lnTo>
                    <a:pt x="3391674" y="241007"/>
                  </a:lnTo>
                  <a:lnTo>
                    <a:pt x="3392284" y="243560"/>
                  </a:lnTo>
                  <a:lnTo>
                    <a:pt x="3393008" y="246202"/>
                  </a:lnTo>
                  <a:lnTo>
                    <a:pt x="3393744" y="248107"/>
                  </a:lnTo>
                  <a:lnTo>
                    <a:pt x="3394506" y="249593"/>
                  </a:lnTo>
                  <a:lnTo>
                    <a:pt x="3401796" y="249593"/>
                  </a:lnTo>
                  <a:lnTo>
                    <a:pt x="3401733" y="249085"/>
                  </a:lnTo>
                  <a:lnTo>
                    <a:pt x="3400856" y="247827"/>
                  </a:lnTo>
                  <a:lnTo>
                    <a:pt x="3400425" y="247002"/>
                  </a:lnTo>
                  <a:lnTo>
                    <a:pt x="3399853" y="246100"/>
                  </a:lnTo>
                  <a:lnTo>
                    <a:pt x="3399396" y="245249"/>
                  </a:lnTo>
                  <a:lnTo>
                    <a:pt x="3398964" y="244157"/>
                  </a:lnTo>
                  <a:lnTo>
                    <a:pt x="3398456" y="242963"/>
                  </a:lnTo>
                  <a:lnTo>
                    <a:pt x="3398024" y="241757"/>
                  </a:lnTo>
                  <a:lnTo>
                    <a:pt x="3397770" y="240525"/>
                  </a:lnTo>
                  <a:lnTo>
                    <a:pt x="3397427" y="239293"/>
                  </a:lnTo>
                  <a:lnTo>
                    <a:pt x="3397453" y="234403"/>
                  </a:lnTo>
                  <a:lnTo>
                    <a:pt x="3397681" y="233476"/>
                  </a:lnTo>
                  <a:lnTo>
                    <a:pt x="3397859" y="232435"/>
                  </a:lnTo>
                  <a:lnTo>
                    <a:pt x="3403168" y="227939"/>
                  </a:lnTo>
                  <a:lnTo>
                    <a:pt x="3407283" y="227939"/>
                  </a:lnTo>
                  <a:lnTo>
                    <a:pt x="3409429" y="228904"/>
                  </a:lnTo>
                  <a:lnTo>
                    <a:pt x="3412350" y="232752"/>
                  </a:lnTo>
                  <a:lnTo>
                    <a:pt x="3413125" y="235267"/>
                  </a:lnTo>
                  <a:lnTo>
                    <a:pt x="3413125" y="240601"/>
                  </a:lnTo>
                  <a:lnTo>
                    <a:pt x="3418865" y="240601"/>
                  </a:lnTo>
                  <a:lnTo>
                    <a:pt x="3426244" y="226987"/>
                  </a:lnTo>
                  <a:lnTo>
                    <a:pt x="3429927" y="226987"/>
                  </a:lnTo>
                  <a:lnTo>
                    <a:pt x="3438931" y="239903"/>
                  </a:lnTo>
                  <a:lnTo>
                    <a:pt x="3438410" y="242316"/>
                  </a:lnTo>
                  <a:lnTo>
                    <a:pt x="3436518" y="247180"/>
                  </a:lnTo>
                  <a:lnTo>
                    <a:pt x="3435502" y="249085"/>
                  </a:lnTo>
                  <a:lnTo>
                    <a:pt x="3434473" y="250520"/>
                  </a:lnTo>
                  <a:lnTo>
                    <a:pt x="3434473" y="251002"/>
                  </a:lnTo>
                  <a:lnTo>
                    <a:pt x="3441763" y="251002"/>
                  </a:lnTo>
                  <a:lnTo>
                    <a:pt x="3442614" y="249288"/>
                  </a:lnTo>
                  <a:lnTo>
                    <a:pt x="3443389" y="247180"/>
                  </a:lnTo>
                  <a:lnTo>
                    <a:pt x="3444557" y="242316"/>
                  </a:lnTo>
                  <a:lnTo>
                    <a:pt x="3444811" y="240525"/>
                  </a:lnTo>
                  <a:close/>
                </a:path>
                <a:path w="3456940" h="290195">
                  <a:moveTo>
                    <a:pt x="3444875" y="197739"/>
                  </a:moveTo>
                  <a:lnTo>
                    <a:pt x="3444837" y="192354"/>
                  </a:lnTo>
                  <a:lnTo>
                    <a:pt x="3444506" y="190766"/>
                  </a:lnTo>
                  <a:lnTo>
                    <a:pt x="3442881" y="186969"/>
                  </a:lnTo>
                  <a:lnTo>
                    <a:pt x="3442119" y="185902"/>
                  </a:lnTo>
                  <a:lnTo>
                    <a:pt x="3441674" y="185267"/>
                  </a:lnTo>
                  <a:lnTo>
                    <a:pt x="3439972" y="183667"/>
                  </a:lnTo>
                  <a:lnTo>
                    <a:pt x="3439274" y="182968"/>
                  </a:lnTo>
                  <a:lnTo>
                    <a:pt x="3439274" y="192354"/>
                  </a:lnTo>
                  <a:lnTo>
                    <a:pt x="3439261" y="196405"/>
                  </a:lnTo>
                  <a:lnTo>
                    <a:pt x="3439096" y="197434"/>
                  </a:lnTo>
                  <a:lnTo>
                    <a:pt x="3438588" y="198462"/>
                  </a:lnTo>
                  <a:lnTo>
                    <a:pt x="3438144" y="199529"/>
                  </a:lnTo>
                  <a:lnTo>
                    <a:pt x="3426320" y="205117"/>
                  </a:lnTo>
                  <a:lnTo>
                    <a:pt x="3422040" y="205117"/>
                  </a:lnTo>
                  <a:lnTo>
                    <a:pt x="3417392" y="200507"/>
                  </a:lnTo>
                  <a:lnTo>
                    <a:pt x="3416897" y="199034"/>
                  </a:lnTo>
                  <a:lnTo>
                    <a:pt x="3416681" y="197739"/>
                  </a:lnTo>
                  <a:lnTo>
                    <a:pt x="3416693" y="194310"/>
                  </a:lnTo>
                  <a:lnTo>
                    <a:pt x="3416985" y="192354"/>
                  </a:lnTo>
                  <a:lnTo>
                    <a:pt x="3425291" y="185902"/>
                  </a:lnTo>
                  <a:lnTo>
                    <a:pt x="3431387" y="185902"/>
                  </a:lnTo>
                  <a:lnTo>
                    <a:pt x="3434296" y="186740"/>
                  </a:lnTo>
                  <a:lnTo>
                    <a:pt x="3436277" y="188442"/>
                  </a:lnTo>
                  <a:lnTo>
                    <a:pt x="3438334" y="190144"/>
                  </a:lnTo>
                  <a:lnTo>
                    <a:pt x="3439274" y="192354"/>
                  </a:lnTo>
                  <a:lnTo>
                    <a:pt x="3439274" y="182968"/>
                  </a:lnTo>
                  <a:lnTo>
                    <a:pt x="3438588" y="182283"/>
                  </a:lnTo>
                  <a:lnTo>
                    <a:pt x="3436696" y="181114"/>
                  </a:lnTo>
                  <a:lnTo>
                    <a:pt x="3432238" y="179387"/>
                  </a:lnTo>
                  <a:lnTo>
                    <a:pt x="3429838" y="178955"/>
                  </a:lnTo>
                  <a:lnTo>
                    <a:pt x="3424186" y="178955"/>
                  </a:lnTo>
                  <a:lnTo>
                    <a:pt x="3421608" y="179412"/>
                  </a:lnTo>
                  <a:lnTo>
                    <a:pt x="3417239" y="181229"/>
                  </a:lnTo>
                  <a:lnTo>
                    <a:pt x="3415436" y="182613"/>
                  </a:lnTo>
                  <a:lnTo>
                    <a:pt x="3414064" y="184492"/>
                  </a:lnTo>
                  <a:lnTo>
                    <a:pt x="3412782" y="186105"/>
                  </a:lnTo>
                  <a:lnTo>
                    <a:pt x="3412007" y="187667"/>
                  </a:lnTo>
                  <a:lnTo>
                    <a:pt x="3411524" y="189382"/>
                  </a:lnTo>
                  <a:lnTo>
                    <a:pt x="3411232" y="190652"/>
                  </a:lnTo>
                  <a:lnTo>
                    <a:pt x="3410978" y="192354"/>
                  </a:lnTo>
                  <a:lnTo>
                    <a:pt x="3410978" y="196405"/>
                  </a:lnTo>
                  <a:lnTo>
                    <a:pt x="3411321" y="198272"/>
                  </a:lnTo>
                  <a:lnTo>
                    <a:pt x="3412515" y="201701"/>
                  </a:lnTo>
                  <a:lnTo>
                    <a:pt x="3413468" y="203365"/>
                  </a:lnTo>
                  <a:lnTo>
                    <a:pt x="3414572" y="204990"/>
                  </a:lnTo>
                  <a:lnTo>
                    <a:pt x="3408921" y="204508"/>
                  </a:lnTo>
                  <a:lnTo>
                    <a:pt x="3404628" y="202958"/>
                  </a:lnTo>
                  <a:lnTo>
                    <a:pt x="3398799" y="197739"/>
                  </a:lnTo>
                  <a:lnTo>
                    <a:pt x="3397339" y="194310"/>
                  </a:lnTo>
                  <a:lnTo>
                    <a:pt x="3397440" y="187998"/>
                  </a:lnTo>
                  <a:lnTo>
                    <a:pt x="3397516" y="187502"/>
                  </a:lnTo>
                  <a:lnTo>
                    <a:pt x="3397859" y="186334"/>
                  </a:lnTo>
                  <a:lnTo>
                    <a:pt x="3398113" y="185178"/>
                  </a:lnTo>
                  <a:lnTo>
                    <a:pt x="3398456" y="184277"/>
                  </a:lnTo>
                  <a:lnTo>
                    <a:pt x="3398761" y="183743"/>
                  </a:lnTo>
                  <a:lnTo>
                    <a:pt x="3398799" y="183362"/>
                  </a:lnTo>
                  <a:lnTo>
                    <a:pt x="3392195" y="183362"/>
                  </a:lnTo>
                  <a:lnTo>
                    <a:pt x="3391941" y="184111"/>
                  </a:lnTo>
                  <a:lnTo>
                    <a:pt x="3391611" y="185902"/>
                  </a:lnTo>
                  <a:lnTo>
                    <a:pt x="3391535" y="186740"/>
                  </a:lnTo>
                  <a:lnTo>
                    <a:pt x="3391420" y="192976"/>
                  </a:lnTo>
                  <a:lnTo>
                    <a:pt x="3392182" y="196303"/>
                  </a:lnTo>
                  <a:lnTo>
                    <a:pt x="3416808" y="211988"/>
                  </a:lnTo>
                  <a:lnTo>
                    <a:pt x="3425812" y="211988"/>
                  </a:lnTo>
                  <a:lnTo>
                    <a:pt x="3429673" y="211505"/>
                  </a:lnTo>
                  <a:lnTo>
                    <a:pt x="3435934" y="209511"/>
                  </a:lnTo>
                  <a:lnTo>
                    <a:pt x="3438410" y="208140"/>
                  </a:lnTo>
                  <a:lnTo>
                    <a:pt x="3440214" y="206387"/>
                  </a:lnTo>
                  <a:lnTo>
                    <a:pt x="3441573" y="205117"/>
                  </a:lnTo>
                  <a:lnTo>
                    <a:pt x="3441763" y="204952"/>
                  </a:lnTo>
                  <a:lnTo>
                    <a:pt x="3442957" y="203288"/>
                  </a:lnTo>
                  <a:lnTo>
                    <a:pt x="3444506" y="199529"/>
                  </a:lnTo>
                  <a:lnTo>
                    <a:pt x="3444875" y="197739"/>
                  </a:lnTo>
                  <a:close/>
                </a:path>
                <a:path w="3456940" h="290195">
                  <a:moveTo>
                    <a:pt x="3444938" y="100711"/>
                  </a:moveTo>
                  <a:lnTo>
                    <a:pt x="3444900" y="89496"/>
                  </a:lnTo>
                  <a:lnTo>
                    <a:pt x="3442944" y="85763"/>
                  </a:lnTo>
                  <a:lnTo>
                    <a:pt x="3442792" y="85458"/>
                  </a:lnTo>
                  <a:lnTo>
                    <a:pt x="3439185" y="83273"/>
                  </a:lnTo>
                  <a:lnTo>
                    <a:pt x="3439185" y="93179"/>
                  </a:lnTo>
                  <a:lnTo>
                    <a:pt x="3439185" y="97066"/>
                  </a:lnTo>
                  <a:lnTo>
                    <a:pt x="3433699" y="102692"/>
                  </a:lnTo>
                  <a:lnTo>
                    <a:pt x="3431819" y="103428"/>
                  </a:lnTo>
                  <a:lnTo>
                    <a:pt x="3429584" y="103898"/>
                  </a:lnTo>
                  <a:lnTo>
                    <a:pt x="3424783" y="104330"/>
                  </a:lnTo>
                  <a:lnTo>
                    <a:pt x="3421786" y="104432"/>
                  </a:lnTo>
                  <a:lnTo>
                    <a:pt x="3414839" y="104432"/>
                  </a:lnTo>
                  <a:lnTo>
                    <a:pt x="3398456" y="99771"/>
                  </a:lnTo>
                  <a:lnTo>
                    <a:pt x="3397516" y="98552"/>
                  </a:lnTo>
                  <a:lnTo>
                    <a:pt x="3397097" y="97066"/>
                  </a:lnTo>
                  <a:lnTo>
                    <a:pt x="3397085" y="93179"/>
                  </a:lnTo>
                  <a:lnTo>
                    <a:pt x="3397516" y="91630"/>
                  </a:lnTo>
                  <a:lnTo>
                    <a:pt x="3398456" y="90436"/>
                  </a:lnTo>
                  <a:lnTo>
                    <a:pt x="3399307" y="89230"/>
                  </a:lnTo>
                  <a:lnTo>
                    <a:pt x="3414572" y="85763"/>
                  </a:lnTo>
                  <a:lnTo>
                    <a:pt x="3421697" y="85763"/>
                  </a:lnTo>
                  <a:lnTo>
                    <a:pt x="3437813" y="90436"/>
                  </a:lnTo>
                  <a:lnTo>
                    <a:pt x="3438753" y="91643"/>
                  </a:lnTo>
                  <a:lnTo>
                    <a:pt x="3439185" y="93179"/>
                  </a:lnTo>
                  <a:lnTo>
                    <a:pt x="3439185" y="83273"/>
                  </a:lnTo>
                  <a:lnTo>
                    <a:pt x="3438410" y="82804"/>
                  </a:lnTo>
                  <a:lnTo>
                    <a:pt x="3434130" y="80149"/>
                  </a:lnTo>
                  <a:lnTo>
                    <a:pt x="3427349" y="78816"/>
                  </a:lnTo>
                  <a:lnTo>
                    <a:pt x="3409175" y="78816"/>
                  </a:lnTo>
                  <a:lnTo>
                    <a:pt x="3402457" y="80149"/>
                  </a:lnTo>
                  <a:lnTo>
                    <a:pt x="3393567" y="85369"/>
                  </a:lnTo>
                  <a:lnTo>
                    <a:pt x="3391484" y="89204"/>
                  </a:lnTo>
                  <a:lnTo>
                    <a:pt x="3391370" y="100711"/>
                  </a:lnTo>
                  <a:lnTo>
                    <a:pt x="3393478" y="104749"/>
                  </a:lnTo>
                  <a:lnTo>
                    <a:pt x="3397859" y="107403"/>
                  </a:lnTo>
                  <a:lnTo>
                    <a:pt x="3402139" y="110058"/>
                  </a:lnTo>
                  <a:lnTo>
                    <a:pt x="3408921" y="111379"/>
                  </a:lnTo>
                  <a:lnTo>
                    <a:pt x="3427184" y="111379"/>
                  </a:lnTo>
                  <a:lnTo>
                    <a:pt x="3433991" y="110058"/>
                  </a:lnTo>
                  <a:lnTo>
                    <a:pt x="3442703" y="104825"/>
                  </a:lnTo>
                  <a:lnTo>
                    <a:pt x="3442919" y="104432"/>
                  </a:lnTo>
                  <a:lnTo>
                    <a:pt x="3444938" y="100711"/>
                  </a:lnTo>
                  <a:close/>
                </a:path>
                <a:path w="3456940" h="290195">
                  <a:moveTo>
                    <a:pt x="3444938" y="61302"/>
                  </a:moveTo>
                  <a:lnTo>
                    <a:pt x="3444900" y="50076"/>
                  </a:lnTo>
                  <a:lnTo>
                    <a:pt x="3442944" y="46355"/>
                  </a:lnTo>
                  <a:lnTo>
                    <a:pt x="3442792" y="46050"/>
                  </a:lnTo>
                  <a:lnTo>
                    <a:pt x="3439185" y="43865"/>
                  </a:lnTo>
                  <a:lnTo>
                    <a:pt x="3439185" y="53771"/>
                  </a:lnTo>
                  <a:lnTo>
                    <a:pt x="3439185" y="57658"/>
                  </a:lnTo>
                  <a:lnTo>
                    <a:pt x="3433699" y="63284"/>
                  </a:lnTo>
                  <a:lnTo>
                    <a:pt x="3431819" y="64008"/>
                  </a:lnTo>
                  <a:lnTo>
                    <a:pt x="3429584" y="64490"/>
                  </a:lnTo>
                  <a:lnTo>
                    <a:pt x="3424783" y="64922"/>
                  </a:lnTo>
                  <a:lnTo>
                    <a:pt x="3421786" y="65036"/>
                  </a:lnTo>
                  <a:lnTo>
                    <a:pt x="3414839" y="65036"/>
                  </a:lnTo>
                  <a:lnTo>
                    <a:pt x="3398456" y="60363"/>
                  </a:lnTo>
                  <a:lnTo>
                    <a:pt x="3397516" y="59143"/>
                  </a:lnTo>
                  <a:lnTo>
                    <a:pt x="3397097" y="57658"/>
                  </a:lnTo>
                  <a:lnTo>
                    <a:pt x="3397085" y="53771"/>
                  </a:lnTo>
                  <a:lnTo>
                    <a:pt x="3397516" y="52222"/>
                  </a:lnTo>
                  <a:lnTo>
                    <a:pt x="3398456" y="51015"/>
                  </a:lnTo>
                  <a:lnTo>
                    <a:pt x="3399307" y="49822"/>
                  </a:lnTo>
                  <a:lnTo>
                    <a:pt x="3414572" y="46355"/>
                  </a:lnTo>
                  <a:lnTo>
                    <a:pt x="3421697" y="46355"/>
                  </a:lnTo>
                  <a:lnTo>
                    <a:pt x="3437813" y="51015"/>
                  </a:lnTo>
                  <a:lnTo>
                    <a:pt x="3438753" y="52247"/>
                  </a:lnTo>
                  <a:lnTo>
                    <a:pt x="3439185" y="53771"/>
                  </a:lnTo>
                  <a:lnTo>
                    <a:pt x="3439185" y="43865"/>
                  </a:lnTo>
                  <a:lnTo>
                    <a:pt x="3438410" y="43395"/>
                  </a:lnTo>
                  <a:lnTo>
                    <a:pt x="3434130" y="40741"/>
                  </a:lnTo>
                  <a:lnTo>
                    <a:pt x="3427349" y="39408"/>
                  </a:lnTo>
                  <a:lnTo>
                    <a:pt x="3409175" y="39408"/>
                  </a:lnTo>
                  <a:lnTo>
                    <a:pt x="3402457" y="40741"/>
                  </a:lnTo>
                  <a:lnTo>
                    <a:pt x="3393567" y="45974"/>
                  </a:lnTo>
                  <a:lnTo>
                    <a:pt x="3391484" y="49796"/>
                  </a:lnTo>
                  <a:lnTo>
                    <a:pt x="3391370" y="61302"/>
                  </a:lnTo>
                  <a:lnTo>
                    <a:pt x="3393478" y="65328"/>
                  </a:lnTo>
                  <a:lnTo>
                    <a:pt x="3397859" y="67983"/>
                  </a:lnTo>
                  <a:lnTo>
                    <a:pt x="3402139" y="70650"/>
                  </a:lnTo>
                  <a:lnTo>
                    <a:pt x="3408921" y="71970"/>
                  </a:lnTo>
                  <a:lnTo>
                    <a:pt x="3427184" y="71970"/>
                  </a:lnTo>
                  <a:lnTo>
                    <a:pt x="3433991" y="70650"/>
                  </a:lnTo>
                  <a:lnTo>
                    <a:pt x="3442703" y="65417"/>
                  </a:lnTo>
                  <a:lnTo>
                    <a:pt x="3442906" y="65036"/>
                  </a:lnTo>
                  <a:lnTo>
                    <a:pt x="3444938" y="61302"/>
                  </a:lnTo>
                  <a:close/>
                </a:path>
                <a:path w="3456940" h="290195">
                  <a:moveTo>
                    <a:pt x="3444938" y="21894"/>
                  </a:moveTo>
                  <a:lnTo>
                    <a:pt x="3444900" y="10668"/>
                  </a:lnTo>
                  <a:lnTo>
                    <a:pt x="3442944" y="6946"/>
                  </a:lnTo>
                  <a:lnTo>
                    <a:pt x="3442792" y="6642"/>
                  </a:lnTo>
                  <a:lnTo>
                    <a:pt x="3439185" y="4457"/>
                  </a:lnTo>
                  <a:lnTo>
                    <a:pt x="3439185" y="14363"/>
                  </a:lnTo>
                  <a:lnTo>
                    <a:pt x="3439185" y="18237"/>
                  </a:lnTo>
                  <a:lnTo>
                    <a:pt x="3433699" y="23876"/>
                  </a:lnTo>
                  <a:lnTo>
                    <a:pt x="3431819" y="24612"/>
                  </a:lnTo>
                  <a:lnTo>
                    <a:pt x="3429584" y="25082"/>
                  </a:lnTo>
                  <a:lnTo>
                    <a:pt x="3424783" y="25514"/>
                  </a:lnTo>
                  <a:lnTo>
                    <a:pt x="3421786" y="25615"/>
                  </a:lnTo>
                  <a:lnTo>
                    <a:pt x="3414839" y="25615"/>
                  </a:lnTo>
                  <a:lnTo>
                    <a:pt x="3398456" y="20955"/>
                  </a:lnTo>
                  <a:lnTo>
                    <a:pt x="3397516" y="19735"/>
                  </a:lnTo>
                  <a:lnTo>
                    <a:pt x="3397097" y="18237"/>
                  </a:lnTo>
                  <a:lnTo>
                    <a:pt x="3397085" y="14363"/>
                  </a:lnTo>
                  <a:lnTo>
                    <a:pt x="3397516" y="12801"/>
                  </a:lnTo>
                  <a:lnTo>
                    <a:pt x="3398456" y="11607"/>
                  </a:lnTo>
                  <a:lnTo>
                    <a:pt x="3399332" y="10388"/>
                  </a:lnTo>
                  <a:lnTo>
                    <a:pt x="3414572" y="6946"/>
                  </a:lnTo>
                  <a:lnTo>
                    <a:pt x="3421697" y="6946"/>
                  </a:lnTo>
                  <a:lnTo>
                    <a:pt x="3437813" y="11607"/>
                  </a:lnTo>
                  <a:lnTo>
                    <a:pt x="3438753" y="12827"/>
                  </a:lnTo>
                  <a:lnTo>
                    <a:pt x="3439185" y="14363"/>
                  </a:lnTo>
                  <a:lnTo>
                    <a:pt x="3439185" y="4457"/>
                  </a:lnTo>
                  <a:lnTo>
                    <a:pt x="3438410" y="3987"/>
                  </a:lnTo>
                  <a:lnTo>
                    <a:pt x="3434130" y="1320"/>
                  </a:lnTo>
                  <a:lnTo>
                    <a:pt x="3427349" y="0"/>
                  </a:lnTo>
                  <a:lnTo>
                    <a:pt x="3409175" y="0"/>
                  </a:lnTo>
                  <a:lnTo>
                    <a:pt x="3402457" y="1320"/>
                  </a:lnTo>
                  <a:lnTo>
                    <a:pt x="3393567" y="6553"/>
                  </a:lnTo>
                  <a:lnTo>
                    <a:pt x="3391484" y="10388"/>
                  </a:lnTo>
                  <a:lnTo>
                    <a:pt x="3391370" y="21894"/>
                  </a:lnTo>
                  <a:lnTo>
                    <a:pt x="3393478" y="25920"/>
                  </a:lnTo>
                  <a:lnTo>
                    <a:pt x="3397859" y="28587"/>
                  </a:lnTo>
                  <a:lnTo>
                    <a:pt x="3402139" y="31229"/>
                  </a:lnTo>
                  <a:lnTo>
                    <a:pt x="3408921" y="32562"/>
                  </a:lnTo>
                  <a:lnTo>
                    <a:pt x="3427184" y="32562"/>
                  </a:lnTo>
                  <a:lnTo>
                    <a:pt x="3433991" y="31229"/>
                  </a:lnTo>
                  <a:lnTo>
                    <a:pt x="3442703" y="26009"/>
                  </a:lnTo>
                  <a:lnTo>
                    <a:pt x="3442919" y="25615"/>
                  </a:lnTo>
                  <a:lnTo>
                    <a:pt x="3444938" y="21894"/>
                  </a:lnTo>
                  <a:close/>
                </a:path>
                <a:path w="3456940" h="290195">
                  <a:moveTo>
                    <a:pt x="3456343" y="272237"/>
                  </a:moveTo>
                  <a:lnTo>
                    <a:pt x="3443821" y="272237"/>
                  </a:lnTo>
                  <a:lnTo>
                    <a:pt x="3443300" y="268338"/>
                  </a:lnTo>
                  <a:lnTo>
                    <a:pt x="3441865" y="265150"/>
                  </a:lnTo>
                  <a:lnTo>
                    <a:pt x="3438753" y="261797"/>
                  </a:lnTo>
                  <a:lnTo>
                    <a:pt x="3438753" y="272237"/>
                  </a:lnTo>
                  <a:lnTo>
                    <a:pt x="3424440" y="272237"/>
                  </a:lnTo>
                  <a:lnTo>
                    <a:pt x="3424948" y="269709"/>
                  </a:lnTo>
                  <a:lnTo>
                    <a:pt x="3425812" y="267893"/>
                  </a:lnTo>
                  <a:lnTo>
                    <a:pt x="3427869" y="265709"/>
                  </a:lnTo>
                  <a:lnTo>
                    <a:pt x="3429406" y="265150"/>
                  </a:lnTo>
                  <a:lnTo>
                    <a:pt x="3433876" y="265150"/>
                  </a:lnTo>
                  <a:lnTo>
                    <a:pt x="3438753" y="272237"/>
                  </a:lnTo>
                  <a:lnTo>
                    <a:pt x="3438753" y="261797"/>
                  </a:lnTo>
                  <a:lnTo>
                    <a:pt x="3437039" y="259969"/>
                  </a:lnTo>
                  <a:lnTo>
                    <a:pt x="3434130" y="258699"/>
                  </a:lnTo>
                  <a:lnTo>
                    <a:pt x="3427615" y="258699"/>
                  </a:lnTo>
                  <a:lnTo>
                    <a:pt x="3419551" y="268439"/>
                  </a:lnTo>
                  <a:lnTo>
                    <a:pt x="3419373" y="268922"/>
                  </a:lnTo>
                  <a:lnTo>
                    <a:pt x="3419297" y="269481"/>
                  </a:lnTo>
                  <a:lnTo>
                    <a:pt x="3418611" y="272237"/>
                  </a:lnTo>
                  <a:lnTo>
                    <a:pt x="3418090" y="272237"/>
                  </a:lnTo>
                  <a:lnTo>
                    <a:pt x="3418090" y="276136"/>
                  </a:lnTo>
                  <a:lnTo>
                    <a:pt x="3412693" y="283387"/>
                  </a:lnTo>
                  <a:lnTo>
                    <a:pt x="3408578" y="283387"/>
                  </a:lnTo>
                  <a:lnTo>
                    <a:pt x="3406940" y="282702"/>
                  </a:lnTo>
                  <a:lnTo>
                    <a:pt x="3405771" y="281241"/>
                  </a:lnTo>
                  <a:lnTo>
                    <a:pt x="3404628" y="279920"/>
                  </a:lnTo>
                  <a:lnTo>
                    <a:pt x="3403955" y="278231"/>
                  </a:lnTo>
                  <a:lnTo>
                    <a:pt x="3403777" y="276136"/>
                  </a:lnTo>
                  <a:lnTo>
                    <a:pt x="3418090" y="276136"/>
                  </a:lnTo>
                  <a:lnTo>
                    <a:pt x="3418090" y="272237"/>
                  </a:lnTo>
                  <a:lnTo>
                    <a:pt x="3403777" y="272237"/>
                  </a:lnTo>
                  <a:lnTo>
                    <a:pt x="3403930" y="270167"/>
                  </a:lnTo>
                  <a:lnTo>
                    <a:pt x="3408146" y="260845"/>
                  </a:lnTo>
                  <a:lnTo>
                    <a:pt x="3408146" y="260337"/>
                  </a:lnTo>
                  <a:lnTo>
                    <a:pt x="3401288" y="260337"/>
                  </a:lnTo>
                  <a:lnTo>
                    <a:pt x="3400679" y="261747"/>
                  </a:lnTo>
                  <a:lnTo>
                    <a:pt x="3399498" y="266103"/>
                  </a:lnTo>
                  <a:lnTo>
                    <a:pt x="3399053" y="267995"/>
                  </a:lnTo>
                  <a:lnTo>
                    <a:pt x="3398824" y="269913"/>
                  </a:lnTo>
                  <a:lnTo>
                    <a:pt x="3398710" y="272237"/>
                  </a:lnTo>
                  <a:lnTo>
                    <a:pt x="3389363" y="272237"/>
                  </a:lnTo>
                  <a:lnTo>
                    <a:pt x="3389363" y="276136"/>
                  </a:lnTo>
                  <a:lnTo>
                    <a:pt x="3398799" y="276136"/>
                  </a:lnTo>
                  <a:lnTo>
                    <a:pt x="3399231" y="280225"/>
                  </a:lnTo>
                  <a:lnTo>
                    <a:pt x="3400539" y="283387"/>
                  </a:lnTo>
                  <a:lnTo>
                    <a:pt x="3400653" y="283578"/>
                  </a:lnTo>
                  <a:lnTo>
                    <a:pt x="3405403" y="288594"/>
                  </a:lnTo>
                  <a:lnTo>
                    <a:pt x="3408311" y="289852"/>
                  </a:lnTo>
                  <a:lnTo>
                    <a:pt x="3414318" y="289852"/>
                  </a:lnTo>
                  <a:lnTo>
                    <a:pt x="3423424" y="278193"/>
                  </a:lnTo>
                  <a:lnTo>
                    <a:pt x="3423666" y="277406"/>
                  </a:lnTo>
                  <a:lnTo>
                    <a:pt x="3423843" y="276707"/>
                  </a:lnTo>
                  <a:lnTo>
                    <a:pt x="3423920" y="276136"/>
                  </a:lnTo>
                  <a:lnTo>
                    <a:pt x="3438842" y="276136"/>
                  </a:lnTo>
                  <a:lnTo>
                    <a:pt x="3433953" y="289585"/>
                  </a:lnTo>
                  <a:lnTo>
                    <a:pt x="3433953" y="290093"/>
                  </a:lnTo>
                  <a:lnTo>
                    <a:pt x="3440900" y="290093"/>
                  </a:lnTo>
                  <a:lnTo>
                    <a:pt x="3441852" y="288251"/>
                  </a:lnTo>
                  <a:lnTo>
                    <a:pt x="3443986" y="276136"/>
                  </a:lnTo>
                  <a:lnTo>
                    <a:pt x="3456343" y="276136"/>
                  </a:lnTo>
                  <a:lnTo>
                    <a:pt x="3456343" y="272237"/>
                  </a:lnTo>
                  <a:close/>
                </a:path>
                <a:path w="3456940" h="290195">
                  <a:moveTo>
                    <a:pt x="3456597" y="128562"/>
                  </a:moveTo>
                  <a:lnTo>
                    <a:pt x="3433953" y="118973"/>
                  </a:lnTo>
                  <a:lnTo>
                    <a:pt x="3433953" y="127533"/>
                  </a:lnTo>
                  <a:lnTo>
                    <a:pt x="3456597" y="133553"/>
                  </a:lnTo>
                  <a:lnTo>
                    <a:pt x="3456597" y="128562"/>
                  </a:lnTo>
                  <a:close/>
                </a:path>
              </a:pathLst>
            </a:custGeom>
            <a:solidFill>
              <a:srgbClr val="000000"/>
            </a:solidFill>
          </p:spPr>
          <p:txBody>
            <a:bodyPr wrap="square" lIns="0" tIns="0" rIns="0" bIns="0" rtlCol="0"/>
            <a:lstStyle/>
            <a:p>
              <a:endParaRPr/>
            </a:p>
          </p:txBody>
        </p:sp>
        <p:sp>
          <p:nvSpPr>
            <p:cNvPr id="12" name="object 16">
              <a:extLst>
                <a:ext uri="{FF2B5EF4-FFF2-40B4-BE49-F238E27FC236}">
                  <a16:creationId xmlns:a16="http://schemas.microsoft.com/office/drawing/2014/main" id="{30168503-B0ED-644F-B587-C4F834586DB8}"/>
                </a:ext>
              </a:extLst>
            </p:cNvPr>
            <p:cNvSpPr/>
            <p:nvPr/>
          </p:nvSpPr>
          <p:spPr>
            <a:xfrm>
              <a:off x="2835895" y="3162568"/>
              <a:ext cx="3813333" cy="2031859"/>
            </a:xfrm>
            <a:custGeom>
              <a:avLst/>
              <a:gdLst/>
              <a:ahLst/>
              <a:cxnLst/>
              <a:rect l="l" t="t" r="r" b="b"/>
              <a:pathLst>
                <a:path w="3389629" h="1662429">
                  <a:moveTo>
                    <a:pt x="0" y="0"/>
                  </a:moveTo>
                  <a:lnTo>
                    <a:pt x="0" y="1662386"/>
                  </a:lnTo>
                </a:path>
                <a:path w="3389629" h="1662429">
                  <a:moveTo>
                    <a:pt x="340869" y="0"/>
                  </a:moveTo>
                  <a:lnTo>
                    <a:pt x="340869" y="1662386"/>
                  </a:lnTo>
                </a:path>
                <a:path w="3389629" h="1662429">
                  <a:moveTo>
                    <a:pt x="675307" y="0"/>
                  </a:moveTo>
                  <a:lnTo>
                    <a:pt x="675307" y="1662386"/>
                  </a:lnTo>
                </a:path>
                <a:path w="3389629" h="1662429">
                  <a:moveTo>
                    <a:pt x="1016176" y="0"/>
                  </a:moveTo>
                  <a:lnTo>
                    <a:pt x="1016176" y="1662386"/>
                  </a:lnTo>
                </a:path>
                <a:path w="3389629" h="1662429">
                  <a:moveTo>
                    <a:pt x="1357046" y="0"/>
                  </a:moveTo>
                  <a:lnTo>
                    <a:pt x="1357046" y="1662386"/>
                  </a:lnTo>
                </a:path>
                <a:path w="3389629" h="1662429">
                  <a:moveTo>
                    <a:pt x="1691484" y="0"/>
                  </a:moveTo>
                  <a:lnTo>
                    <a:pt x="1691484" y="1662386"/>
                  </a:lnTo>
                </a:path>
                <a:path w="3389629" h="1662429">
                  <a:moveTo>
                    <a:pt x="2032353" y="0"/>
                  </a:moveTo>
                  <a:lnTo>
                    <a:pt x="2032353" y="1662386"/>
                  </a:lnTo>
                </a:path>
                <a:path w="3389629" h="1662429">
                  <a:moveTo>
                    <a:pt x="2373222" y="0"/>
                  </a:moveTo>
                  <a:lnTo>
                    <a:pt x="2373222" y="1662386"/>
                  </a:lnTo>
                </a:path>
                <a:path w="3389629" h="1662429">
                  <a:moveTo>
                    <a:pt x="2714092" y="0"/>
                  </a:moveTo>
                  <a:lnTo>
                    <a:pt x="2714092" y="1662386"/>
                  </a:lnTo>
                </a:path>
                <a:path w="3389629" h="1662429">
                  <a:moveTo>
                    <a:pt x="3048530" y="0"/>
                  </a:moveTo>
                  <a:lnTo>
                    <a:pt x="3048530" y="1662386"/>
                  </a:lnTo>
                </a:path>
                <a:path w="3389629" h="1662429">
                  <a:moveTo>
                    <a:pt x="3389399" y="0"/>
                  </a:moveTo>
                  <a:lnTo>
                    <a:pt x="3389399" y="1662386"/>
                  </a:lnTo>
                </a:path>
              </a:pathLst>
            </a:custGeom>
            <a:ln w="6400">
              <a:solidFill>
                <a:srgbClr val="000000"/>
              </a:solidFill>
            </a:ln>
          </p:spPr>
          <p:txBody>
            <a:bodyPr wrap="square" lIns="0" tIns="0" rIns="0" bIns="0" rtlCol="0"/>
            <a:lstStyle/>
            <a:p>
              <a:endParaRPr/>
            </a:p>
          </p:txBody>
        </p:sp>
        <p:sp>
          <p:nvSpPr>
            <p:cNvPr id="13" name="object 17">
              <a:extLst>
                <a:ext uri="{FF2B5EF4-FFF2-40B4-BE49-F238E27FC236}">
                  <a16:creationId xmlns:a16="http://schemas.microsoft.com/office/drawing/2014/main" id="{1C2AA655-6B27-DE41-839E-85B2FA5F6F1D}"/>
                </a:ext>
              </a:extLst>
            </p:cNvPr>
            <p:cNvSpPr/>
            <p:nvPr/>
          </p:nvSpPr>
          <p:spPr>
            <a:xfrm>
              <a:off x="2806953" y="3162568"/>
              <a:ext cx="22146" cy="2039620"/>
            </a:xfrm>
            <a:custGeom>
              <a:avLst/>
              <a:gdLst/>
              <a:ahLst/>
              <a:cxnLst/>
              <a:rect l="l" t="t" r="r" b="b"/>
              <a:pathLst>
                <a:path w="19684" h="1668779">
                  <a:moveTo>
                    <a:pt x="19294" y="0"/>
                  </a:moveTo>
                  <a:lnTo>
                    <a:pt x="19294" y="1668755"/>
                  </a:lnTo>
                </a:path>
                <a:path w="19684" h="1668779">
                  <a:moveTo>
                    <a:pt x="19294" y="1331184"/>
                  </a:moveTo>
                  <a:lnTo>
                    <a:pt x="0" y="1331184"/>
                  </a:lnTo>
                </a:path>
                <a:path w="19684" h="1668779">
                  <a:moveTo>
                    <a:pt x="19294" y="999974"/>
                  </a:moveTo>
                  <a:lnTo>
                    <a:pt x="0" y="999974"/>
                  </a:lnTo>
                </a:path>
                <a:path w="19684" h="1668779">
                  <a:moveTo>
                    <a:pt x="19294" y="662403"/>
                  </a:moveTo>
                  <a:lnTo>
                    <a:pt x="0" y="662403"/>
                  </a:lnTo>
                </a:path>
                <a:path w="19684" h="1668779">
                  <a:moveTo>
                    <a:pt x="19294" y="331201"/>
                  </a:moveTo>
                  <a:lnTo>
                    <a:pt x="0" y="331201"/>
                  </a:lnTo>
                </a:path>
                <a:path w="19684" h="1668779">
                  <a:moveTo>
                    <a:pt x="19294" y="0"/>
                  </a:moveTo>
                  <a:lnTo>
                    <a:pt x="0" y="0"/>
                  </a:lnTo>
                </a:path>
              </a:pathLst>
            </a:custGeom>
            <a:ln w="6400">
              <a:solidFill>
                <a:srgbClr val="000000"/>
              </a:solidFill>
            </a:ln>
          </p:spPr>
          <p:txBody>
            <a:bodyPr wrap="square" lIns="0" tIns="0" rIns="0" bIns="0" rtlCol="0"/>
            <a:lstStyle/>
            <a:p>
              <a:endParaRPr/>
            </a:p>
          </p:txBody>
        </p:sp>
        <p:sp>
          <p:nvSpPr>
            <p:cNvPr id="14" name="object 18">
              <a:extLst>
                <a:ext uri="{FF2B5EF4-FFF2-40B4-BE49-F238E27FC236}">
                  <a16:creationId xmlns:a16="http://schemas.microsoft.com/office/drawing/2014/main" id="{F46ACC51-3098-944B-B84F-78E6B4B29D9D}"/>
                </a:ext>
              </a:extLst>
            </p:cNvPr>
            <p:cNvSpPr/>
            <p:nvPr/>
          </p:nvSpPr>
          <p:spPr>
            <a:xfrm>
              <a:off x="2668097" y="3131534"/>
              <a:ext cx="107156" cy="2097052"/>
            </a:xfrm>
            <a:custGeom>
              <a:avLst/>
              <a:gdLst/>
              <a:ahLst/>
              <a:cxnLst/>
              <a:rect l="l" t="t" r="r" b="b"/>
              <a:pathLst>
                <a:path w="95250" h="1715770">
                  <a:moveTo>
                    <a:pt x="30010" y="1046772"/>
                  </a:moveTo>
                  <a:lnTo>
                    <a:pt x="20891" y="1046772"/>
                  </a:lnTo>
                  <a:lnTo>
                    <a:pt x="20891" y="1000912"/>
                  </a:lnTo>
                  <a:lnTo>
                    <a:pt x="15544" y="1000912"/>
                  </a:lnTo>
                  <a:lnTo>
                    <a:pt x="8458" y="1007960"/>
                  </a:lnTo>
                  <a:lnTo>
                    <a:pt x="4940" y="1007960"/>
                  </a:lnTo>
                  <a:lnTo>
                    <a:pt x="4940" y="1012634"/>
                  </a:lnTo>
                  <a:lnTo>
                    <a:pt x="14262" y="1012634"/>
                  </a:lnTo>
                  <a:lnTo>
                    <a:pt x="14262" y="1046772"/>
                  </a:lnTo>
                  <a:lnTo>
                    <a:pt x="4940" y="1046772"/>
                  </a:lnTo>
                  <a:lnTo>
                    <a:pt x="4940" y="1051953"/>
                  </a:lnTo>
                  <a:lnTo>
                    <a:pt x="30010" y="1051953"/>
                  </a:lnTo>
                  <a:lnTo>
                    <a:pt x="30010" y="1046772"/>
                  </a:lnTo>
                  <a:close/>
                </a:path>
                <a:path w="95250" h="1715770">
                  <a:moveTo>
                    <a:pt x="30010" y="709206"/>
                  </a:moveTo>
                  <a:lnTo>
                    <a:pt x="20891" y="709206"/>
                  </a:lnTo>
                  <a:lnTo>
                    <a:pt x="20891" y="663346"/>
                  </a:lnTo>
                  <a:lnTo>
                    <a:pt x="15544" y="663346"/>
                  </a:lnTo>
                  <a:lnTo>
                    <a:pt x="8458" y="670394"/>
                  </a:lnTo>
                  <a:lnTo>
                    <a:pt x="4940" y="670394"/>
                  </a:lnTo>
                  <a:lnTo>
                    <a:pt x="4940" y="675068"/>
                  </a:lnTo>
                  <a:lnTo>
                    <a:pt x="14262" y="675068"/>
                  </a:lnTo>
                  <a:lnTo>
                    <a:pt x="14262" y="709206"/>
                  </a:lnTo>
                  <a:lnTo>
                    <a:pt x="4940" y="709206"/>
                  </a:lnTo>
                  <a:lnTo>
                    <a:pt x="4940" y="714387"/>
                  </a:lnTo>
                  <a:lnTo>
                    <a:pt x="30010" y="714387"/>
                  </a:lnTo>
                  <a:lnTo>
                    <a:pt x="30010" y="709206"/>
                  </a:lnTo>
                  <a:close/>
                </a:path>
                <a:path w="95250" h="1715770">
                  <a:moveTo>
                    <a:pt x="32639" y="377317"/>
                  </a:moveTo>
                  <a:lnTo>
                    <a:pt x="7353" y="377317"/>
                  </a:lnTo>
                  <a:lnTo>
                    <a:pt x="11074" y="373926"/>
                  </a:lnTo>
                  <a:lnTo>
                    <a:pt x="13728" y="371373"/>
                  </a:lnTo>
                  <a:lnTo>
                    <a:pt x="30505" y="347256"/>
                  </a:lnTo>
                  <a:lnTo>
                    <a:pt x="30429" y="340715"/>
                  </a:lnTo>
                  <a:lnTo>
                    <a:pt x="29133" y="337489"/>
                  </a:lnTo>
                  <a:lnTo>
                    <a:pt x="28765" y="337146"/>
                  </a:lnTo>
                  <a:lnTo>
                    <a:pt x="26416" y="335026"/>
                  </a:lnTo>
                  <a:lnTo>
                    <a:pt x="23710" y="332486"/>
                  </a:lnTo>
                  <a:lnTo>
                    <a:pt x="19951" y="331203"/>
                  </a:lnTo>
                  <a:lnTo>
                    <a:pt x="12877" y="331203"/>
                  </a:lnTo>
                  <a:lnTo>
                    <a:pt x="10464" y="331546"/>
                  </a:lnTo>
                  <a:lnTo>
                    <a:pt x="5384" y="332905"/>
                  </a:lnTo>
                  <a:lnTo>
                    <a:pt x="3390" y="333590"/>
                  </a:lnTo>
                  <a:lnTo>
                    <a:pt x="1955" y="334264"/>
                  </a:lnTo>
                  <a:lnTo>
                    <a:pt x="1955" y="341566"/>
                  </a:lnTo>
                  <a:lnTo>
                    <a:pt x="2349" y="341566"/>
                  </a:lnTo>
                  <a:lnTo>
                    <a:pt x="2895" y="341147"/>
                  </a:lnTo>
                  <a:lnTo>
                    <a:pt x="3619" y="340715"/>
                  </a:lnTo>
                  <a:lnTo>
                    <a:pt x="4521" y="340118"/>
                  </a:lnTo>
                  <a:lnTo>
                    <a:pt x="6350" y="339102"/>
                  </a:lnTo>
                  <a:lnTo>
                    <a:pt x="7315" y="338759"/>
                  </a:lnTo>
                  <a:lnTo>
                    <a:pt x="8470" y="338251"/>
                  </a:lnTo>
                  <a:lnTo>
                    <a:pt x="10934" y="337578"/>
                  </a:lnTo>
                  <a:lnTo>
                    <a:pt x="12179" y="337324"/>
                  </a:lnTo>
                  <a:lnTo>
                    <a:pt x="13423" y="337146"/>
                  </a:lnTo>
                  <a:lnTo>
                    <a:pt x="15913" y="337146"/>
                  </a:lnTo>
                  <a:lnTo>
                    <a:pt x="23456" y="344195"/>
                  </a:lnTo>
                  <a:lnTo>
                    <a:pt x="23456" y="348272"/>
                  </a:lnTo>
                  <a:lnTo>
                    <a:pt x="901" y="376047"/>
                  </a:lnTo>
                  <a:lnTo>
                    <a:pt x="901" y="383184"/>
                  </a:lnTo>
                  <a:lnTo>
                    <a:pt x="32639" y="383184"/>
                  </a:lnTo>
                  <a:lnTo>
                    <a:pt x="32639" y="377317"/>
                  </a:lnTo>
                  <a:close/>
                </a:path>
                <a:path w="95250" h="1715770">
                  <a:moveTo>
                    <a:pt x="32639" y="46113"/>
                  </a:moveTo>
                  <a:lnTo>
                    <a:pt x="7353" y="46113"/>
                  </a:lnTo>
                  <a:lnTo>
                    <a:pt x="11074" y="42722"/>
                  </a:lnTo>
                  <a:lnTo>
                    <a:pt x="13728" y="40170"/>
                  </a:lnTo>
                  <a:lnTo>
                    <a:pt x="30505" y="16052"/>
                  </a:lnTo>
                  <a:lnTo>
                    <a:pt x="30429" y="9512"/>
                  </a:lnTo>
                  <a:lnTo>
                    <a:pt x="29133" y="6286"/>
                  </a:lnTo>
                  <a:lnTo>
                    <a:pt x="28765" y="5956"/>
                  </a:lnTo>
                  <a:lnTo>
                    <a:pt x="26416" y="3822"/>
                  </a:lnTo>
                  <a:lnTo>
                    <a:pt x="23710" y="1282"/>
                  </a:lnTo>
                  <a:lnTo>
                    <a:pt x="19951" y="0"/>
                  </a:lnTo>
                  <a:lnTo>
                    <a:pt x="12877" y="0"/>
                  </a:lnTo>
                  <a:lnTo>
                    <a:pt x="10464" y="342"/>
                  </a:lnTo>
                  <a:lnTo>
                    <a:pt x="5384" y="1701"/>
                  </a:lnTo>
                  <a:lnTo>
                    <a:pt x="3390" y="2387"/>
                  </a:lnTo>
                  <a:lnTo>
                    <a:pt x="1955" y="3060"/>
                  </a:lnTo>
                  <a:lnTo>
                    <a:pt x="1955" y="10363"/>
                  </a:lnTo>
                  <a:lnTo>
                    <a:pt x="2349" y="10363"/>
                  </a:lnTo>
                  <a:lnTo>
                    <a:pt x="2895" y="9944"/>
                  </a:lnTo>
                  <a:lnTo>
                    <a:pt x="3619" y="9512"/>
                  </a:lnTo>
                  <a:lnTo>
                    <a:pt x="4521" y="8928"/>
                  </a:lnTo>
                  <a:lnTo>
                    <a:pt x="6350" y="7899"/>
                  </a:lnTo>
                  <a:lnTo>
                    <a:pt x="7315" y="7569"/>
                  </a:lnTo>
                  <a:lnTo>
                    <a:pt x="8470" y="7048"/>
                  </a:lnTo>
                  <a:lnTo>
                    <a:pt x="10934" y="6375"/>
                  </a:lnTo>
                  <a:lnTo>
                    <a:pt x="12179" y="6121"/>
                  </a:lnTo>
                  <a:lnTo>
                    <a:pt x="13423" y="5956"/>
                  </a:lnTo>
                  <a:lnTo>
                    <a:pt x="15913" y="5956"/>
                  </a:lnTo>
                  <a:lnTo>
                    <a:pt x="23456" y="13004"/>
                  </a:lnTo>
                  <a:lnTo>
                    <a:pt x="23456" y="17068"/>
                  </a:lnTo>
                  <a:lnTo>
                    <a:pt x="901" y="44843"/>
                  </a:lnTo>
                  <a:lnTo>
                    <a:pt x="901" y="51981"/>
                  </a:lnTo>
                  <a:lnTo>
                    <a:pt x="32639" y="51981"/>
                  </a:lnTo>
                  <a:lnTo>
                    <a:pt x="32639" y="46113"/>
                  </a:lnTo>
                  <a:close/>
                </a:path>
                <a:path w="95250" h="1715770">
                  <a:moveTo>
                    <a:pt x="32880" y="1698053"/>
                  </a:moveTo>
                  <a:lnTo>
                    <a:pt x="32829" y="1679778"/>
                  </a:lnTo>
                  <a:lnTo>
                    <a:pt x="31559" y="1673428"/>
                  </a:lnTo>
                  <a:lnTo>
                    <a:pt x="28333" y="1668068"/>
                  </a:lnTo>
                  <a:lnTo>
                    <a:pt x="26263" y="1664627"/>
                  </a:lnTo>
                  <a:lnTo>
                    <a:pt x="25869" y="1664423"/>
                  </a:lnTo>
                  <a:lnTo>
                    <a:pt x="25869" y="1692529"/>
                  </a:lnTo>
                  <a:lnTo>
                    <a:pt x="25730" y="1695500"/>
                  </a:lnTo>
                  <a:lnTo>
                    <a:pt x="18351" y="1709801"/>
                  </a:lnTo>
                  <a:lnTo>
                    <a:pt x="14452" y="1709801"/>
                  </a:lnTo>
                  <a:lnTo>
                    <a:pt x="7112" y="1695500"/>
                  </a:lnTo>
                  <a:lnTo>
                    <a:pt x="7162" y="1682381"/>
                  </a:lnTo>
                  <a:lnTo>
                    <a:pt x="14528" y="1668068"/>
                  </a:lnTo>
                  <a:lnTo>
                    <a:pt x="18376" y="1668068"/>
                  </a:lnTo>
                  <a:lnTo>
                    <a:pt x="25869" y="1692529"/>
                  </a:lnTo>
                  <a:lnTo>
                    <a:pt x="25869" y="1664423"/>
                  </a:lnTo>
                  <a:lnTo>
                    <a:pt x="22110" y="1662430"/>
                  </a:lnTo>
                  <a:lnTo>
                    <a:pt x="10845" y="1662430"/>
                  </a:lnTo>
                  <a:lnTo>
                    <a:pt x="6705" y="1664550"/>
                  </a:lnTo>
                  <a:lnTo>
                    <a:pt x="1333" y="1673059"/>
                  </a:lnTo>
                  <a:lnTo>
                    <a:pt x="0" y="1679778"/>
                  </a:lnTo>
                  <a:lnTo>
                    <a:pt x="25" y="1698053"/>
                  </a:lnTo>
                  <a:lnTo>
                    <a:pt x="1320" y="1704555"/>
                  </a:lnTo>
                  <a:lnTo>
                    <a:pt x="6616" y="1713268"/>
                  </a:lnTo>
                  <a:lnTo>
                    <a:pt x="10782" y="1715452"/>
                  </a:lnTo>
                  <a:lnTo>
                    <a:pt x="22034" y="1715452"/>
                  </a:lnTo>
                  <a:lnTo>
                    <a:pt x="26174" y="1713306"/>
                  </a:lnTo>
                  <a:lnTo>
                    <a:pt x="28371" y="1709801"/>
                  </a:lnTo>
                  <a:lnTo>
                    <a:pt x="31534" y="1704759"/>
                  </a:lnTo>
                  <a:lnTo>
                    <a:pt x="32880" y="1698053"/>
                  </a:lnTo>
                  <a:close/>
                </a:path>
                <a:path w="95250" h="1715770">
                  <a:moveTo>
                    <a:pt x="32880" y="1366850"/>
                  </a:moveTo>
                  <a:lnTo>
                    <a:pt x="32829" y="1348574"/>
                  </a:lnTo>
                  <a:lnTo>
                    <a:pt x="31559" y="1342224"/>
                  </a:lnTo>
                  <a:lnTo>
                    <a:pt x="28333" y="1336865"/>
                  </a:lnTo>
                  <a:lnTo>
                    <a:pt x="26263" y="1333423"/>
                  </a:lnTo>
                  <a:lnTo>
                    <a:pt x="25869" y="1333220"/>
                  </a:lnTo>
                  <a:lnTo>
                    <a:pt x="25869" y="1361325"/>
                  </a:lnTo>
                  <a:lnTo>
                    <a:pt x="25730" y="1364297"/>
                  </a:lnTo>
                  <a:lnTo>
                    <a:pt x="18351" y="1378597"/>
                  </a:lnTo>
                  <a:lnTo>
                    <a:pt x="14452" y="1378597"/>
                  </a:lnTo>
                  <a:lnTo>
                    <a:pt x="7112" y="1364297"/>
                  </a:lnTo>
                  <a:lnTo>
                    <a:pt x="7162" y="1351178"/>
                  </a:lnTo>
                  <a:lnTo>
                    <a:pt x="14528" y="1336865"/>
                  </a:lnTo>
                  <a:lnTo>
                    <a:pt x="18376" y="1336865"/>
                  </a:lnTo>
                  <a:lnTo>
                    <a:pt x="25869" y="1361325"/>
                  </a:lnTo>
                  <a:lnTo>
                    <a:pt x="25869" y="1333220"/>
                  </a:lnTo>
                  <a:lnTo>
                    <a:pt x="22110" y="1331226"/>
                  </a:lnTo>
                  <a:lnTo>
                    <a:pt x="10845" y="1331226"/>
                  </a:lnTo>
                  <a:lnTo>
                    <a:pt x="6705" y="1333347"/>
                  </a:lnTo>
                  <a:lnTo>
                    <a:pt x="1333" y="1341856"/>
                  </a:lnTo>
                  <a:lnTo>
                    <a:pt x="0" y="1348574"/>
                  </a:lnTo>
                  <a:lnTo>
                    <a:pt x="25" y="1366850"/>
                  </a:lnTo>
                  <a:lnTo>
                    <a:pt x="1320" y="1373352"/>
                  </a:lnTo>
                  <a:lnTo>
                    <a:pt x="6616" y="1382064"/>
                  </a:lnTo>
                  <a:lnTo>
                    <a:pt x="10782" y="1384249"/>
                  </a:lnTo>
                  <a:lnTo>
                    <a:pt x="22034" y="1384249"/>
                  </a:lnTo>
                  <a:lnTo>
                    <a:pt x="26174" y="1382115"/>
                  </a:lnTo>
                  <a:lnTo>
                    <a:pt x="28371" y="1378597"/>
                  </a:lnTo>
                  <a:lnTo>
                    <a:pt x="31534" y="1373555"/>
                  </a:lnTo>
                  <a:lnTo>
                    <a:pt x="32880" y="1366850"/>
                  </a:lnTo>
                  <a:close/>
                </a:path>
                <a:path w="95250" h="1715770">
                  <a:moveTo>
                    <a:pt x="51739" y="1704644"/>
                  </a:moveTo>
                  <a:lnTo>
                    <a:pt x="43484" y="1704644"/>
                  </a:lnTo>
                  <a:lnTo>
                    <a:pt x="43484" y="1714385"/>
                  </a:lnTo>
                  <a:lnTo>
                    <a:pt x="51739" y="1714385"/>
                  </a:lnTo>
                  <a:lnTo>
                    <a:pt x="51739" y="1704644"/>
                  </a:lnTo>
                  <a:close/>
                </a:path>
                <a:path w="95250" h="1715770">
                  <a:moveTo>
                    <a:pt x="51739" y="1373441"/>
                  </a:moveTo>
                  <a:lnTo>
                    <a:pt x="43484" y="1373441"/>
                  </a:lnTo>
                  <a:lnTo>
                    <a:pt x="43484" y="1383182"/>
                  </a:lnTo>
                  <a:lnTo>
                    <a:pt x="51739" y="1383182"/>
                  </a:lnTo>
                  <a:lnTo>
                    <a:pt x="51739" y="1373441"/>
                  </a:lnTo>
                  <a:close/>
                </a:path>
                <a:path w="95250" h="1715770">
                  <a:moveTo>
                    <a:pt x="51739" y="1042276"/>
                  </a:moveTo>
                  <a:lnTo>
                    <a:pt x="43484" y="1042276"/>
                  </a:lnTo>
                  <a:lnTo>
                    <a:pt x="43484" y="1051953"/>
                  </a:lnTo>
                  <a:lnTo>
                    <a:pt x="51739" y="1051953"/>
                  </a:lnTo>
                  <a:lnTo>
                    <a:pt x="51739" y="1042276"/>
                  </a:lnTo>
                  <a:close/>
                </a:path>
                <a:path w="95250" h="1715770">
                  <a:moveTo>
                    <a:pt x="51739" y="704697"/>
                  </a:moveTo>
                  <a:lnTo>
                    <a:pt x="43484" y="704697"/>
                  </a:lnTo>
                  <a:lnTo>
                    <a:pt x="43484" y="714387"/>
                  </a:lnTo>
                  <a:lnTo>
                    <a:pt x="51739" y="714387"/>
                  </a:lnTo>
                  <a:lnTo>
                    <a:pt x="51739" y="704697"/>
                  </a:lnTo>
                  <a:close/>
                </a:path>
                <a:path w="95250" h="1715770">
                  <a:moveTo>
                    <a:pt x="51739" y="373494"/>
                  </a:moveTo>
                  <a:lnTo>
                    <a:pt x="43484" y="373494"/>
                  </a:lnTo>
                  <a:lnTo>
                    <a:pt x="43484" y="383184"/>
                  </a:lnTo>
                  <a:lnTo>
                    <a:pt x="51739" y="383184"/>
                  </a:lnTo>
                  <a:lnTo>
                    <a:pt x="51739" y="373494"/>
                  </a:lnTo>
                  <a:close/>
                </a:path>
                <a:path w="95250" h="1715770">
                  <a:moveTo>
                    <a:pt x="51739" y="42303"/>
                  </a:moveTo>
                  <a:lnTo>
                    <a:pt x="43484" y="42303"/>
                  </a:lnTo>
                  <a:lnTo>
                    <a:pt x="43484" y="51981"/>
                  </a:lnTo>
                  <a:lnTo>
                    <a:pt x="51739" y="51981"/>
                  </a:lnTo>
                  <a:lnTo>
                    <a:pt x="51739" y="42303"/>
                  </a:lnTo>
                  <a:close/>
                </a:path>
                <a:path w="95250" h="1715770">
                  <a:moveTo>
                    <a:pt x="93929" y="1369428"/>
                  </a:moveTo>
                  <a:lnTo>
                    <a:pt x="93878" y="1363662"/>
                  </a:lnTo>
                  <a:lnTo>
                    <a:pt x="93472" y="1361401"/>
                  </a:lnTo>
                  <a:lnTo>
                    <a:pt x="91655" y="1357566"/>
                  </a:lnTo>
                  <a:lnTo>
                    <a:pt x="91389" y="1357249"/>
                  </a:lnTo>
                  <a:lnTo>
                    <a:pt x="90335" y="1355966"/>
                  </a:lnTo>
                  <a:lnTo>
                    <a:pt x="86956" y="1353426"/>
                  </a:lnTo>
                  <a:lnTo>
                    <a:pt x="85204" y="1352588"/>
                  </a:lnTo>
                  <a:lnTo>
                    <a:pt x="81813" y="1351788"/>
                  </a:lnTo>
                  <a:lnTo>
                    <a:pt x="81572" y="1351724"/>
                  </a:lnTo>
                  <a:lnTo>
                    <a:pt x="79349" y="1351508"/>
                  </a:lnTo>
                  <a:lnTo>
                    <a:pt x="76047" y="1351508"/>
                  </a:lnTo>
                  <a:lnTo>
                    <a:pt x="75311" y="1351534"/>
                  </a:lnTo>
                  <a:lnTo>
                    <a:pt x="73698" y="1351622"/>
                  </a:lnTo>
                  <a:lnTo>
                    <a:pt x="72059" y="1351788"/>
                  </a:lnTo>
                  <a:lnTo>
                    <a:pt x="72059" y="1338237"/>
                  </a:lnTo>
                  <a:lnTo>
                    <a:pt x="93611" y="1338237"/>
                  </a:lnTo>
                  <a:lnTo>
                    <a:pt x="93611" y="1332255"/>
                  </a:lnTo>
                  <a:lnTo>
                    <a:pt x="65379" y="1332255"/>
                  </a:lnTo>
                  <a:lnTo>
                    <a:pt x="65379" y="1358480"/>
                  </a:lnTo>
                  <a:lnTo>
                    <a:pt x="66509" y="1358239"/>
                  </a:lnTo>
                  <a:lnTo>
                    <a:pt x="68021" y="1357960"/>
                  </a:lnTo>
                  <a:lnTo>
                    <a:pt x="71793" y="1357401"/>
                  </a:lnTo>
                  <a:lnTo>
                    <a:pt x="73672" y="1357249"/>
                  </a:lnTo>
                  <a:lnTo>
                    <a:pt x="77317" y="1357249"/>
                  </a:lnTo>
                  <a:lnTo>
                    <a:pt x="78930" y="1357426"/>
                  </a:lnTo>
                  <a:lnTo>
                    <a:pt x="81800" y="1358138"/>
                  </a:lnTo>
                  <a:lnTo>
                    <a:pt x="83019" y="1358747"/>
                  </a:lnTo>
                  <a:lnTo>
                    <a:pt x="84010" y="1359611"/>
                  </a:lnTo>
                  <a:lnTo>
                    <a:pt x="84950" y="1360373"/>
                  </a:lnTo>
                  <a:lnTo>
                    <a:pt x="85674" y="1361325"/>
                  </a:lnTo>
                  <a:lnTo>
                    <a:pt x="86664" y="1363662"/>
                  </a:lnTo>
                  <a:lnTo>
                    <a:pt x="86702" y="1363891"/>
                  </a:lnTo>
                  <a:lnTo>
                    <a:pt x="86817" y="1369428"/>
                  </a:lnTo>
                  <a:lnTo>
                    <a:pt x="86690" y="1370342"/>
                  </a:lnTo>
                  <a:lnTo>
                    <a:pt x="78244" y="1378331"/>
                  </a:lnTo>
                  <a:lnTo>
                    <a:pt x="75450" y="1378331"/>
                  </a:lnTo>
                  <a:lnTo>
                    <a:pt x="63766" y="1374114"/>
                  </a:lnTo>
                  <a:lnTo>
                    <a:pt x="63284" y="1374114"/>
                  </a:lnTo>
                  <a:lnTo>
                    <a:pt x="63284" y="1381340"/>
                  </a:lnTo>
                  <a:lnTo>
                    <a:pt x="65036" y="1382204"/>
                  </a:lnTo>
                  <a:lnTo>
                    <a:pt x="67094" y="1382903"/>
                  </a:lnTo>
                  <a:lnTo>
                    <a:pt x="71869" y="1383982"/>
                  </a:lnTo>
                  <a:lnTo>
                    <a:pt x="74282" y="1384249"/>
                  </a:lnTo>
                  <a:lnTo>
                    <a:pt x="79425" y="1384249"/>
                  </a:lnTo>
                  <a:lnTo>
                    <a:pt x="81838" y="1383804"/>
                  </a:lnTo>
                  <a:lnTo>
                    <a:pt x="86144" y="1382026"/>
                  </a:lnTo>
                  <a:lnTo>
                    <a:pt x="87947" y="1380807"/>
                  </a:lnTo>
                  <a:lnTo>
                    <a:pt x="90258" y="1378331"/>
                  </a:lnTo>
                  <a:lnTo>
                    <a:pt x="90830" y="1377734"/>
                  </a:lnTo>
                  <a:lnTo>
                    <a:pt x="91935" y="1375905"/>
                  </a:lnTo>
                  <a:lnTo>
                    <a:pt x="93522" y="1371714"/>
                  </a:lnTo>
                  <a:lnTo>
                    <a:pt x="93929" y="1369428"/>
                  </a:lnTo>
                  <a:close/>
                </a:path>
                <a:path w="95250" h="1715770">
                  <a:moveTo>
                    <a:pt x="93929" y="700620"/>
                  </a:moveTo>
                  <a:lnTo>
                    <a:pt x="81927" y="683044"/>
                  </a:lnTo>
                  <a:lnTo>
                    <a:pt x="81572" y="682955"/>
                  </a:lnTo>
                  <a:lnTo>
                    <a:pt x="79349" y="682701"/>
                  </a:lnTo>
                  <a:lnTo>
                    <a:pt x="76047" y="682701"/>
                  </a:lnTo>
                  <a:lnTo>
                    <a:pt x="75311" y="682790"/>
                  </a:lnTo>
                  <a:lnTo>
                    <a:pt x="74510" y="682790"/>
                  </a:lnTo>
                  <a:lnTo>
                    <a:pt x="72059" y="683044"/>
                  </a:lnTo>
                  <a:lnTo>
                    <a:pt x="72059" y="669455"/>
                  </a:lnTo>
                  <a:lnTo>
                    <a:pt x="93611" y="669455"/>
                  </a:lnTo>
                  <a:lnTo>
                    <a:pt x="93611" y="663511"/>
                  </a:lnTo>
                  <a:lnTo>
                    <a:pt x="65379" y="663511"/>
                  </a:lnTo>
                  <a:lnTo>
                    <a:pt x="65379" y="689749"/>
                  </a:lnTo>
                  <a:lnTo>
                    <a:pt x="68021" y="689165"/>
                  </a:lnTo>
                  <a:lnTo>
                    <a:pt x="71793" y="688644"/>
                  </a:lnTo>
                  <a:lnTo>
                    <a:pt x="73672" y="688479"/>
                  </a:lnTo>
                  <a:lnTo>
                    <a:pt x="77317" y="688479"/>
                  </a:lnTo>
                  <a:lnTo>
                    <a:pt x="78930" y="688644"/>
                  </a:lnTo>
                  <a:lnTo>
                    <a:pt x="81800" y="689330"/>
                  </a:lnTo>
                  <a:lnTo>
                    <a:pt x="83019" y="690003"/>
                  </a:lnTo>
                  <a:lnTo>
                    <a:pt x="84010" y="690854"/>
                  </a:lnTo>
                  <a:lnTo>
                    <a:pt x="84950" y="691616"/>
                  </a:lnTo>
                  <a:lnTo>
                    <a:pt x="85674" y="692556"/>
                  </a:lnTo>
                  <a:lnTo>
                    <a:pt x="86156" y="693750"/>
                  </a:lnTo>
                  <a:lnTo>
                    <a:pt x="86664" y="694855"/>
                  </a:lnTo>
                  <a:lnTo>
                    <a:pt x="86702" y="695109"/>
                  </a:lnTo>
                  <a:lnTo>
                    <a:pt x="86817" y="700620"/>
                  </a:lnTo>
                  <a:lnTo>
                    <a:pt x="86690" y="701560"/>
                  </a:lnTo>
                  <a:lnTo>
                    <a:pt x="78244" y="709536"/>
                  </a:lnTo>
                  <a:lnTo>
                    <a:pt x="75450" y="709536"/>
                  </a:lnTo>
                  <a:lnTo>
                    <a:pt x="74180" y="709460"/>
                  </a:lnTo>
                  <a:lnTo>
                    <a:pt x="73063" y="709206"/>
                  </a:lnTo>
                  <a:lnTo>
                    <a:pt x="71932" y="708863"/>
                  </a:lnTo>
                  <a:lnTo>
                    <a:pt x="70688" y="708520"/>
                  </a:lnTo>
                  <a:lnTo>
                    <a:pt x="69329" y="708012"/>
                  </a:lnTo>
                  <a:lnTo>
                    <a:pt x="68122" y="707593"/>
                  </a:lnTo>
                  <a:lnTo>
                    <a:pt x="67030" y="707161"/>
                  </a:lnTo>
                  <a:lnTo>
                    <a:pt x="65049" y="706145"/>
                  </a:lnTo>
                  <a:lnTo>
                    <a:pt x="64300" y="705713"/>
                  </a:lnTo>
                  <a:lnTo>
                    <a:pt x="63766" y="705383"/>
                  </a:lnTo>
                  <a:lnTo>
                    <a:pt x="63284" y="705383"/>
                  </a:lnTo>
                  <a:lnTo>
                    <a:pt x="63284" y="712597"/>
                  </a:lnTo>
                  <a:lnTo>
                    <a:pt x="65036" y="713447"/>
                  </a:lnTo>
                  <a:lnTo>
                    <a:pt x="67094" y="714121"/>
                  </a:lnTo>
                  <a:lnTo>
                    <a:pt x="69481" y="714641"/>
                  </a:lnTo>
                  <a:lnTo>
                    <a:pt x="71869" y="715225"/>
                  </a:lnTo>
                  <a:lnTo>
                    <a:pt x="74282" y="715479"/>
                  </a:lnTo>
                  <a:lnTo>
                    <a:pt x="79425" y="715479"/>
                  </a:lnTo>
                  <a:lnTo>
                    <a:pt x="81838" y="715060"/>
                  </a:lnTo>
                  <a:lnTo>
                    <a:pt x="83997" y="714121"/>
                  </a:lnTo>
                  <a:lnTo>
                    <a:pt x="86144" y="713282"/>
                  </a:lnTo>
                  <a:lnTo>
                    <a:pt x="87947" y="712000"/>
                  </a:lnTo>
                  <a:lnTo>
                    <a:pt x="90271" y="709536"/>
                  </a:lnTo>
                  <a:lnTo>
                    <a:pt x="90830" y="708952"/>
                  </a:lnTo>
                  <a:lnTo>
                    <a:pt x="91935" y="707161"/>
                  </a:lnTo>
                  <a:lnTo>
                    <a:pt x="93522" y="702919"/>
                  </a:lnTo>
                  <a:lnTo>
                    <a:pt x="93929" y="700620"/>
                  </a:lnTo>
                  <a:close/>
                </a:path>
                <a:path w="95250" h="1715770">
                  <a:moveTo>
                    <a:pt x="93929" y="38227"/>
                  </a:moveTo>
                  <a:lnTo>
                    <a:pt x="79349" y="20307"/>
                  </a:lnTo>
                  <a:lnTo>
                    <a:pt x="76047" y="20307"/>
                  </a:lnTo>
                  <a:lnTo>
                    <a:pt x="75311" y="20383"/>
                  </a:lnTo>
                  <a:lnTo>
                    <a:pt x="74510" y="20383"/>
                  </a:lnTo>
                  <a:lnTo>
                    <a:pt x="72059" y="20637"/>
                  </a:lnTo>
                  <a:lnTo>
                    <a:pt x="72059" y="7048"/>
                  </a:lnTo>
                  <a:lnTo>
                    <a:pt x="93611" y="7048"/>
                  </a:lnTo>
                  <a:lnTo>
                    <a:pt x="93611" y="1104"/>
                  </a:lnTo>
                  <a:lnTo>
                    <a:pt x="65379" y="1104"/>
                  </a:lnTo>
                  <a:lnTo>
                    <a:pt x="65379" y="27355"/>
                  </a:lnTo>
                  <a:lnTo>
                    <a:pt x="68021" y="26758"/>
                  </a:lnTo>
                  <a:lnTo>
                    <a:pt x="71793" y="26250"/>
                  </a:lnTo>
                  <a:lnTo>
                    <a:pt x="73672" y="26073"/>
                  </a:lnTo>
                  <a:lnTo>
                    <a:pt x="77317" y="26073"/>
                  </a:lnTo>
                  <a:lnTo>
                    <a:pt x="78930" y="26250"/>
                  </a:lnTo>
                  <a:lnTo>
                    <a:pt x="81800" y="26924"/>
                  </a:lnTo>
                  <a:lnTo>
                    <a:pt x="83019" y="27609"/>
                  </a:lnTo>
                  <a:lnTo>
                    <a:pt x="84010" y="28460"/>
                  </a:lnTo>
                  <a:lnTo>
                    <a:pt x="84950" y="29222"/>
                  </a:lnTo>
                  <a:lnTo>
                    <a:pt x="85674" y="30149"/>
                  </a:lnTo>
                  <a:lnTo>
                    <a:pt x="86156" y="31343"/>
                  </a:lnTo>
                  <a:lnTo>
                    <a:pt x="86664" y="32448"/>
                  </a:lnTo>
                  <a:lnTo>
                    <a:pt x="86702" y="32702"/>
                  </a:lnTo>
                  <a:lnTo>
                    <a:pt x="86817" y="38227"/>
                  </a:lnTo>
                  <a:lnTo>
                    <a:pt x="86690" y="39154"/>
                  </a:lnTo>
                  <a:lnTo>
                    <a:pt x="78244" y="47142"/>
                  </a:lnTo>
                  <a:lnTo>
                    <a:pt x="75450" y="47142"/>
                  </a:lnTo>
                  <a:lnTo>
                    <a:pt x="74180" y="47053"/>
                  </a:lnTo>
                  <a:lnTo>
                    <a:pt x="73063" y="46799"/>
                  </a:lnTo>
                  <a:lnTo>
                    <a:pt x="71932" y="46456"/>
                  </a:lnTo>
                  <a:lnTo>
                    <a:pt x="70688" y="46113"/>
                  </a:lnTo>
                  <a:lnTo>
                    <a:pt x="69329" y="45605"/>
                  </a:lnTo>
                  <a:lnTo>
                    <a:pt x="68122" y="45186"/>
                  </a:lnTo>
                  <a:lnTo>
                    <a:pt x="67030" y="44754"/>
                  </a:lnTo>
                  <a:lnTo>
                    <a:pt x="65049" y="43738"/>
                  </a:lnTo>
                  <a:lnTo>
                    <a:pt x="64300" y="43319"/>
                  </a:lnTo>
                  <a:lnTo>
                    <a:pt x="63766" y="42976"/>
                  </a:lnTo>
                  <a:lnTo>
                    <a:pt x="63284" y="42976"/>
                  </a:lnTo>
                  <a:lnTo>
                    <a:pt x="63284" y="50190"/>
                  </a:lnTo>
                  <a:lnTo>
                    <a:pt x="65036" y="51041"/>
                  </a:lnTo>
                  <a:lnTo>
                    <a:pt x="67094" y="51727"/>
                  </a:lnTo>
                  <a:lnTo>
                    <a:pt x="69481" y="52235"/>
                  </a:lnTo>
                  <a:lnTo>
                    <a:pt x="71869" y="52832"/>
                  </a:lnTo>
                  <a:lnTo>
                    <a:pt x="74282" y="53086"/>
                  </a:lnTo>
                  <a:lnTo>
                    <a:pt x="79425" y="53086"/>
                  </a:lnTo>
                  <a:lnTo>
                    <a:pt x="81838" y="52654"/>
                  </a:lnTo>
                  <a:lnTo>
                    <a:pt x="83997" y="51727"/>
                  </a:lnTo>
                  <a:lnTo>
                    <a:pt x="86144" y="50876"/>
                  </a:lnTo>
                  <a:lnTo>
                    <a:pt x="93522" y="40513"/>
                  </a:lnTo>
                  <a:lnTo>
                    <a:pt x="93929" y="38227"/>
                  </a:lnTo>
                  <a:close/>
                </a:path>
                <a:path w="95250" h="1715770">
                  <a:moveTo>
                    <a:pt x="94742" y="1698053"/>
                  </a:moveTo>
                  <a:lnTo>
                    <a:pt x="94691" y="1679778"/>
                  </a:lnTo>
                  <a:lnTo>
                    <a:pt x="93421" y="1673428"/>
                  </a:lnTo>
                  <a:lnTo>
                    <a:pt x="90195" y="1668068"/>
                  </a:lnTo>
                  <a:lnTo>
                    <a:pt x="88125" y="1664627"/>
                  </a:lnTo>
                  <a:lnTo>
                    <a:pt x="87731" y="1664423"/>
                  </a:lnTo>
                  <a:lnTo>
                    <a:pt x="87731" y="1692529"/>
                  </a:lnTo>
                  <a:lnTo>
                    <a:pt x="87604" y="1695500"/>
                  </a:lnTo>
                  <a:lnTo>
                    <a:pt x="80225" y="1709801"/>
                  </a:lnTo>
                  <a:lnTo>
                    <a:pt x="76327" y="1709801"/>
                  </a:lnTo>
                  <a:lnTo>
                    <a:pt x="68986" y="1695500"/>
                  </a:lnTo>
                  <a:lnTo>
                    <a:pt x="69024" y="1682381"/>
                  </a:lnTo>
                  <a:lnTo>
                    <a:pt x="76390" y="1668068"/>
                  </a:lnTo>
                  <a:lnTo>
                    <a:pt x="80251" y="1668068"/>
                  </a:lnTo>
                  <a:lnTo>
                    <a:pt x="87731" y="1692529"/>
                  </a:lnTo>
                  <a:lnTo>
                    <a:pt x="87731" y="1664423"/>
                  </a:lnTo>
                  <a:lnTo>
                    <a:pt x="83972" y="1662430"/>
                  </a:lnTo>
                  <a:lnTo>
                    <a:pt x="72707" y="1662430"/>
                  </a:lnTo>
                  <a:lnTo>
                    <a:pt x="68580" y="1664550"/>
                  </a:lnTo>
                  <a:lnTo>
                    <a:pt x="63207" y="1673059"/>
                  </a:lnTo>
                  <a:lnTo>
                    <a:pt x="61874" y="1679778"/>
                  </a:lnTo>
                  <a:lnTo>
                    <a:pt x="61899" y="1698053"/>
                  </a:lnTo>
                  <a:lnTo>
                    <a:pt x="63195" y="1704555"/>
                  </a:lnTo>
                  <a:lnTo>
                    <a:pt x="68491" y="1713268"/>
                  </a:lnTo>
                  <a:lnTo>
                    <a:pt x="72644" y="1715452"/>
                  </a:lnTo>
                  <a:lnTo>
                    <a:pt x="83908" y="1715452"/>
                  </a:lnTo>
                  <a:lnTo>
                    <a:pt x="88036" y="1713306"/>
                  </a:lnTo>
                  <a:lnTo>
                    <a:pt x="90246" y="1709801"/>
                  </a:lnTo>
                  <a:lnTo>
                    <a:pt x="93408" y="1704759"/>
                  </a:lnTo>
                  <a:lnTo>
                    <a:pt x="94742" y="1698053"/>
                  </a:lnTo>
                  <a:close/>
                </a:path>
                <a:path w="95250" h="1715770">
                  <a:moveTo>
                    <a:pt x="94742" y="1035646"/>
                  </a:moveTo>
                  <a:lnTo>
                    <a:pt x="87731" y="1001979"/>
                  </a:lnTo>
                  <a:lnTo>
                    <a:pt x="87731" y="1030122"/>
                  </a:lnTo>
                  <a:lnTo>
                    <a:pt x="87591" y="1033094"/>
                  </a:lnTo>
                  <a:lnTo>
                    <a:pt x="83019" y="1046010"/>
                  </a:lnTo>
                  <a:lnTo>
                    <a:pt x="81788" y="1046937"/>
                  </a:lnTo>
                  <a:lnTo>
                    <a:pt x="80225" y="1047369"/>
                  </a:lnTo>
                  <a:lnTo>
                    <a:pt x="76327" y="1047369"/>
                  </a:lnTo>
                  <a:lnTo>
                    <a:pt x="74726" y="1046937"/>
                  </a:lnTo>
                  <a:lnTo>
                    <a:pt x="72250" y="1045070"/>
                  </a:lnTo>
                  <a:lnTo>
                    <a:pt x="71310" y="1043711"/>
                  </a:lnTo>
                  <a:lnTo>
                    <a:pt x="70637" y="1041933"/>
                  </a:lnTo>
                  <a:lnTo>
                    <a:pt x="69900" y="1040066"/>
                  </a:lnTo>
                  <a:lnTo>
                    <a:pt x="69418" y="1037856"/>
                  </a:lnTo>
                  <a:lnTo>
                    <a:pt x="68986" y="1033094"/>
                  </a:lnTo>
                  <a:lnTo>
                    <a:pt x="69037" y="1019937"/>
                  </a:lnTo>
                  <a:lnTo>
                    <a:pt x="73596" y="1007033"/>
                  </a:lnTo>
                  <a:lnTo>
                    <a:pt x="74828" y="1006094"/>
                  </a:lnTo>
                  <a:lnTo>
                    <a:pt x="76390" y="1005674"/>
                  </a:lnTo>
                  <a:lnTo>
                    <a:pt x="80251" y="1005674"/>
                  </a:lnTo>
                  <a:lnTo>
                    <a:pt x="81813" y="1006094"/>
                  </a:lnTo>
                  <a:lnTo>
                    <a:pt x="83019" y="1007033"/>
                  </a:lnTo>
                  <a:lnTo>
                    <a:pt x="84239" y="1007872"/>
                  </a:lnTo>
                  <a:lnTo>
                    <a:pt x="87731" y="1030122"/>
                  </a:lnTo>
                  <a:lnTo>
                    <a:pt x="87731" y="1001979"/>
                  </a:lnTo>
                  <a:lnTo>
                    <a:pt x="83972" y="999985"/>
                  </a:lnTo>
                  <a:lnTo>
                    <a:pt x="72707" y="999985"/>
                  </a:lnTo>
                  <a:lnTo>
                    <a:pt x="68580" y="1002182"/>
                  </a:lnTo>
                  <a:lnTo>
                    <a:pt x="63207" y="1010678"/>
                  </a:lnTo>
                  <a:lnTo>
                    <a:pt x="61874" y="1017384"/>
                  </a:lnTo>
                  <a:lnTo>
                    <a:pt x="61899" y="1035646"/>
                  </a:lnTo>
                  <a:lnTo>
                    <a:pt x="63195" y="1042187"/>
                  </a:lnTo>
                  <a:lnTo>
                    <a:pt x="68491" y="1050848"/>
                  </a:lnTo>
                  <a:lnTo>
                    <a:pt x="72644" y="1053058"/>
                  </a:lnTo>
                  <a:lnTo>
                    <a:pt x="83908" y="1053058"/>
                  </a:lnTo>
                  <a:lnTo>
                    <a:pt x="88036" y="1050937"/>
                  </a:lnTo>
                  <a:lnTo>
                    <a:pt x="90246" y="1047369"/>
                  </a:lnTo>
                  <a:lnTo>
                    <a:pt x="93408" y="1042352"/>
                  </a:lnTo>
                  <a:lnTo>
                    <a:pt x="94742" y="1035646"/>
                  </a:lnTo>
                  <a:close/>
                </a:path>
                <a:path w="95250" h="1715770">
                  <a:moveTo>
                    <a:pt x="94742" y="366877"/>
                  </a:moveTo>
                  <a:lnTo>
                    <a:pt x="87731" y="333209"/>
                  </a:lnTo>
                  <a:lnTo>
                    <a:pt x="87731" y="361353"/>
                  </a:lnTo>
                  <a:lnTo>
                    <a:pt x="87591" y="364324"/>
                  </a:lnTo>
                  <a:lnTo>
                    <a:pt x="83019" y="377240"/>
                  </a:lnTo>
                  <a:lnTo>
                    <a:pt x="81788" y="378167"/>
                  </a:lnTo>
                  <a:lnTo>
                    <a:pt x="80225" y="378599"/>
                  </a:lnTo>
                  <a:lnTo>
                    <a:pt x="76327" y="378599"/>
                  </a:lnTo>
                  <a:lnTo>
                    <a:pt x="74726" y="378167"/>
                  </a:lnTo>
                  <a:lnTo>
                    <a:pt x="72250" y="376301"/>
                  </a:lnTo>
                  <a:lnTo>
                    <a:pt x="71310" y="374942"/>
                  </a:lnTo>
                  <a:lnTo>
                    <a:pt x="70637" y="373164"/>
                  </a:lnTo>
                  <a:lnTo>
                    <a:pt x="69900" y="371297"/>
                  </a:lnTo>
                  <a:lnTo>
                    <a:pt x="69418" y="369087"/>
                  </a:lnTo>
                  <a:lnTo>
                    <a:pt x="68986" y="364324"/>
                  </a:lnTo>
                  <a:lnTo>
                    <a:pt x="69037" y="351167"/>
                  </a:lnTo>
                  <a:lnTo>
                    <a:pt x="73596" y="338251"/>
                  </a:lnTo>
                  <a:lnTo>
                    <a:pt x="74828" y="337324"/>
                  </a:lnTo>
                  <a:lnTo>
                    <a:pt x="76390" y="336892"/>
                  </a:lnTo>
                  <a:lnTo>
                    <a:pt x="80251" y="336892"/>
                  </a:lnTo>
                  <a:lnTo>
                    <a:pt x="81813" y="337324"/>
                  </a:lnTo>
                  <a:lnTo>
                    <a:pt x="83019" y="338251"/>
                  </a:lnTo>
                  <a:lnTo>
                    <a:pt x="84239" y="339102"/>
                  </a:lnTo>
                  <a:lnTo>
                    <a:pt x="87731" y="361353"/>
                  </a:lnTo>
                  <a:lnTo>
                    <a:pt x="87731" y="333209"/>
                  </a:lnTo>
                  <a:lnTo>
                    <a:pt x="83972" y="331203"/>
                  </a:lnTo>
                  <a:lnTo>
                    <a:pt x="72707" y="331203"/>
                  </a:lnTo>
                  <a:lnTo>
                    <a:pt x="68580" y="333413"/>
                  </a:lnTo>
                  <a:lnTo>
                    <a:pt x="63207" y="341909"/>
                  </a:lnTo>
                  <a:lnTo>
                    <a:pt x="61874" y="348615"/>
                  </a:lnTo>
                  <a:lnTo>
                    <a:pt x="61899" y="366877"/>
                  </a:lnTo>
                  <a:lnTo>
                    <a:pt x="63195" y="373418"/>
                  </a:lnTo>
                  <a:lnTo>
                    <a:pt x="68491" y="382079"/>
                  </a:lnTo>
                  <a:lnTo>
                    <a:pt x="72644" y="384289"/>
                  </a:lnTo>
                  <a:lnTo>
                    <a:pt x="83908" y="384289"/>
                  </a:lnTo>
                  <a:lnTo>
                    <a:pt x="88036" y="382155"/>
                  </a:lnTo>
                  <a:lnTo>
                    <a:pt x="90246" y="378599"/>
                  </a:lnTo>
                  <a:lnTo>
                    <a:pt x="93408" y="373583"/>
                  </a:lnTo>
                  <a:lnTo>
                    <a:pt x="94742" y="366877"/>
                  </a:lnTo>
                  <a:close/>
                </a:path>
              </a:pathLst>
            </a:custGeom>
            <a:solidFill>
              <a:srgbClr val="000000"/>
            </a:solidFill>
          </p:spPr>
          <p:txBody>
            <a:bodyPr wrap="square" lIns="0" tIns="0" rIns="0" bIns="0" rtlCol="0"/>
            <a:lstStyle/>
            <a:p>
              <a:endParaRPr/>
            </a:p>
          </p:txBody>
        </p:sp>
        <p:sp>
          <p:nvSpPr>
            <p:cNvPr id="15" name="object 19">
              <a:extLst>
                <a:ext uri="{FF2B5EF4-FFF2-40B4-BE49-F238E27FC236}">
                  <a16:creationId xmlns:a16="http://schemas.microsoft.com/office/drawing/2014/main" id="{DF549A07-F0C6-FA49-9E57-DFB73F4E7C77}"/>
                </a:ext>
              </a:extLst>
            </p:cNvPr>
            <p:cNvSpPr/>
            <p:nvPr/>
          </p:nvSpPr>
          <p:spPr>
            <a:xfrm>
              <a:off x="2835895" y="3162568"/>
              <a:ext cx="3813333" cy="2031859"/>
            </a:xfrm>
            <a:custGeom>
              <a:avLst/>
              <a:gdLst/>
              <a:ahLst/>
              <a:cxnLst/>
              <a:rect l="l" t="t" r="r" b="b"/>
              <a:pathLst>
                <a:path w="3389629" h="1662429">
                  <a:moveTo>
                    <a:pt x="0" y="1662386"/>
                  </a:moveTo>
                  <a:lnTo>
                    <a:pt x="3389399" y="1662386"/>
                  </a:lnTo>
                </a:path>
                <a:path w="3389629" h="1662429">
                  <a:moveTo>
                    <a:pt x="0" y="1331184"/>
                  </a:moveTo>
                  <a:lnTo>
                    <a:pt x="3389399" y="1331184"/>
                  </a:lnTo>
                </a:path>
                <a:path w="3389629" h="1662429">
                  <a:moveTo>
                    <a:pt x="0" y="999974"/>
                  </a:moveTo>
                  <a:lnTo>
                    <a:pt x="3389399" y="999974"/>
                  </a:lnTo>
                </a:path>
                <a:path w="3389629" h="1662429">
                  <a:moveTo>
                    <a:pt x="0" y="662403"/>
                  </a:moveTo>
                  <a:lnTo>
                    <a:pt x="3389399" y="662403"/>
                  </a:lnTo>
                </a:path>
                <a:path w="3389629" h="1662429">
                  <a:moveTo>
                    <a:pt x="0" y="331201"/>
                  </a:moveTo>
                  <a:lnTo>
                    <a:pt x="3389399" y="331201"/>
                  </a:lnTo>
                </a:path>
                <a:path w="3389629" h="1662429">
                  <a:moveTo>
                    <a:pt x="0" y="0"/>
                  </a:moveTo>
                  <a:lnTo>
                    <a:pt x="3389399" y="0"/>
                  </a:lnTo>
                </a:path>
              </a:pathLst>
            </a:custGeom>
            <a:ln w="6400">
              <a:solidFill>
                <a:srgbClr val="000000"/>
              </a:solidFill>
            </a:ln>
          </p:spPr>
          <p:txBody>
            <a:bodyPr wrap="square" lIns="0" tIns="0" rIns="0" bIns="0" rtlCol="0"/>
            <a:lstStyle/>
            <a:p>
              <a:endParaRPr/>
            </a:p>
          </p:txBody>
        </p:sp>
        <p:pic>
          <p:nvPicPr>
            <p:cNvPr id="16" name="object 20">
              <a:extLst>
                <a:ext uri="{FF2B5EF4-FFF2-40B4-BE49-F238E27FC236}">
                  <a16:creationId xmlns:a16="http://schemas.microsoft.com/office/drawing/2014/main" id="{58D29DD0-B41C-AC42-A8A5-F33D178B1024}"/>
                </a:ext>
              </a:extLst>
            </p:cNvPr>
            <p:cNvPicPr/>
            <p:nvPr/>
          </p:nvPicPr>
          <p:blipFill>
            <a:blip r:embed="rId5" cstate="print"/>
            <a:stretch>
              <a:fillRect/>
            </a:stretch>
          </p:blipFill>
          <p:spPr>
            <a:xfrm>
              <a:off x="4349933" y="2740743"/>
              <a:ext cx="753353" cy="117496"/>
            </a:xfrm>
            <a:prstGeom prst="rect">
              <a:avLst/>
            </a:prstGeom>
          </p:spPr>
        </p:pic>
        <p:pic>
          <p:nvPicPr>
            <p:cNvPr id="17" name="object 21">
              <a:extLst>
                <a:ext uri="{FF2B5EF4-FFF2-40B4-BE49-F238E27FC236}">
                  <a16:creationId xmlns:a16="http://schemas.microsoft.com/office/drawing/2014/main" id="{8F822F63-358E-6542-949C-69FB52E43DA6}"/>
                </a:ext>
              </a:extLst>
            </p:cNvPr>
            <p:cNvPicPr/>
            <p:nvPr/>
          </p:nvPicPr>
          <p:blipFill>
            <a:blip r:embed="rId6" cstate="print"/>
            <a:stretch>
              <a:fillRect/>
            </a:stretch>
          </p:blipFill>
          <p:spPr>
            <a:xfrm>
              <a:off x="6714088" y="3863187"/>
              <a:ext cx="115766" cy="124554"/>
            </a:xfrm>
            <a:prstGeom prst="rect">
              <a:avLst/>
            </a:prstGeom>
          </p:spPr>
        </p:pic>
        <p:pic>
          <p:nvPicPr>
            <p:cNvPr id="18" name="object 22">
              <a:extLst>
                <a:ext uri="{FF2B5EF4-FFF2-40B4-BE49-F238E27FC236}">
                  <a16:creationId xmlns:a16="http://schemas.microsoft.com/office/drawing/2014/main" id="{08DABED2-3EA6-134A-9364-5AD0ACADAD18}"/>
                </a:ext>
              </a:extLst>
            </p:cNvPr>
            <p:cNvPicPr/>
            <p:nvPr/>
          </p:nvPicPr>
          <p:blipFill>
            <a:blip r:embed="rId7" cstate="print"/>
            <a:stretch>
              <a:fillRect/>
            </a:stretch>
          </p:blipFill>
          <p:spPr>
            <a:xfrm>
              <a:off x="6710488" y="3859276"/>
              <a:ext cx="727144" cy="627825"/>
            </a:xfrm>
            <a:prstGeom prst="rect">
              <a:avLst/>
            </a:prstGeom>
          </p:spPr>
        </p:pic>
        <p:pic>
          <p:nvPicPr>
            <p:cNvPr id="19" name="object 23">
              <a:extLst>
                <a:ext uri="{FF2B5EF4-FFF2-40B4-BE49-F238E27FC236}">
                  <a16:creationId xmlns:a16="http://schemas.microsoft.com/office/drawing/2014/main" id="{6D1BB628-911A-3E44-A41B-577A5EBE4329}"/>
                </a:ext>
              </a:extLst>
            </p:cNvPr>
            <p:cNvPicPr/>
            <p:nvPr/>
          </p:nvPicPr>
          <p:blipFill>
            <a:blip r:embed="rId8" cstate="print"/>
            <a:stretch>
              <a:fillRect/>
            </a:stretch>
          </p:blipFill>
          <p:spPr>
            <a:xfrm>
              <a:off x="2549815" y="3959197"/>
              <a:ext cx="59880" cy="497179"/>
            </a:xfrm>
            <a:prstGeom prst="rect">
              <a:avLst/>
            </a:prstGeom>
          </p:spPr>
        </p:pic>
      </p:grpSp>
      <p:sp>
        <p:nvSpPr>
          <p:cNvPr id="20" name="Slide Number Placeholder 4">
            <a:extLst>
              <a:ext uri="{FF2B5EF4-FFF2-40B4-BE49-F238E27FC236}">
                <a16:creationId xmlns:a16="http://schemas.microsoft.com/office/drawing/2014/main" id="{272A02C1-F12A-384D-B8FC-F974C813120E}"/>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83</a:t>
            </a:fld>
            <a:endParaRPr lang="en-US" dirty="0"/>
          </a:p>
        </p:txBody>
      </p:sp>
    </p:spTree>
    <p:extLst>
      <p:ext uri="{BB962C8B-B14F-4D97-AF65-F5344CB8AC3E}">
        <p14:creationId xmlns:p14="http://schemas.microsoft.com/office/powerpoint/2010/main" val="8021500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None/>
            </a:pPr>
            <a:r>
              <a:rPr lang="en-US" dirty="0"/>
              <a:t>Excel Example</a:t>
            </a:r>
            <a:endParaRPr dirty="0"/>
          </a:p>
        </p:txBody>
      </p:sp>
      <p:sp>
        <p:nvSpPr>
          <p:cNvPr id="749" name="Google Shape;749;p7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88888"/>
              </a:buClr>
              <a:buSzPts val="1800"/>
              <a:buNone/>
            </a:pPr>
            <a:endParaRPr/>
          </a:p>
        </p:txBody>
      </p:sp>
    </p:spTree>
    <p:extLst>
      <p:ext uri="{BB962C8B-B14F-4D97-AF65-F5344CB8AC3E}">
        <p14:creationId xmlns:p14="http://schemas.microsoft.com/office/powerpoint/2010/main" val="20097826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US" altLang="en-US" dirty="0"/>
              <a:t>Monte Carlo Simulation Example </a:t>
            </a:r>
            <a:br>
              <a:rPr lang="en-US" altLang="en-US" dirty="0"/>
            </a:br>
            <a:r>
              <a:rPr lang="en-US" altLang="en-US" dirty="0"/>
              <a:t>for Project Scheduling</a:t>
            </a:r>
          </a:p>
        </p:txBody>
      </p:sp>
      <p:sp>
        <p:nvSpPr>
          <p:cNvPr id="2" name="Content Placeholder 1"/>
          <p:cNvSpPr>
            <a:spLocks noGrp="1"/>
          </p:cNvSpPr>
          <p:nvPr>
            <p:ph idx="1"/>
          </p:nvPr>
        </p:nvSpPr>
        <p:spPr/>
        <p:txBody>
          <a:bodyPr/>
          <a:lstStyle/>
          <a:p>
            <a:r>
              <a:rPr lang="en-US"/>
              <a:t>Creation of E-learning module</a:t>
            </a:r>
            <a:endParaRPr lang="en-US" dirty="0"/>
          </a:p>
        </p:txBody>
      </p:sp>
      <p:sp>
        <p:nvSpPr>
          <p:cNvPr id="5" name="Slide Number Placeholder 5"/>
          <p:cNvSpPr>
            <a:spLocks noGrp="1"/>
          </p:cNvSpPr>
          <p:nvPr>
            <p:ph type="sldNum" sz="quarter" idx="12"/>
          </p:nvPr>
        </p:nvSpPr>
        <p:spPr/>
        <p:txBody>
          <a:bodyPr/>
          <a:lstStyle/>
          <a:p>
            <a:fld id="{5234EE6E-6A36-F04E-9E97-06413F14CDA0}" type="slidenum">
              <a:rPr lang="en-US" altLang="en-US" smtClean="0"/>
              <a:pPr/>
              <a:t>85</a:t>
            </a:fld>
            <a:endParaRPr lang="en-US" altLang="en-US"/>
          </a:p>
        </p:txBody>
      </p:sp>
      <p:graphicFrame>
        <p:nvGraphicFramePr>
          <p:cNvPr id="6" name="Table 5"/>
          <p:cNvGraphicFramePr>
            <a:graphicFrameLocks noGrp="1"/>
          </p:cNvGraphicFramePr>
          <p:nvPr>
            <p:extLst/>
          </p:nvPr>
        </p:nvGraphicFramePr>
        <p:xfrm>
          <a:off x="3200400" y="2357120"/>
          <a:ext cx="6019800" cy="1686560"/>
        </p:xfrm>
        <a:graphic>
          <a:graphicData uri="http://schemas.openxmlformats.org/drawingml/2006/table">
            <a:tbl>
              <a:tblPr>
                <a:tableStyleId>{2D5ABB26-0587-4C30-8999-92F81FD0307C}</a:tableStyleId>
              </a:tblPr>
              <a:tblGrid>
                <a:gridCol w="1504950">
                  <a:extLst>
                    <a:ext uri="{9D8B030D-6E8A-4147-A177-3AD203B41FA5}">
                      <a16:colId xmlns:a16="http://schemas.microsoft.com/office/drawing/2014/main" val="20000"/>
                    </a:ext>
                  </a:extLst>
                </a:gridCol>
                <a:gridCol w="1504950">
                  <a:extLst>
                    <a:ext uri="{9D8B030D-6E8A-4147-A177-3AD203B41FA5}">
                      <a16:colId xmlns:a16="http://schemas.microsoft.com/office/drawing/2014/main" val="20001"/>
                    </a:ext>
                  </a:extLst>
                </a:gridCol>
                <a:gridCol w="1504950">
                  <a:extLst>
                    <a:ext uri="{9D8B030D-6E8A-4147-A177-3AD203B41FA5}">
                      <a16:colId xmlns:a16="http://schemas.microsoft.com/office/drawing/2014/main" val="20002"/>
                    </a:ext>
                  </a:extLst>
                </a:gridCol>
                <a:gridCol w="1504950">
                  <a:extLst>
                    <a:ext uri="{9D8B030D-6E8A-4147-A177-3AD203B41FA5}">
                      <a16:colId xmlns:a16="http://schemas.microsoft.com/office/drawing/2014/main" val="20003"/>
                    </a:ext>
                  </a:extLst>
                </a:gridCol>
              </a:tblGrid>
              <a:tr h="0">
                <a:tc>
                  <a:txBody>
                    <a:bodyPr/>
                    <a:lstStyle/>
                    <a:p>
                      <a:pPr algn="ctr"/>
                      <a:r>
                        <a:rPr lang="en-US" b="1" dirty="0">
                          <a:effectLst/>
                        </a:rPr>
                        <a:t>Tasks</a:t>
                      </a:r>
                      <a:br>
                        <a:rPr lang="en-US" b="1" dirty="0">
                          <a:effectLst/>
                        </a:rPr>
                      </a:br>
                      <a:endParaRPr lang="en-US" b="1" dirty="0">
                        <a:effectLst/>
                      </a:endParaRP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effectLst/>
                        </a:rPr>
                        <a:t>Best-case estimate</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effectLst/>
                        </a:rPr>
                        <a:t>Most likely estimate</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a:effectLst/>
                        </a:rPr>
                        <a:t>Worst-case estimate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r>
                        <a:rPr lang="en-US">
                          <a:effectLst/>
                        </a:rPr>
                        <a:t>Writing content</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effectLst/>
                        </a:rPr>
                        <a:t>4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effectLst/>
                        </a:rPr>
                        <a:t>6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effectLst/>
                        </a:rPr>
                        <a:t>8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r>
                        <a:rPr lang="en-US" dirty="0">
                          <a:effectLst/>
                        </a:rPr>
                        <a:t>Creating graphics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effectLst/>
                        </a:rPr>
                        <a:t>5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effectLst/>
                        </a:rPr>
                        <a:t>7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effectLst/>
                        </a:rPr>
                        <a:t>9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r>
                        <a:rPr lang="en-US" dirty="0">
                          <a:effectLst/>
                        </a:rPr>
                        <a:t>Multimedia integration</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effectLst/>
                        </a:rPr>
                        <a:t>2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effectLst/>
                        </a:rPr>
                        <a:t>4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effectLst/>
                        </a:rPr>
                        <a:t>6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r>
                        <a:rPr lang="en-US" b="1" dirty="0">
                          <a:effectLst/>
                        </a:rPr>
                        <a:t>Total duration</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effectLst/>
                        </a:rPr>
                        <a:t>11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effectLst/>
                        </a:rPr>
                        <a:t>17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a:effectLst/>
                        </a:rPr>
                        <a:t>23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973035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US" altLang="en-US"/>
              <a:t>Estimation of Values</a:t>
            </a:r>
            <a:endParaRPr lang="en-US" altLang="en-US" dirty="0"/>
          </a:p>
        </p:txBody>
      </p:sp>
      <p:sp>
        <p:nvSpPr>
          <p:cNvPr id="2" name="Content Placeholder 1"/>
          <p:cNvSpPr>
            <a:spLocks noGrp="1"/>
          </p:cNvSpPr>
          <p:nvPr>
            <p:ph idx="1"/>
          </p:nvPr>
        </p:nvSpPr>
        <p:spPr/>
        <p:txBody>
          <a:bodyPr/>
          <a:lstStyle/>
          <a:p>
            <a:r>
              <a:rPr lang="en-US"/>
              <a:t>Triangular Distribution</a:t>
            </a:r>
            <a:endParaRPr lang="en-US" dirty="0"/>
          </a:p>
        </p:txBody>
      </p:sp>
      <p:sp>
        <p:nvSpPr>
          <p:cNvPr id="5" name="Slide Number Placeholder 5"/>
          <p:cNvSpPr>
            <a:spLocks noGrp="1"/>
          </p:cNvSpPr>
          <p:nvPr>
            <p:ph type="sldNum" sz="quarter" idx="12"/>
          </p:nvPr>
        </p:nvSpPr>
        <p:spPr/>
        <p:txBody>
          <a:bodyPr/>
          <a:lstStyle/>
          <a:p>
            <a:fld id="{5234EE6E-6A36-F04E-9E97-06413F14CDA0}" type="slidenum">
              <a:rPr lang="en-US" altLang="en-US" smtClean="0"/>
              <a:pPr/>
              <a:t>86</a:t>
            </a:fld>
            <a:endParaRPr lang="en-US" altLang="en-US"/>
          </a:p>
        </p:txBody>
      </p:sp>
      <p:pic>
        <p:nvPicPr>
          <p:cNvPr id="3" name="Picture 2"/>
          <p:cNvPicPr>
            <a:picLocks noChangeAspect="1"/>
          </p:cNvPicPr>
          <p:nvPr/>
        </p:nvPicPr>
        <p:blipFill>
          <a:blip r:embed="rId3"/>
          <a:stretch>
            <a:fillRect/>
          </a:stretch>
        </p:blipFill>
        <p:spPr>
          <a:xfrm>
            <a:off x="5765656" y="1180614"/>
            <a:ext cx="3911744" cy="2933808"/>
          </a:xfrm>
          <a:prstGeom prst="rect">
            <a:avLst/>
          </a:prstGeom>
        </p:spPr>
      </p:pic>
      <p:sp>
        <p:nvSpPr>
          <p:cNvPr id="8" name="TextBox 7"/>
          <p:cNvSpPr txBox="1"/>
          <p:nvPr/>
        </p:nvSpPr>
        <p:spPr>
          <a:xfrm>
            <a:off x="9262788" y="4150420"/>
            <a:ext cx="1114408" cy="369332"/>
          </a:xfrm>
          <a:prstGeom prst="rect">
            <a:avLst/>
          </a:prstGeom>
          <a:noFill/>
        </p:spPr>
        <p:txBody>
          <a:bodyPr wrap="none" rtlCol="0">
            <a:spAutoFit/>
          </a:bodyPr>
          <a:lstStyle/>
          <a:p>
            <a:r>
              <a:rPr lang="en-US"/>
              <a:t>Best Case</a:t>
            </a:r>
            <a:endParaRPr lang="en-US" dirty="0"/>
          </a:p>
        </p:txBody>
      </p:sp>
      <p:sp>
        <p:nvSpPr>
          <p:cNvPr id="9" name="TextBox 8"/>
          <p:cNvSpPr txBox="1"/>
          <p:nvPr/>
        </p:nvSpPr>
        <p:spPr>
          <a:xfrm>
            <a:off x="5314423" y="4158902"/>
            <a:ext cx="1234440" cy="369332"/>
          </a:xfrm>
          <a:prstGeom prst="rect">
            <a:avLst/>
          </a:prstGeom>
          <a:noFill/>
        </p:spPr>
        <p:txBody>
          <a:bodyPr wrap="none" rtlCol="0">
            <a:spAutoFit/>
          </a:bodyPr>
          <a:lstStyle/>
          <a:p>
            <a:r>
              <a:rPr lang="en-US" dirty="0"/>
              <a:t>Worst Case</a:t>
            </a:r>
          </a:p>
        </p:txBody>
      </p:sp>
      <p:cxnSp>
        <p:nvCxnSpPr>
          <p:cNvPr id="10" name="Straight Arrow Connector 9"/>
          <p:cNvCxnSpPr/>
          <p:nvPr/>
        </p:nvCxnSpPr>
        <p:spPr>
          <a:xfrm flipV="1">
            <a:off x="6028777" y="4013596"/>
            <a:ext cx="351784" cy="2146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8534400" y="4084376"/>
            <a:ext cx="0" cy="2877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9337144" y="3977442"/>
            <a:ext cx="440751" cy="2680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216" y="4756212"/>
            <a:ext cx="8818984" cy="1568388"/>
          </a:xfrm>
          <a:prstGeom prst="rect">
            <a:avLst/>
          </a:prstGeom>
        </p:spPr>
      </p:pic>
      <p:sp>
        <p:nvSpPr>
          <p:cNvPr id="4" name="TextBox 3"/>
          <p:cNvSpPr txBox="1"/>
          <p:nvPr/>
        </p:nvSpPr>
        <p:spPr>
          <a:xfrm>
            <a:off x="7894042" y="4355068"/>
            <a:ext cx="1249958" cy="369332"/>
          </a:xfrm>
          <a:prstGeom prst="rect">
            <a:avLst/>
          </a:prstGeom>
          <a:noFill/>
        </p:spPr>
        <p:txBody>
          <a:bodyPr wrap="none" rtlCol="0">
            <a:spAutoFit/>
          </a:bodyPr>
          <a:lstStyle/>
          <a:p>
            <a:r>
              <a:rPr lang="en-US"/>
              <a:t>Most Likely</a:t>
            </a:r>
            <a:endParaRPr lang="en-US" dirty="0"/>
          </a:p>
        </p:txBody>
      </p:sp>
    </p:spTree>
    <p:extLst>
      <p:ext uri="{BB962C8B-B14F-4D97-AF65-F5344CB8AC3E}">
        <p14:creationId xmlns:p14="http://schemas.microsoft.com/office/powerpoint/2010/main" val="34179747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US" altLang="en-US"/>
              <a:t>Monte Carlo Simulation Example </a:t>
            </a:r>
            <a:br>
              <a:rPr lang="en-US" altLang="en-US"/>
            </a:br>
            <a:r>
              <a:rPr lang="en-US" altLang="en-US"/>
              <a:t>for Project Schedule</a:t>
            </a:r>
            <a:endParaRPr lang="en-US" altLang="en-US" dirty="0"/>
          </a:p>
        </p:txBody>
      </p:sp>
      <p:sp>
        <p:nvSpPr>
          <p:cNvPr id="2" name="Content Placeholder 1"/>
          <p:cNvSpPr>
            <a:spLocks noGrp="1"/>
          </p:cNvSpPr>
          <p:nvPr>
            <p:ph idx="1"/>
          </p:nvPr>
        </p:nvSpPr>
        <p:spPr/>
        <p:txBody>
          <a:bodyPr/>
          <a:lstStyle/>
          <a:p>
            <a:r>
              <a:rPr lang="en-US"/>
              <a:t>Creation of E-learning module</a:t>
            </a:r>
            <a:endParaRPr lang="en-US" dirty="0"/>
          </a:p>
        </p:txBody>
      </p:sp>
      <p:sp>
        <p:nvSpPr>
          <p:cNvPr id="5" name="Slide Number Placeholder 5"/>
          <p:cNvSpPr>
            <a:spLocks noGrp="1"/>
          </p:cNvSpPr>
          <p:nvPr>
            <p:ph type="sldNum" sz="quarter" idx="12"/>
          </p:nvPr>
        </p:nvSpPr>
        <p:spPr/>
        <p:txBody>
          <a:bodyPr/>
          <a:lstStyle/>
          <a:p>
            <a:fld id="{5234EE6E-6A36-F04E-9E97-06413F14CDA0}" type="slidenum">
              <a:rPr lang="en-US" altLang="en-US" smtClean="0"/>
              <a:pPr/>
              <a:t>87</a:t>
            </a:fld>
            <a:endParaRPr lang="en-US" altLang="en-US"/>
          </a:p>
        </p:txBody>
      </p:sp>
      <p:pic>
        <p:nvPicPr>
          <p:cNvPr id="3" name="Picture 2"/>
          <p:cNvPicPr>
            <a:picLocks noChangeAspect="1"/>
          </p:cNvPicPr>
          <p:nvPr/>
        </p:nvPicPr>
        <p:blipFill>
          <a:blip r:embed="rId3"/>
          <a:stretch>
            <a:fillRect/>
          </a:stretch>
        </p:blipFill>
        <p:spPr>
          <a:xfrm>
            <a:off x="6553200" y="1268991"/>
            <a:ext cx="3394684" cy="2546013"/>
          </a:xfrm>
          <a:prstGeom prst="rect">
            <a:avLst/>
          </a:prstGeom>
        </p:spPr>
      </p:pic>
      <p:graphicFrame>
        <p:nvGraphicFramePr>
          <p:cNvPr id="7" name="Table 6">
            <a:extLst>
              <a:ext uri="{FF2B5EF4-FFF2-40B4-BE49-F238E27FC236}">
                <a16:creationId xmlns:a16="http://schemas.microsoft.com/office/drawing/2014/main" id="{DCF9F46A-0296-DC45-A45E-E78B976E55B2}"/>
              </a:ext>
            </a:extLst>
          </p:cNvPr>
          <p:cNvGraphicFramePr>
            <a:graphicFrameLocks noGrp="1"/>
          </p:cNvGraphicFramePr>
          <p:nvPr>
            <p:extLst/>
          </p:nvPr>
        </p:nvGraphicFramePr>
        <p:xfrm>
          <a:off x="2895600" y="4464537"/>
          <a:ext cx="6019800" cy="1686560"/>
        </p:xfrm>
        <a:graphic>
          <a:graphicData uri="http://schemas.openxmlformats.org/drawingml/2006/table">
            <a:tbl>
              <a:tblPr>
                <a:tableStyleId>{2D5ABB26-0587-4C30-8999-92F81FD0307C}</a:tableStyleId>
              </a:tblPr>
              <a:tblGrid>
                <a:gridCol w="1504950">
                  <a:extLst>
                    <a:ext uri="{9D8B030D-6E8A-4147-A177-3AD203B41FA5}">
                      <a16:colId xmlns:a16="http://schemas.microsoft.com/office/drawing/2014/main" val="20000"/>
                    </a:ext>
                  </a:extLst>
                </a:gridCol>
                <a:gridCol w="1504950">
                  <a:extLst>
                    <a:ext uri="{9D8B030D-6E8A-4147-A177-3AD203B41FA5}">
                      <a16:colId xmlns:a16="http://schemas.microsoft.com/office/drawing/2014/main" val="20001"/>
                    </a:ext>
                  </a:extLst>
                </a:gridCol>
                <a:gridCol w="1504950">
                  <a:extLst>
                    <a:ext uri="{9D8B030D-6E8A-4147-A177-3AD203B41FA5}">
                      <a16:colId xmlns:a16="http://schemas.microsoft.com/office/drawing/2014/main" val="20002"/>
                    </a:ext>
                  </a:extLst>
                </a:gridCol>
                <a:gridCol w="1504950">
                  <a:extLst>
                    <a:ext uri="{9D8B030D-6E8A-4147-A177-3AD203B41FA5}">
                      <a16:colId xmlns:a16="http://schemas.microsoft.com/office/drawing/2014/main" val="20003"/>
                    </a:ext>
                  </a:extLst>
                </a:gridCol>
              </a:tblGrid>
              <a:tr h="0">
                <a:tc>
                  <a:txBody>
                    <a:bodyPr/>
                    <a:lstStyle/>
                    <a:p>
                      <a:pPr algn="ctr"/>
                      <a:r>
                        <a:rPr lang="en-US" sz="1400" b="1" dirty="0">
                          <a:effectLst/>
                        </a:rPr>
                        <a:t>Tasks</a:t>
                      </a:r>
                      <a:br>
                        <a:rPr lang="en-US" sz="1400" b="1" dirty="0">
                          <a:effectLst/>
                        </a:rPr>
                      </a:br>
                      <a:endParaRPr lang="en-US" sz="1400" b="1" dirty="0">
                        <a:effectLst/>
                      </a:endParaRP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effectLst/>
                        </a:rPr>
                        <a:t>Best-case estimate</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effectLst/>
                        </a:rPr>
                        <a:t>Most likely estimate</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effectLst/>
                        </a:rPr>
                        <a:t>Worst-case estimate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r>
                        <a:rPr lang="en-US" sz="1400">
                          <a:effectLst/>
                        </a:rPr>
                        <a:t>Writing content</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4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6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effectLst/>
                        </a:rPr>
                        <a:t>8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r>
                        <a:rPr lang="en-US" sz="1400" dirty="0">
                          <a:effectLst/>
                        </a:rPr>
                        <a:t>Creating graphics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effectLst/>
                        </a:rPr>
                        <a:t>5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7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effectLst/>
                        </a:rPr>
                        <a:t>9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r>
                        <a:rPr lang="en-US" sz="1400" dirty="0">
                          <a:effectLst/>
                        </a:rPr>
                        <a:t>Multimedia integration</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effectLst/>
                        </a:rPr>
                        <a:t>2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effectLst/>
                        </a:rPr>
                        <a:t>4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a:effectLst/>
                        </a:rPr>
                        <a:t>6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r>
                        <a:rPr lang="en-US" sz="1400" b="1" dirty="0">
                          <a:effectLst/>
                        </a:rPr>
                        <a:t>Total duration</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effectLst/>
                        </a:rPr>
                        <a:t>11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effectLst/>
                        </a:rPr>
                        <a:t>17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a:effectLst/>
                        </a:rPr>
                        <a:t>23 days</a:t>
                      </a:r>
                    </a:p>
                  </a:txBody>
                  <a:tcPr marL="44450" marR="44450" marT="12700" marB="12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cxnSp>
        <p:nvCxnSpPr>
          <p:cNvPr id="8" name="Straight Arrow Connector 7">
            <a:extLst>
              <a:ext uri="{FF2B5EF4-FFF2-40B4-BE49-F238E27FC236}">
                <a16:creationId xmlns:a16="http://schemas.microsoft.com/office/drawing/2014/main" id="{B46AD2BF-021C-DF44-BB28-4E238FCD6F89}"/>
              </a:ext>
            </a:extLst>
          </p:cNvPr>
          <p:cNvCxnSpPr>
            <a:cxnSpLocks/>
          </p:cNvCxnSpPr>
          <p:nvPr/>
        </p:nvCxnSpPr>
        <p:spPr>
          <a:xfrm flipV="1">
            <a:off x="5228828" y="3682165"/>
            <a:ext cx="1857772" cy="7442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7FCE218-4633-4F4C-97F4-E1EF995D1C3F}"/>
              </a:ext>
            </a:extLst>
          </p:cNvPr>
          <p:cNvCxnSpPr>
            <a:cxnSpLocks/>
          </p:cNvCxnSpPr>
          <p:nvPr/>
        </p:nvCxnSpPr>
        <p:spPr>
          <a:xfrm flipV="1">
            <a:off x="6705602" y="3682164"/>
            <a:ext cx="2190878" cy="7442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086CA94-12CB-8747-B018-026E66BD916C}"/>
              </a:ext>
            </a:extLst>
          </p:cNvPr>
          <p:cNvCxnSpPr>
            <a:cxnSpLocks/>
          </p:cNvCxnSpPr>
          <p:nvPr/>
        </p:nvCxnSpPr>
        <p:spPr>
          <a:xfrm flipV="1">
            <a:off x="8344160" y="3781860"/>
            <a:ext cx="1104640" cy="6455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2987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r>
              <a:rPr lang="en-US" altLang="en-US"/>
              <a:t>Sample Monte Carlo Simulation EXERCISE</a:t>
            </a:r>
            <a:endParaRPr lang="en-US" altLang="en-US" dirty="0"/>
          </a:p>
        </p:txBody>
      </p:sp>
      <p:sp>
        <p:nvSpPr>
          <p:cNvPr id="2" name="Content Placeholder 1"/>
          <p:cNvSpPr>
            <a:spLocks noGrp="1"/>
          </p:cNvSpPr>
          <p:nvPr>
            <p:ph idx="1"/>
          </p:nvPr>
        </p:nvSpPr>
        <p:spPr/>
        <p:txBody>
          <a:bodyPr/>
          <a:lstStyle/>
          <a:p>
            <a:endParaRPr lang="en-US"/>
          </a:p>
          <a:p>
            <a:r>
              <a:rPr lang="en-US"/>
              <a:t>SEE EXCEL DEMO</a:t>
            </a:r>
            <a:endParaRPr lang="en-US" dirty="0"/>
          </a:p>
        </p:txBody>
      </p:sp>
      <p:sp>
        <p:nvSpPr>
          <p:cNvPr id="5" name="Slide Number Placeholder 4"/>
          <p:cNvSpPr>
            <a:spLocks noGrp="1"/>
          </p:cNvSpPr>
          <p:nvPr>
            <p:ph type="sldNum" sz="quarter" idx="12"/>
          </p:nvPr>
        </p:nvSpPr>
        <p:spPr/>
        <p:txBody>
          <a:bodyPr/>
          <a:lstStyle/>
          <a:p>
            <a:fld id="{E4F04B03-16DB-DB43-B3CB-4B7BAFDC2803}" type="slidenum">
              <a:rPr lang="en-US" altLang="en-US" smtClean="0"/>
              <a:pPr/>
              <a:t>88</a:t>
            </a:fld>
            <a:endParaRPr lang="en-US" altLang="en-US"/>
          </a:p>
        </p:txBody>
      </p:sp>
      <p:sp>
        <p:nvSpPr>
          <p:cNvPr id="3" name="Rectangle 1"/>
          <p:cNvSpPr>
            <a:spLocks noChangeArrowheads="1"/>
          </p:cNvSpPr>
          <p:nvPr/>
        </p:nvSpPr>
        <p:spPr bwMode="auto">
          <a:xfrm>
            <a:off x="3970339" y="136752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charset="0"/>
              </a:rPr>
            </a:br>
            <a:endParaRPr lang="en-US" altLang="en-US">
              <a:latin typeface="Arial" charset="0"/>
            </a:endParaRPr>
          </a:p>
        </p:txBody>
      </p:sp>
    </p:spTree>
    <p:extLst>
      <p:ext uri="{BB962C8B-B14F-4D97-AF65-F5344CB8AC3E}">
        <p14:creationId xmlns:p14="http://schemas.microsoft.com/office/powerpoint/2010/main" val="27060199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r>
              <a:rPr lang="en-US" altLang="en-US"/>
              <a:t>Sample Monte Carlo Simulation Results for Project Schedule</a:t>
            </a:r>
            <a:endParaRPr lang="en-US" altLang="en-US" dirty="0"/>
          </a:p>
        </p:txBody>
      </p:sp>
      <p:sp>
        <p:nvSpPr>
          <p:cNvPr id="12" name="Content Placeholder 11">
            <a:extLst>
              <a:ext uri="{FF2B5EF4-FFF2-40B4-BE49-F238E27FC236}">
                <a16:creationId xmlns:a16="http://schemas.microsoft.com/office/drawing/2014/main" id="{0E12DA47-9147-0345-B953-EC52681BED27}"/>
              </a:ext>
            </a:extLst>
          </p:cNvPr>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fld id="{E4F04B03-16DB-DB43-B3CB-4B7BAFDC2803}" type="slidenum">
              <a:rPr lang="en-US" altLang="en-US" smtClean="0"/>
              <a:pPr/>
              <a:t>89</a:t>
            </a:fld>
            <a:endParaRPr lang="en-US" altLang="en-US"/>
          </a:p>
        </p:txBody>
      </p:sp>
      <p:sp>
        <p:nvSpPr>
          <p:cNvPr id="3" name="Rectangle 1"/>
          <p:cNvSpPr>
            <a:spLocks noChangeArrowheads="1"/>
          </p:cNvSpPr>
          <p:nvPr/>
        </p:nvSpPr>
        <p:spPr bwMode="auto">
          <a:xfrm>
            <a:off x="3970339" y="136752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charset="0"/>
              </a:rPr>
            </a:br>
            <a:endParaRPr lang="en-US" altLang="en-US">
              <a:latin typeface="Arial" charset="0"/>
            </a:endParaRPr>
          </a:p>
        </p:txBody>
      </p:sp>
      <p:graphicFrame>
        <p:nvGraphicFramePr>
          <p:cNvPr id="4" name="Table 3"/>
          <p:cNvGraphicFramePr>
            <a:graphicFrameLocks noGrp="1"/>
          </p:cNvGraphicFramePr>
          <p:nvPr>
            <p:extLst/>
          </p:nvPr>
        </p:nvGraphicFramePr>
        <p:xfrm>
          <a:off x="3314700" y="1364601"/>
          <a:ext cx="5562600" cy="4832352"/>
        </p:xfrm>
        <a:graphic>
          <a:graphicData uri="http://schemas.openxmlformats.org/drawingml/2006/table">
            <a:tbl>
              <a:tblPr>
                <a:tableStyleId>{2D5ABB26-0587-4C30-8999-92F81FD0307C}</a:tableStyleId>
              </a:tblPr>
              <a:tblGrid>
                <a:gridCol w="1854200">
                  <a:extLst>
                    <a:ext uri="{9D8B030D-6E8A-4147-A177-3AD203B41FA5}">
                      <a16:colId xmlns:a16="http://schemas.microsoft.com/office/drawing/2014/main" val="20000"/>
                    </a:ext>
                  </a:extLst>
                </a:gridCol>
                <a:gridCol w="1854200">
                  <a:extLst>
                    <a:ext uri="{9D8B030D-6E8A-4147-A177-3AD203B41FA5}">
                      <a16:colId xmlns:a16="http://schemas.microsoft.com/office/drawing/2014/main" val="20001"/>
                    </a:ext>
                  </a:extLst>
                </a:gridCol>
                <a:gridCol w="1854200">
                  <a:extLst>
                    <a:ext uri="{9D8B030D-6E8A-4147-A177-3AD203B41FA5}">
                      <a16:colId xmlns:a16="http://schemas.microsoft.com/office/drawing/2014/main" val="20002"/>
                    </a:ext>
                  </a:extLst>
                </a:gridCol>
              </a:tblGrid>
              <a:tr h="1462518">
                <a:tc>
                  <a:txBody>
                    <a:bodyPr/>
                    <a:lstStyle/>
                    <a:p>
                      <a:r>
                        <a:rPr lang="en-US" sz="1300" dirty="0">
                          <a:effectLst/>
                        </a:rPr>
                        <a:t>Total Project Duration</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effectLst/>
                        </a:rPr>
                        <a:t>Number of times the simulation result was less than or equal to the Total Project Duration</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effectLst/>
                        </a:rPr>
                        <a:t>Percentage of simulation runs where the result was less than or equal to the Total Project Duration</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59218">
                <a:tc>
                  <a:txBody>
                    <a:bodyPr/>
                    <a:lstStyle/>
                    <a:p>
                      <a:r>
                        <a:rPr lang="cs-CZ" sz="1300" dirty="0">
                          <a:effectLst/>
                        </a:rPr>
                        <a:t>11</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effectLst/>
                        </a:rPr>
                        <a:t>5</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mr-IN" sz="1300">
                          <a:effectLst/>
                        </a:rPr>
                        <a:t>1%</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59218">
                <a:tc>
                  <a:txBody>
                    <a:bodyPr/>
                    <a:lstStyle/>
                    <a:p>
                      <a:r>
                        <a:rPr lang="is-IS" sz="1300" dirty="0">
                          <a:effectLst/>
                        </a:rPr>
                        <a:t>12</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s-IS" sz="1300">
                          <a:effectLst/>
                        </a:rPr>
                        <a:t>20</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mr-IN" sz="1300" dirty="0">
                          <a:effectLst/>
                        </a:rPr>
                        <a:t>4%</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59218">
                <a:tc>
                  <a:txBody>
                    <a:bodyPr/>
                    <a:lstStyle/>
                    <a:p>
                      <a:r>
                        <a:rPr lang="is-IS" sz="1300">
                          <a:effectLst/>
                        </a:rPr>
                        <a:t>13</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effectLst/>
                        </a:rPr>
                        <a:t>75</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mr-IN" sz="1300">
                          <a:effectLst/>
                        </a:rPr>
                        <a:t>15%</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59218">
                <a:tc>
                  <a:txBody>
                    <a:bodyPr/>
                    <a:lstStyle/>
                    <a:p>
                      <a:r>
                        <a:rPr lang="en-US" sz="1300">
                          <a:effectLst/>
                        </a:rPr>
                        <a:t>14</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effectLst/>
                        </a:rPr>
                        <a:t>90</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mr-IN" sz="1300" dirty="0">
                          <a:effectLst/>
                        </a:rPr>
                        <a:t>18%</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59218">
                <a:tc>
                  <a:txBody>
                    <a:bodyPr/>
                    <a:lstStyle/>
                    <a:p>
                      <a:r>
                        <a:rPr lang="en-US" sz="1300">
                          <a:effectLst/>
                        </a:rPr>
                        <a:t>15</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s-IS" sz="1300">
                          <a:effectLst/>
                        </a:rPr>
                        <a:t>125</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mr-IN" sz="1300" dirty="0">
                          <a:effectLst/>
                        </a:rPr>
                        <a:t>25%</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59218">
                <a:tc>
                  <a:txBody>
                    <a:bodyPr/>
                    <a:lstStyle/>
                    <a:p>
                      <a:r>
                        <a:rPr lang="en-US" sz="1300">
                          <a:effectLst/>
                        </a:rPr>
                        <a:t>16</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effectLst/>
                        </a:rPr>
                        <a:t>140</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mr-IN" sz="1300" dirty="0">
                          <a:effectLst/>
                        </a:rPr>
                        <a:t>28%</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59218">
                <a:tc>
                  <a:txBody>
                    <a:bodyPr/>
                    <a:lstStyle/>
                    <a:p>
                      <a:r>
                        <a:rPr lang="en-US" sz="1300">
                          <a:effectLst/>
                        </a:rPr>
                        <a:t>17</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s-IS" sz="1300">
                          <a:effectLst/>
                        </a:rPr>
                        <a:t>165</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mr-IN" sz="1300" dirty="0">
                          <a:effectLst/>
                        </a:rPr>
                        <a:t>33%</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59218">
                <a:tc>
                  <a:txBody>
                    <a:bodyPr/>
                    <a:lstStyle/>
                    <a:p>
                      <a:r>
                        <a:rPr lang="fi-FI" sz="1300">
                          <a:effectLst/>
                        </a:rPr>
                        <a:t>18</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s-IS" sz="1300">
                          <a:effectLst/>
                        </a:rPr>
                        <a:t>275</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mr-IN" sz="1300" dirty="0">
                          <a:effectLst/>
                        </a:rPr>
                        <a:t>55%</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59218">
                <a:tc>
                  <a:txBody>
                    <a:bodyPr/>
                    <a:lstStyle/>
                    <a:p>
                      <a:r>
                        <a:rPr lang="en-US" sz="1300">
                          <a:effectLst/>
                        </a:rPr>
                        <a:t>19</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effectLst/>
                        </a:rPr>
                        <a:t>440</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mr-IN" sz="1300" dirty="0">
                          <a:effectLst/>
                        </a:rPr>
                        <a:t>88%</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59218">
                <a:tc>
                  <a:txBody>
                    <a:bodyPr/>
                    <a:lstStyle/>
                    <a:p>
                      <a:r>
                        <a:rPr lang="is-IS" sz="1300">
                          <a:effectLst/>
                        </a:rPr>
                        <a:t>20</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a:effectLst/>
                        </a:rPr>
                        <a:t>475</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mr-IN" sz="1300" dirty="0">
                          <a:effectLst/>
                        </a:rPr>
                        <a:t>95%</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259218">
                <a:tc>
                  <a:txBody>
                    <a:bodyPr/>
                    <a:lstStyle/>
                    <a:p>
                      <a:r>
                        <a:rPr lang="cs-CZ" sz="1300">
                          <a:effectLst/>
                        </a:rPr>
                        <a:t>21</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300">
                          <a:effectLst/>
                        </a:rPr>
                        <a:t>490</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mr-IN" sz="1300" dirty="0">
                          <a:effectLst/>
                        </a:rPr>
                        <a:t>98%</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59218">
                <a:tc>
                  <a:txBody>
                    <a:bodyPr/>
                    <a:lstStyle/>
                    <a:p>
                      <a:r>
                        <a:rPr lang="is-IS" sz="1300">
                          <a:effectLst/>
                        </a:rPr>
                        <a:t>22</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cs-CZ" sz="1300">
                          <a:effectLst/>
                        </a:rPr>
                        <a:t>495</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mr-IN" sz="1300" dirty="0">
                          <a:effectLst/>
                        </a:rPr>
                        <a:t>99%</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59218">
                <a:tc>
                  <a:txBody>
                    <a:bodyPr/>
                    <a:lstStyle/>
                    <a:p>
                      <a:r>
                        <a:rPr lang="is-IS" sz="1300">
                          <a:effectLst/>
                        </a:rPr>
                        <a:t>23</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s-IS" sz="1300">
                          <a:effectLst/>
                        </a:rPr>
                        <a:t>500</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mr-IN" sz="1300" dirty="0">
                          <a:effectLst/>
                        </a:rPr>
                        <a:t>100%</a:t>
                      </a:r>
                    </a:p>
                  </a:txBody>
                  <a:tcPr marL="31452" marR="31452" marT="8986" marB="898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cxnSp>
        <p:nvCxnSpPr>
          <p:cNvPr id="6" name="Straight Arrow Connector 5">
            <a:extLst>
              <a:ext uri="{FF2B5EF4-FFF2-40B4-BE49-F238E27FC236}">
                <a16:creationId xmlns:a16="http://schemas.microsoft.com/office/drawing/2014/main" id="{2331F3C0-B37B-7C4A-9FB5-F5558A43F27C}"/>
              </a:ext>
            </a:extLst>
          </p:cNvPr>
          <p:cNvCxnSpPr/>
          <p:nvPr/>
        </p:nvCxnSpPr>
        <p:spPr>
          <a:xfrm>
            <a:off x="2388326" y="4558937"/>
            <a:ext cx="9525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62AD868-4EA7-764C-9597-46BF094779B3}"/>
              </a:ext>
            </a:extLst>
          </p:cNvPr>
          <p:cNvSpPr txBox="1"/>
          <p:nvPr/>
        </p:nvSpPr>
        <p:spPr>
          <a:xfrm>
            <a:off x="1669985" y="4152670"/>
            <a:ext cx="1762727" cy="369332"/>
          </a:xfrm>
          <a:prstGeom prst="rect">
            <a:avLst/>
          </a:prstGeom>
          <a:noFill/>
        </p:spPr>
        <p:txBody>
          <a:bodyPr wrap="none" rtlCol="0">
            <a:spAutoFit/>
          </a:bodyPr>
          <a:lstStyle/>
          <a:p>
            <a:r>
              <a:rPr lang="en-US" i="1" dirty="0"/>
              <a:t>Project Due Date</a:t>
            </a:r>
          </a:p>
        </p:txBody>
      </p:sp>
    </p:spTree>
    <p:extLst>
      <p:ext uri="{BB962C8B-B14F-4D97-AF65-F5344CB8AC3E}">
        <p14:creationId xmlns:p14="http://schemas.microsoft.com/office/powerpoint/2010/main" val="15730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64922AF-872E-6542-8E5C-E2CD6F6973E1}"/>
              </a:ext>
            </a:extLst>
          </p:cNvPr>
          <p:cNvSpPr>
            <a:spLocks noGrp="1"/>
          </p:cNvSpPr>
          <p:nvPr>
            <p:ph type="title"/>
          </p:nvPr>
        </p:nvSpPr>
        <p:spPr/>
        <p:txBody>
          <a:bodyPr/>
          <a:lstStyle/>
          <a:p>
            <a:r>
              <a:rPr lang="en-US" dirty="0"/>
              <a:t>Three Project Objectives</a:t>
            </a:r>
          </a:p>
        </p:txBody>
      </p:sp>
      <p:sp>
        <p:nvSpPr>
          <p:cNvPr id="11" name="object 2">
            <a:extLst>
              <a:ext uri="{FF2B5EF4-FFF2-40B4-BE49-F238E27FC236}">
                <a16:creationId xmlns:a16="http://schemas.microsoft.com/office/drawing/2014/main" id="{AF20DAC0-7799-934D-B6EF-AD8BBB2A85CE}"/>
              </a:ext>
            </a:extLst>
          </p:cNvPr>
          <p:cNvSpPr txBox="1"/>
          <p:nvPr/>
        </p:nvSpPr>
        <p:spPr>
          <a:xfrm>
            <a:off x="7306382" y="3773283"/>
            <a:ext cx="1393074" cy="443710"/>
          </a:xfrm>
          <a:prstGeom prst="rect">
            <a:avLst/>
          </a:prstGeom>
        </p:spPr>
        <p:txBody>
          <a:bodyPr vert="horz" wrap="square" lIns="0" tIns="12700" rIns="0" bIns="0" rtlCol="0">
            <a:spAutoFit/>
          </a:bodyPr>
          <a:lstStyle/>
          <a:p>
            <a:pPr marL="12700">
              <a:spcBef>
                <a:spcPts val="100"/>
              </a:spcBef>
            </a:pPr>
            <a:r>
              <a:rPr sz="2800" b="1" spc="-60" dirty="0">
                <a:solidFill>
                  <a:srgbClr val="FF0000"/>
                </a:solidFill>
                <a:latin typeface="Arial"/>
                <a:cs typeface="Arial"/>
              </a:rPr>
              <a:t>Budg</a:t>
            </a:r>
            <a:r>
              <a:rPr sz="2800" b="1" spc="-70" dirty="0">
                <a:solidFill>
                  <a:srgbClr val="FF0000"/>
                </a:solidFill>
                <a:latin typeface="Arial"/>
                <a:cs typeface="Arial"/>
              </a:rPr>
              <a:t>e</a:t>
            </a:r>
            <a:r>
              <a:rPr sz="2800" b="1" spc="70" dirty="0">
                <a:solidFill>
                  <a:srgbClr val="FF0000"/>
                </a:solidFill>
                <a:latin typeface="Arial"/>
                <a:cs typeface="Arial"/>
              </a:rPr>
              <a:t>t</a:t>
            </a:r>
            <a:endParaRPr sz="2800" b="1" dirty="0">
              <a:solidFill>
                <a:srgbClr val="FF0000"/>
              </a:solidFill>
              <a:latin typeface="Arial"/>
              <a:cs typeface="Arial"/>
            </a:endParaRPr>
          </a:p>
        </p:txBody>
      </p:sp>
      <p:sp>
        <p:nvSpPr>
          <p:cNvPr id="12" name="object 4">
            <a:extLst>
              <a:ext uri="{FF2B5EF4-FFF2-40B4-BE49-F238E27FC236}">
                <a16:creationId xmlns:a16="http://schemas.microsoft.com/office/drawing/2014/main" id="{31F8EFA7-DC14-F74D-A16E-0D93AEDF4AA2}"/>
              </a:ext>
            </a:extLst>
          </p:cNvPr>
          <p:cNvSpPr txBox="1"/>
          <p:nvPr/>
        </p:nvSpPr>
        <p:spPr>
          <a:xfrm>
            <a:off x="4214311" y="3773283"/>
            <a:ext cx="1195889" cy="443710"/>
          </a:xfrm>
          <a:prstGeom prst="rect">
            <a:avLst/>
          </a:prstGeom>
        </p:spPr>
        <p:txBody>
          <a:bodyPr vert="horz" wrap="square" lIns="0" tIns="12700" rIns="0" bIns="0" rtlCol="0">
            <a:spAutoFit/>
          </a:bodyPr>
          <a:lstStyle/>
          <a:p>
            <a:pPr marL="12700">
              <a:spcBef>
                <a:spcPts val="100"/>
              </a:spcBef>
            </a:pPr>
            <a:r>
              <a:rPr sz="2800" b="1" spc="-45" dirty="0">
                <a:solidFill>
                  <a:srgbClr val="FF0000"/>
                </a:solidFill>
                <a:latin typeface="Arial"/>
                <a:cs typeface="Arial"/>
              </a:rPr>
              <a:t>Time</a:t>
            </a:r>
            <a:endParaRPr sz="2800" b="1" dirty="0">
              <a:solidFill>
                <a:srgbClr val="FF0000"/>
              </a:solidFill>
              <a:latin typeface="Arial"/>
              <a:cs typeface="Arial"/>
            </a:endParaRPr>
          </a:p>
        </p:txBody>
      </p:sp>
      <p:sp>
        <p:nvSpPr>
          <p:cNvPr id="14" name="object 6">
            <a:extLst>
              <a:ext uri="{FF2B5EF4-FFF2-40B4-BE49-F238E27FC236}">
                <a16:creationId xmlns:a16="http://schemas.microsoft.com/office/drawing/2014/main" id="{E78A29F6-8E9E-704C-A4B1-1C813F0AAB91}"/>
              </a:ext>
            </a:extLst>
          </p:cNvPr>
          <p:cNvSpPr/>
          <p:nvPr/>
        </p:nvSpPr>
        <p:spPr>
          <a:xfrm>
            <a:off x="4862233" y="2948403"/>
            <a:ext cx="2410282" cy="602808"/>
          </a:xfrm>
          <a:custGeom>
            <a:avLst/>
            <a:gdLst/>
            <a:ahLst/>
            <a:cxnLst/>
            <a:rect l="l" t="t" r="r" b="b"/>
            <a:pathLst>
              <a:path w="1452879" h="367664">
                <a:moveTo>
                  <a:pt x="0" y="367283"/>
                </a:moveTo>
                <a:lnTo>
                  <a:pt x="726185" y="0"/>
                </a:lnTo>
                <a:lnTo>
                  <a:pt x="1452371" y="367283"/>
                </a:lnTo>
                <a:lnTo>
                  <a:pt x="0" y="367283"/>
                </a:lnTo>
                <a:close/>
              </a:path>
            </a:pathLst>
          </a:custGeom>
          <a:ln w="76200">
            <a:solidFill>
              <a:schemeClr val="tx1"/>
            </a:solidFill>
          </a:ln>
        </p:spPr>
        <p:txBody>
          <a:bodyPr wrap="square" lIns="0" tIns="0" rIns="0" bIns="0" rtlCol="0"/>
          <a:lstStyle/>
          <a:p>
            <a:endParaRPr/>
          </a:p>
        </p:txBody>
      </p:sp>
      <p:pic>
        <p:nvPicPr>
          <p:cNvPr id="15" name="object 7">
            <a:extLst>
              <a:ext uri="{FF2B5EF4-FFF2-40B4-BE49-F238E27FC236}">
                <a16:creationId xmlns:a16="http://schemas.microsoft.com/office/drawing/2014/main" id="{FA3B51C4-7076-E64E-86FF-C39757DDD2B5}"/>
              </a:ext>
            </a:extLst>
          </p:cNvPr>
          <p:cNvPicPr/>
          <p:nvPr/>
        </p:nvPicPr>
        <p:blipFill>
          <a:blip r:embed="rId3" cstate="print"/>
          <a:stretch>
            <a:fillRect/>
          </a:stretch>
        </p:blipFill>
        <p:spPr>
          <a:xfrm>
            <a:off x="6971807" y="1447799"/>
            <a:ext cx="1600392" cy="1499212"/>
          </a:xfrm>
          <a:prstGeom prst="rect">
            <a:avLst/>
          </a:prstGeom>
        </p:spPr>
      </p:pic>
      <p:pic>
        <p:nvPicPr>
          <p:cNvPr id="16" name="object 8">
            <a:extLst>
              <a:ext uri="{FF2B5EF4-FFF2-40B4-BE49-F238E27FC236}">
                <a16:creationId xmlns:a16="http://schemas.microsoft.com/office/drawing/2014/main" id="{07E29586-0376-5646-B57E-26E644C74798}"/>
              </a:ext>
            </a:extLst>
          </p:cNvPr>
          <p:cNvPicPr/>
          <p:nvPr/>
        </p:nvPicPr>
        <p:blipFill>
          <a:blip r:embed="rId4" cstate="print"/>
          <a:stretch>
            <a:fillRect/>
          </a:stretch>
        </p:blipFill>
        <p:spPr>
          <a:xfrm>
            <a:off x="3581400" y="4443764"/>
            <a:ext cx="2022614" cy="1499212"/>
          </a:xfrm>
          <a:prstGeom prst="rect">
            <a:avLst/>
          </a:prstGeom>
        </p:spPr>
      </p:pic>
      <p:sp>
        <p:nvSpPr>
          <p:cNvPr id="20" name="object 3">
            <a:extLst>
              <a:ext uri="{FF2B5EF4-FFF2-40B4-BE49-F238E27FC236}">
                <a16:creationId xmlns:a16="http://schemas.microsoft.com/office/drawing/2014/main" id="{5C2C0513-9A7A-9345-9D1C-675F988F642B}"/>
              </a:ext>
            </a:extLst>
          </p:cNvPr>
          <p:cNvSpPr txBox="1"/>
          <p:nvPr/>
        </p:nvSpPr>
        <p:spPr>
          <a:xfrm>
            <a:off x="3132407" y="2057401"/>
            <a:ext cx="3862260" cy="527067"/>
          </a:xfrm>
          <a:prstGeom prst="rect">
            <a:avLst/>
          </a:prstGeom>
        </p:spPr>
        <p:txBody>
          <a:bodyPr vert="horz" wrap="square" lIns="0" tIns="95250" rIns="0" bIns="0" rtlCol="0">
            <a:spAutoFit/>
          </a:bodyPr>
          <a:lstStyle/>
          <a:p>
            <a:pPr marL="2458085">
              <a:spcBef>
                <a:spcPts val="575"/>
              </a:spcBef>
            </a:pPr>
            <a:r>
              <a:rPr sz="2800" b="1" spc="-70" dirty="0">
                <a:solidFill>
                  <a:srgbClr val="FF0000"/>
                </a:solidFill>
                <a:latin typeface="Arial"/>
                <a:cs typeface="Arial"/>
              </a:rPr>
              <a:t>Scope</a:t>
            </a:r>
            <a:endParaRPr sz="2800" b="1" dirty="0">
              <a:solidFill>
                <a:srgbClr val="FF0000"/>
              </a:solidFill>
              <a:latin typeface="Arial"/>
              <a:cs typeface="Arial"/>
            </a:endParaRPr>
          </a:p>
        </p:txBody>
      </p:sp>
      <p:pic>
        <p:nvPicPr>
          <p:cNvPr id="22" name="Picture 21">
            <a:extLst>
              <a:ext uri="{FF2B5EF4-FFF2-40B4-BE49-F238E27FC236}">
                <a16:creationId xmlns:a16="http://schemas.microsoft.com/office/drawing/2014/main" id="{2CA69E95-3D1F-C749-BC38-8D4F17294A69}"/>
              </a:ext>
            </a:extLst>
          </p:cNvPr>
          <p:cNvPicPr>
            <a:picLocks noChangeAspect="1"/>
          </p:cNvPicPr>
          <p:nvPr/>
        </p:nvPicPr>
        <p:blipFill>
          <a:blip r:embed="rId5"/>
          <a:stretch>
            <a:fillRect/>
          </a:stretch>
        </p:blipFill>
        <p:spPr>
          <a:xfrm>
            <a:off x="6909604" y="4185495"/>
            <a:ext cx="1987533" cy="1987533"/>
          </a:xfrm>
          <a:prstGeom prst="rect">
            <a:avLst/>
          </a:prstGeom>
        </p:spPr>
      </p:pic>
      <p:sp>
        <p:nvSpPr>
          <p:cNvPr id="13" name="Slide Number Placeholder 4">
            <a:extLst>
              <a:ext uri="{FF2B5EF4-FFF2-40B4-BE49-F238E27FC236}">
                <a16:creationId xmlns:a16="http://schemas.microsoft.com/office/drawing/2014/main" id="{74CDC263-AC10-7B4B-A58A-FBFF6C0DB972}"/>
              </a:ext>
            </a:extLst>
          </p:cNvPr>
          <p:cNvSpPr>
            <a:spLocks noGrp="1"/>
          </p:cNvSpPr>
          <p:nvPr>
            <p:ph type="sldNum" sz="quarter" idx="12"/>
          </p:nvPr>
        </p:nvSpPr>
        <p:spPr>
          <a:xfrm>
            <a:off x="8610600" y="6356350"/>
            <a:ext cx="2743200" cy="365125"/>
          </a:xfrm>
        </p:spPr>
        <p:txBody>
          <a:bodyPr/>
          <a:lstStyle/>
          <a:p>
            <a:fld id="{ADC70A61-4290-184D-8658-EAB7AA269791}" type="slidenum">
              <a:rPr lang="en-US" smtClean="0"/>
              <a:t>9</a:t>
            </a:fld>
            <a:endParaRPr lang="en-US" dirty="0"/>
          </a:p>
        </p:txBody>
      </p:sp>
    </p:spTree>
    <p:extLst>
      <p:ext uri="{BB962C8B-B14F-4D97-AF65-F5344CB8AC3E}">
        <p14:creationId xmlns:p14="http://schemas.microsoft.com/office/powerpoint/2010/main" val="36992741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p:txBody>
          <a:bodyPr/>
          <a:lstStyle/>
          <a:p>
            <a:r>
              <a:rPr lang="en-US" altLang="en-US"/>
              <a:t>Sample Monte Carlo Simulation Results for Project Schedule – 500 simulations</a:t>
            </a:r>
            <a:endParaRPr lang="en-US" altLang="en-US" dirty="0"/>
          </a:p>
        </p:txBody>
      </p:sp>
      <p:sp>
        <p:nvSpPr>
          <p:cNvPr id="5" name="Slide Number Placeholder 4"/>
          <p:cNvSpPr>
            <a:spLocks noGrp="1"/>
          </p:cNvSpPr>
          <p:nvPr>
            <p:ph type="sldNum" sz="quarter" idx="12"/>
          </p:nvPr>
        </p:nvSpPr>
        <p:spPr/>
        <p:txBody>
          <a:bodyPr/>
          <a:lstStyle/>
          <a:p>
            <a:fld id="{E4F04B03-16DB-DB43-B3CB-4B7BAFDC2803}" type="slidenum">
              <a:rPr lang="en-US" altLang="en-US" smtClean="0"/>
              <a:pPr/>
              <a:t>90</a:t>
            </a:fld>
            <a:endParaRPr lang="en-US" altLang="en-US"/>
          </a:p>
        </p:txBody>
      </p:sp>
      <p:sp>
        <p:nvSpPr>
          <p:cNvPr id="3" name="Rectangle 1"/>
          <p:cNvSpPr>
            <a:spLocks noChangeArrowheads="1"/>
          </p:cNvSpPr>
          <p:nvPr/>
        </p:nvSpPr>
        <p:spPr bwMode="auto">
          <a:xfrm>
            <a:off x="3970339" y="136752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br>
              <a:rPr lang="en-US" altLang="en-US">
                <a:latin typeface="Arial" charset="0"/>
              </a:rPr>
            </a:br>
            <a:endParaRPr lang="en-US" altLang="en-US">
              <a:latin typeface="Arial" charset="0"/>
            </a:endParaRPr>
          </a:p>
        </p:txBody>
      </p:sp>
      <p:graphicFrame>
        <p:nvGraphicFramePr>
          <p:cNvPr id="8" name="Chart 7">
            <a:extLst>
              <a:ext uri="{FF2B5EF4-FFF2-40B4-BE49-F238E27FC236}">
                <a16:creationId xmlns:a16="http://schemas.microsoft.com/office/drawing/2014/main" id="{E46A06C7-180B-5E47-8B0E-E897D6576112}"/>
              </a:ext>
            </a:extLst>
          </p:cNvPr>
          <p:cNvGraphicFramePr>
            <a:graphicFrameLocks/>
          </p:cNvGraphicFramePr>
          <p:nvPr>
            <p:extLst/>
          </p:nvPr>
        </p:nvGraphicFramePr>
        <p:xfrm>
          <a:off x="2935705" y="1480674"/>
          <a:ext cx="6801853" cy="50856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68990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pic>
        <p:nvPicPr>
          <p:cNvPr id="767" name="Google Shape;767;p74"/>
          <p:cNvPicPr preferRelativeResize="0">
            <a:picLocks noGrp="1"/>
          </p:cNvPicPr>
          <p:nvPr>
            <p:ph type="body" idx="1"/>
          </p:nvPr>
        </p:nvPicPr>
        <p:blipFill rotWithShape="1">
          <a:blip r:embed="rId3">
            <a:alphaModFix/>
          </a:blip>
          <a:srcRect/>
          <a:stretch/>
        </p:blipFill>
        <p:spPr>
          <a:xfrm>
            <a:off x="2686050" y="1216025"/>
            <a:ext cx="5391150" cy="4351338"/>
          </a:xfrm>
          <a:prstGeom prst="rect">
            <a:avLst/>
          </a:prstGeom>
          <a:noFill/>
          <a:ln>
            <a:noFill/>
          </a:ln>
        </p:spPr>
      </p:pic>
      <p:sp>
        <p:nvSpPr>
          <p:cNvPr id="768" name="Google Shape;768;p74"/>
          <p:cNvSpPr txBox="1">
            <a:spLocks noGrp="1"/>
          </p:cNvSpPr>
          <p:nvPr>
            <p:ph type="sldNum" idx="12"/>
          </p:nvPr>
        </p:nvSpPr>
        <p:spPr>
          <a:xfrm>
            <a:off x="11074400" y="242889"/>
            <a:ext cx="738717"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400">
                <a:solidFill>
                  <a:schemeClr val="lt1"/>
                </a:solidFill>
                <a:latin typeface="Calibri"/>
                <a:ea typeface="Calibri"/>
                <a:cs typeface="Calibri"/>
                <a:sym typeface="Calibri"/>
              </a:rPr>
              <a:t>91</a:t>
            </a:fld>
            <a:endParaRPr sz="1400">
              <a:solidFill>
                <a:srgbClr val="FFFFFF"/>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NSA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19541</Words>
  <Application>Microsoft Macintosh PowerPoint</Application>
  <PresentationFormat>Widescreen</PresentationFormat>
  <Paragraphs>1858</Paragraphs>
  <Slides>91</Slides>
  <Notes>91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91</vt:i4>
      </vt:variant>
    </vt:vector>
  </HeadingPairs>
  <TitlesOfParts>
    <vt:vector size="107" baseType="lpstr">
      <vt:lpstr>MS Mincho</vt:lpstr>
      <vt:lpstr>Helvetica Neue</vt:lpstr>
      <vt:lpstr>Wingdings</vt:lpstr>
      <vt:lpstr>Calibri</vt:lpstr>
      <vt:lpstr>Arial Unicode MS</vt:lpstr>
      <vt:lpstr>Lucida Sans</vt:lpstr>
      <vt:lpstr>Cambria</vt:lpstr>
      <vt:lpstr>Helvetica</vt:lpstr>
      <vt:lpstr>Times New Roman</vt:lpstr>
      <vt:lpstr>ＭＳ Ｐゴシック</vt:lpstr>
      <vt:lpstr>Arial</vt:lpstr>
      <vt:lpstr>Verdana</vt:lpstr>
      <vt:lpstr>Century Gothic</vt:lpstr>
      <vt:lpstr>Gill Sans MT</vt:lpstr>
      <vt:lpstr>Noto Sans Symbols</vt:lpstr>
      <vt:lpstr>NSA Theme</vt:lpstr>
      <vt:lpstr>Project Risk Management</vt:lpstr>
      <vt:lpstr>Acknowledgment</vt:lpstr>
      <vt:lpstr>Acknowledgment</vt:lpstr>
      <vt:lpstr>This module contains the following sections:</vt:lpstr>
      <vt:lpstr>Learning Objectives</vt:lpstr>
      <vt:lpstr>What is a project?</vt:lpstr>
      <vt:lpstr>What is a Project?</vt:lpstr>
      <vt:lpstr>What is a Project?</vt:lpstr>
      <vt:lpstr>Three Project Objectives</vt:lpstr>
      <vt:lpstr>Three Project Objectives</vt:lpstr>
      <vt:lpstr>What is Project Risk?</vt:lpstr>
      <vt:lpstr>Project Risks threaten objectives!</vt:lpstr>
      <vt:lpstr>Project Lifecycle</vt:lpstr>
      <vt:lpstr>Project Risk Management</vt:lpstr>
      <vt:lpstr>Project Risk Management Process</vt:lpstr>
      <vt:lpstr>Risk Management Elements and Process</vt:lpstr>
      <vt:lpstr>Identify Risk</vt:lpstr>
      <vt:lpstr>Types of Risk</vt:lpstr>
      <vt:lpstr>1. Identify Risks: Sources of Risk</vt:lpstr>
      <vt:lpstr>1. Identify Risks: Sources of Risk </vt:lpstr>
      <vt:lpstr>1. Identify Risks: Tools</vt:lpstr>
      <vt:lpstr>Risk  Checklist</vt:lpstr>
      <vt:lpstr>Risk Breakdown Structure (RBS)</vt:lpstr>
      <vt:lpstr>Product Development WBS</vt:lpstr>
      <vt:lpstr>Ishikawa Diagram</vt:lpstr>
      <vt:lpstr>Risk  Register</vt:lpstr>
      <vt:lpstr>Analyze Risk</vt:lpstr>
      <vt:lpstr>Recall– Risk Exposure</vt:lpstr>
      <vt:lpstr>2. Assess the Risk</vt:lpstr>
      <vt:lpstr>2. Assess the Risk</vt:lpstr>
      <vt:lpstr>2. Assess the Risk</vt:lpstr>
      <vt:lpstr>2. Assess the Risk</vt:lpstr>
      <vt:lpstr>2. Assess the Risk</vt:lpstr>
      <vt:lpstr>2. Assess the Risk</vt:lpstr>
      <vt:lpstr>2. Assess the Risk</vt:lpstr>
      <vt:lpstr>2. Assess the Risk</vt:lpstr>
      <vt:lpstr>2. Assess the Risk</vt:lpstr>
      <vt:lpstr>2. Assess the Risk</vt:lpstr>
      <vt:lpstr>2. Assess the Risk</vt:lpstr>
      <vt:lpstr>2. Assess the Risk</vt:lpstr>
      <vt:lpstr>2. Assess the Risk</vt:lpstr>
      <vt:lpstr>2. Assess the Risk</vt:lpstr>
      <vt:lpstr>2. Assess the Risk</vt:lpstr>
      <vt:lpstr>2. Assess the Risk</vt:lpstr>
      <vt:lpstr>2. Assess the Risk</vt:lpstr>
      <vt:lpstr>Risk  Register</vt:lpstr>
      <vt:lpstr>Project Risk Register</vt:lpstr>
      <vt:lpstr>Plan Risk Responses</vt:lpstr>
      <vt:lpstr>Risk Management Elements and Process</vt:lpstr>
      <vt:lpstr>3. Risk Response Strategies</vt:lpstr>
      <vt:lpstr>3. Risk Response Strategies</vt:lpstr>
      <vt:lpstr>3. Risk Response Strategies</vt:lpstr>
      <vt:lpstr>3. Risk Response Strategies</vt:lpstr>
      <vt:lpstr>Risk  Register</vt:lpstr>
      <vt:lpstr>Track and Control Risk</vt:lpstr>
      <vt:lpstr>Risk Management Elements and Process</vt:lpstr>
      <vt:lpstr>Set Risk Management Practices and Policies </vt:lpstr>
      <vt:lpstr>PowerPoint Presentation</vt:lpstr>
      <vt:lpstr>Risk Management Practices and Policies </vt:lpstr>
      <vt:lpstr>Risk Management Practices and Policies</vt:lpstr>
      <vt:lpstr>Quantitative Methods</vt:lpstr>
      <vt:lpstr>Recall– Expected Value and Risk Exposure</vt:lpstr>
      <vt:lpstr>Using Expected Value and Risk Exposure</vt:lpstr>
      <vt:lpstr>Expected Value</vt:lpstr>
      <vt:lpstr>Expected Value</vt:lpstr>
      <vt:lpstr>Expected Value</vt:lpstr>
      <vt:lpstr>Recall– Decision Trees</vt:lpstr>
      <vt:lpstr>Tornado Diagram</vt:lpstr>
      <vt:lpstr>Project Risks</vt:lpstr>
      <vt:lpstr>Project Example</vt:lpstr>
      <vt:lpstr>Modeling Variability</vt:lpstr>
      <vt:lpstr>Tornado Diagram</vt:lpstr>
      <vt:lpstr>Modeling Variability</vt:lpstr>
      <vt:lpstr>Monte Carlo Simulation</vt:lpstr>
      <vt:lpstr>Simulation</vt:lpstr>
      <vt:lpstr>Simulation</vt:lpstr>
      <vt:lpstr>Simulation</vt:lpstr>
      <vt:lpstr>Project Duration Probability Distribution</vt:lpstr>
      <vt:lpstr>Project Duration Cumulative Distribution</vt:lpstr>
      <vt:lpstr>Project Duration Confidence Interval</vt:lpstr>
      <vt:lpstr>Changing Critical Path</vt:lpstr>
      <vt:lpstr>Criticality Index</vt:lpstr>
      <vt:lpstr>Project Cost Probability Distribution</vt:lpstr>
      <vt:lpstr>Excel Example</vt:lpstr>
      <vt:lpstr>Monte Carlo Simulation Example  for Project Scheduling</vt:lpstr>
      <vt:lpstr>Estimation of Values</vt:lpstr>
      <vt:lpstr>Monte Carlo Simulation Example  for Project Schedule</vt:lpstr>
      <vt:lpstr>Sample Monte Carlo Simulation EXERCISE</vt:lpstr>
      <vt:lpstr>Sample Monte Carlo Simulation Results for Project Schedule</vt:lpstr>
      <vt:lpstr>Sample Monte Carlo Simulation Results for Project Schedule – 500 simulations</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Risk Management</dc:title>
  <cp:lastModifiedBy>Magpili, Luna</cp:lastModifiedBy>
  <cp:revision>2</cp:revision>
  <dcterms:modified xsi:type="dcterms:W3CDTF">2024-01-04T22:29:59Z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0x0101004470FB30E30F2E4CADF1028284B4436C</vt:lpwstr>
  </property>
</Properties>
</file>