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658" r:id="rId2"/>
    <p:sldMasterId id="2147483667" r:id="rId3"/>
    <p:sldMasterId id="2147483676" r:id="rId4"/>
  </p:sldMasterIdLst>
  <p:notesMasterIdLst>
    <p:notesMasterId r:id="rId32"/>
  </p:notesMasterIdLst>
  <p:handoutMasterIdLst>
    <p:handoutMasterId r:id="rId33"/>
  </p:handoutMasterIdLst>
  <p:sldIdLst>
    <p:sldId id="256" r:id="rId5"/>
    <p:sldId id="285" r:id="rId6"/>
    <p:sldId id="288" r:id="rId7"/>
    <p:sldId id="265" r:id="rId8"/>
    <p:sldId id="284" r:id="rId9"/>
    <p:sldId id="286" r:id="rId10"/>
    <p:sldId id="287" r:id="rId11"/>
    <p:sldId id="290" r:id="rId12"/>
    <p:sldId id="289" r:id="rId13"/>
    <p:sldId id="264" r:id="rId14"/>
    <p:sldId id="282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9"/>
    <p:restoredTop sz="74175"/>
  </p:normalViewPr>
  <p:slideViewPr>
    <p:cSldViewPr snapToGrid="0" showGuides="1">
      <p:cViewPr varScale="1">
        <p:scale>
          <a:sx n="104" d="100"/>
          <a:sy n="104" d="100"/>
        </p:scale>
        <p:origin x="2240" y="2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3DF286-9E19-50C6-07EF-9B1DF5AA33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68104-1B56-7493-90CA-9A3EBE4EFF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41293-06B8-4B76-8B26-D773A4249071}" type="datetimeFigureOut">
              <a:rPr lang="en-US" smtClean="0"/>
              <a:t>5/9/24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920C1-BF59-EFF6-3C7B-C9B2BB61F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43CE9-ECAE-72C2-8F22-43CADB12AA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46262-2D9B-4CD1-AF09-8348EC7238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313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A86CC-0A44-4203-AB75-18D49FA83DC0}" type="datetimeFigureOut">
              <a:rPr lang="en-US" smtClean="0"/>
              <a:t>5/9/24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57E9E-D4C9-431A-9113-885BEC9F02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61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050" y="107950"/>
            <a:ext cx="6683375" cy="3759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6649" y="4389533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57E9E-D4C9-431A-9113-885BEC9F022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770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" y="0"/>
            <a:ext cx="6757988" cy="3800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276" y="4014860"/>
            <a:ext cx="6757988" cy="420188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393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3" y="141288"/>
            <a:ext cx="6757987" cy="3802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147506"/>
            <a:ext cx="6757988" cy="433355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66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152400"/>
            <a:ext cx="6662737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065225"/>
            <a:ext cx="6856414" cy="5078775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06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913" y="152400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100455"/>
            <a:ext cx="6856413" cy="4639842"/>
          </a:xfrm>
        </p:spPr>
        <p:txBody>
          <a:bodyPr/>
          <a:lstStyle/>
          <a:p>
            <a:pPr marL="457200" indent="-457200" eaLnBrk="1" hangingPunct="1">
              <a:spcBef>
                <a:spcPts val="300"/>
              </a:spcBef>
              <a:buFont typeface="+mj-lt"/>
              <a:buAutoNum type="arabicPeriod"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9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713" y="152400"/>
            <a:ext cx="6584950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032173"/>
            <a:ext cx="6858000" cy="511182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48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3" y="90488"/>
            <a:ext cx="6711950" cy="3776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213" y="3990067"/>
            <a:ext cx="6711950" cy="4924539"/>
          </a:xfrm>
        </p:spPr>
        <p:txBody>
          <a:bodyPr/>
          <a:lstStyle/>
          <a:p>
            <a:pPr marL="182880" indent="-182880">
              <a:spcBef>
                <a:spcPts val="0"/>
              </a:spcBef>
              <a:buFont typeface="+mj-lt"/>
              <a:buAutoNum type="arabicPeriod"/>
            </a:pPr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251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" y="92075"/>
            <a:ext cx="6613525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7886" y="3950093"/>
            <a:ext cx="6828528" cy="389391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84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088" y="82550"/>
            <a:ext cx="6708775" cy="3773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62" y="3993093"/>
            <a:ext cx="6708775" cy="4181424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100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152400"/>
            <a:ext cx="6583363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318" y="4087259"/>
            <a:ext cx="6583364" cy="4825388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64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6213" y="157163"/>
            <a:ext cx="6543675" cy="3681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010140"/>
            <a:ext cx="7010400" cy="5286259"/>
          </a:xfrm>
        </p:spPr>
        <p:txBody>
          <a:bodyPr/>
          <a:lstStyle/>
          <a:p>
            <a:pPr marL="457200" lvl="1" indent="-457200">
              <a:buFont typeface="+mj-lt"/>
              <a:buAutoNum type="arabicPeriod"/>
            </a:pPr>
            <a:endParaRPr lang="en-US" sz="2000" dirty="0"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41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" y="0"/>
            <a:ext cx="6757988" cy="3800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276" y="4014860"/>
            <a:ext cx="6757988" cy="4201886"/>
          </a:xfrm>
        </p:spPr>
        <p:txBody>
          <a:bodyPr/>
          <a:lstStyle/>
          <a:p>
            <a:pPr marL="342900" marR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This presentation is derived from the Educational Modules we developed with funds from The Spencer Educational Foundation and FM Global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Cybersecurity has both socio-economic dimension and technical dimensions.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Reliable and secure cyber and data infrastructures make socio-economic investment (e.g., R&amp;D) in the above technologies more efficient.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Overall result is faster technological progress and faster adaption.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As more organizations, agencies, and enterprises adapt and include these technologies in their operations, the easier Parametric Insurance can be implemented.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800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7AE17-80FD-BDCB-B355-935415DE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6E3A13-881A-8A12-B5B3-4B3B03D87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9375" y="112713"/>
            <a:ext cx="6662738" cy="37480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5D058-4F21-41D4-4405-E8A19E13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87" y="4021158"/>
            <a:ext cx="6475451" cy="4664055"/>
          </a:xfrm>
        </p:spPr>
        <p:txBody>
          <a:bodyPr/>
          <a:lstStyle/>
          <a:p>
            <a:pPr marL="274320" indent="-274320">
              <a:lnSpc>
                <a:spcPct val="0"/>
              </a:lnSpc>
              <a:buFont typeface="Calibri Light" panose="020F0302020204030204"/>
              <a:buAutoNum type="arabicPeriod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586CE-7461-1A84-1F31-3027EAF80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01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4938" y="98425"/>
            <a:ext cx="6540500" cy="3679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3910989"/>
            <a:ext cx="6675438" cy="503470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82CE2B-5924-4294-8D00-ED8F14FA1599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8486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93663"/>
            <a:ext cx="6634163" cy="3732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043191"/>
            <a:ext cx="6858000" cy="5100809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en-US" sz="2000" dirty="0">
              <a:solidFill>
                <a:srgbClr val="333333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47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3" y="93663"/>
            <a:ext cx="6726237" cy="3784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054208"/>
            <a:ext cx="6775450" cy="463100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333333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84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114300"/>
            <a:ext cx="6656387" cy="3744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-1" y="4230477"/>
            <a:ext cx="6699251" cy="4682169"/>
          </a:xfrm>
        </p:spPr>
        <p:txBody>
          <a:bodyPr/>
          <a:lstStyle/>
          <a:p>
            <a:pPr marL="466344" lvl="1" indent="-285750"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224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138113"/>
            <a:ext cx="6677025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032173"/>
            <a:ext cx="6767514" cy="465304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83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138113"/>
            <a:ext cx="6677025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76270" y="3988106"/>
            <a:ext cx="6591244" cy="469710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35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107950"/>
            <a:ext cx="6683375" cy="3759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0488" y="4400550"/>
            <a:ext cx="6683374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57E9E-D4C9-431A-9113-885BEC9F022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9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Where has some of this modules been deployed?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UAlbany’s College of Emergency Preparedness Homeland Security and Cybersecurity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Old Dominion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ETM program at WSU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Presented in Cameroon for Fulbright project under the sessions for Digital Governance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possibly at other institutions that downloaded the modules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57E9E-D4C9-431A-9113-885BEC9F022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91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3" y="141288"/>
            <a:ext cx="6757987" cy="3802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51664"/>
            <a:ext cx="6757988" cy="4333550"/>
          </a:xfrm>
        </p:spPr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Cybersecurity has both socio-economic dimension and technical dimensions</a:t>
            </a:r>
          </a:p>
          <a:p>
            <a:pPr marL="285750" marR="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We often hear that cybersecurity is mostly about technology, but some of the so-called best technologies may also be the most expensive</a:t>
            </a:r>
          </a:p>
          <a:p>
            <a:pPr marL="285750" marR="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And some are even ‘too advanced’ to be socially acceptable</a:t>
            </a:r>
          </a:p>
          <a:p>
            <a:pPr marL="285750" marR="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It is a dilemma, i.e., a situation in which a difficult choice must be made between two or more alternatives, especially equally undesirable ones</a:t>
            </a:r>
            <a:endParaRPr lang="en-US" sz="2000" b="0" i="1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Simply looking at one, two, but not all three dimensions is like plugging a round hole with a square peg – it will leak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Cyber risk managers are always looking for the ‘weakest link’ – that leaky corner when we try to plug a round hole with an imperfectly shaped peg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Unfortunately, this is what cyber criminals may also be looking for</a:t>
            </a:r>
          </a:p>
          <a:p>
            <a:pPr marL="285750" marR="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75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3" y="141288"/>
            <a:ext cx="6757987" cy="3802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51664"/>
            <a:ext cx="6757988" cy="433355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Advances in sensors, IoT’s, fast-computing, and other technologies allows many industries/institutions/agencies to make better use of high volume of data and information in their operation, albeit from the past (even almost real-time), squeezing out the benefits. For example, tons of data and advance algorithms have allowed many companies to better forecast how to optimize their operations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Better picture of the past can be recreated and may become a predictor of the road ahead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BUT this is predicated on reliable and secure cyber and data infrastructures – some guarantee of C-I-A; three pillars in cyber and information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89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3" y="141288"/>
            <a:ext cx="6757987" cy="3802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51664"/>
            <a:ext cx="6757988" cy="433355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These technologies – and the accompanying assurance of security - may enable us to take a virtual peek of what </a:t>
            </a:r>
            <a:r>
              <a:rPr lang="en-US" sz="1800" b="0" i="1" u="sng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could be around the corner (or possible futures scenarios)</a:t>
            </a: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, even if not a single road ahead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Contributing to not just better picture of the past, better view of the future (better wipers!) – for those 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many industries/institutions/agencies that use of high volume of data and information </a:t>
            </a:r>
            <a:endParaRPr lang="en-US" sz="1800" b="0" i="1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Resulting to more favorable Cost-effectiveness and socially-justifiable investment (e.g., R&amp;D) result to faster technological progress and faster adaption, increasing expected benefits and reducing the cost-benefit gap – i.e., improved economic valuation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b="0" i="1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31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3" y="141288"/>
            <a:ext cx="6757987" cy="3802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51664"/>
            <a:ext cx="6757988" cy="43335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With better view of the past and the possible future…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better informed what-if scenarios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Better answers to the pursuit of likelihood and consequences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R&amp;D in technologies, faster technological progress and faster adaption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We have developed a module on how to scientifically create future cybersecurity risk scenarios that can be defensible from an analytical perspective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b="0" i="1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02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3" y="141288"/>
            <a:ext cx="6757987" cy="3802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51664"/>
            <a:ext cx="6757988" cy="433355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better informed what-if scenarios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Involving various perils or hazards – possibly triggered by, but not confined to cybersecurity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Involving potentially several entities not necessarily cyber-connected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Example of cascading failures triggered by a potential cyber incident is how cyber attach on utilities such as electricity and water may cause ‘cascading’ effects to operations of manufacturing and chemical facilities; where the consequences are felt not simply in the form of information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02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3" y="141288"/>
            <a:ext cx="6757987" cy="3802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4351664"/>
            <a:ext cx="6757988" cy="433355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+mn-lt"/>
              </a:rPr>
              <a:t>Resulting to an even faster technological progress and faster adaption, further fueling investments in future of technologies,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+mn-lt"/>
              </a:rPr>
              <a:t>As more organizations, agencies, and enterprises adapt and include these technologies in their operations, the easier some </a:t>
            </a:r>
            <a:r>
              <a:rPr lang="en-US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+mn-lt"/>
              </a:rPr>
              <a:t>types of insurance contract can be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+mn-lt"/>
              </a:rPr>
              <a:t> implemented, e.g., Parametric Insurance, for better management of risks, further lowering barriers for technology investments and adaption- </a:t>
            </a:r>
            <a:r>
              <a:rPr lang="en-US" sz="800" b="0" i="0" u="none" strike="noStrike" dirty="0">
                <a:solidFill>
                  <a:srgbClr val="212121"/>
                </a:solidFill>
                <a:effectLst/>
                <a:latin typeface="+mn-lt"/>
              </a:rPr>
              <a:t>hence the </a:t>
            </a:r>
            <a:r>
              <a:rPr lang="en-GB" sz="1800" u="sng" dirty="0"/>
              <a:t>Virtuous Cycle </a:t>
            </a:r>
            <a:endParaRPr lang="en-US" sz="1800" b="0" i="0" u="sng" strike="noStrike" dirty="0">
              <a:solidFill>
                <a:srgbClr val="212121"/>
              </a:solidFill>
              <a:effectLst/>
              <a:latin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b="0" i="1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BAA3-B517-46D7-BF1D-749B800E412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28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SSION TITLE CARD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9CC1-E415-99B8-7CCB-A8A5171082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621" y="681789"/>
            <a:ext cx="9144000" cy="794085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34D3A9-7567-9BED-6E9A-47988ACB87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7621" y="3429000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1166727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5F67-64DA-5799-9AEF-6BE8D2E5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08075-60BC-91B5-6883-F8FB9DBD6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430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3C7B-ACBB-82A4-DA39-FA139D71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2237-0E88-3945-6350-DB3A47FC2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4E898-7203-CD9B-C24E-2EAD38D61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616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916-6915-6678-67DB-C9E9B47F3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414DD-62BA-63EA-B640-975D7C341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39DB2-7460-0336-9263-09816191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E3B13-0A59-95A9-AA60-06A8A7A8D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1212F-8E86-072A-94A3-1E1BE29E1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11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194B-9825-831B-727A-25F7CE8A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9297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8E006-D865-1062-017D-4B4BFC0F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10E94-BDF0-DCA1-E647-AB3427510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4DE7E-B281-FD87-6717-0C2CF16DF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390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EDB4-2420-3C45-105A-023D9DA68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469591-2035-6376-FFB8-5F280B3CE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483E7-8943-D36A-7ADC-65EB3E5AF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876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15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SSION TITLE CARD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9CC1-E415-99B8-7CCB-A8A5171082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621" y="681789"/>
            <a:ext cx="9144000" cy="794085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34D3A9-7567-9BED-6E9A-47988ACB87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7621" y="3429000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883725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5F67-64DA-5799-9AEF-6BE8D2E5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08075-60BC-91B5-6883-F8FB9DBD6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1596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3C7B-ACBB-82A4-DA39-FA139D71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2237-0E88-3945-6350-DB3A47FC2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4E898-7203-CD9B-C24E-2EAD38D61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939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5F67-64DA-5799-9AEF-6BE8D2E5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08075-60BC-91B5-6883-F8FB9DBD6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600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916-6915-6678-67DB-C9E9B47F3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414DD-62BA-63EA-B640-975D7C341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39DB2-7460-0336-9263-09816191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E3B13-0A59-95A9-AA60-06A8A7A8D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1212F-8E86-072A-94A3-1E1BE29E1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760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194B-9825-831B-727A-25F7CE8A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4397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8E006-D865-1062-017D-4B4BFC0F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10E94-BDF0-DCA1-E647-AB3427510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4DE7E-B281-FD87-6717-0C2CF16DF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987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EDB4-2420-3C45-105A-023D9DA68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469591-2035-6376-FFB8-5F280B3CE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483E7-8943-D36A-7ADC-65EB3E5AF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1926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151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SSION TITLE CARD op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9CC1-E415-99B8-7CCB-A8A5171082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621" y="681789"/>
            <a:ext cx="9144000" cy="794085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34D3A9-7567-9BED-6E9A-47988ACB87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7621" y="3429000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290262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5F67-64DA-5799-9AEF-6BE8D2E5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08075-60BC-91B5-6883-F8FB9DBD6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024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3C7B-ACBB-82A4-DA39-FA139D71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2237-0E88-3945-6350-DB3A47FC2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4E898-7203-CD9B-C24E-2EAD38D61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4853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916-6915-6678-67DB-C9E9B47F3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414DD-62BA-63EA-B640-975D7C341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39DB2-7460-0336-9263-09816191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E3B13-0A59-95A9-AA60-06A8A7A8D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1212F-8E86-072A-94A3-1E1BE29E1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466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194B-9825-831B-727A-25F7CE8A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41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3C7B-ACBB-82A4-DA39-FA139D71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2237-0E88-3945-6350-DB3A47FC2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4E898-7203-CD9B-C24E-2EAD38D61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9677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8E006-D865-1062-017D-4B4BFC0F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10E94-BDF0-DCA1-E647-AB3427510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4DE7E-B281-FD87-6717-0C2CF16DF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8387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EDB4-2420-3C45-105A-023D9DA68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469591-2035-6376-FFB8-5F280B3CE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483E7-8943-D36A-7ADC-65EB3E5AF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314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30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916-6915-6678-67DB-C9E9B47F3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414DD-62BA-63EA-B640-975D7C341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39DB2-7460-0336-9263-09816191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E3B13-0A59-95A9-AA60-06A8A7A8D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1212F-8E86-072A-94A3-1E1BE29E1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77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194B-9825-831B-727A-25F7CE8A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5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8E006-D865-1062-017D-4B4BFC0F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10E94-BDF0-DCA1-E647-AB3427510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4DE7E-B281-FD87-6717-0C2CF16DF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2391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EDB4-2420-3C45-105A-023D9DA68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469591-2035-6376-FFB8-5F280B3CE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483E7-8943-D36A-7ADC-65EB3E5AF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890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30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SSION TITLE CARD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9CC1-E415-99B8-7CCB-A8A5171082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621" y="681789"/>
            <a:ext cx="9144000" cy="794085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34D3A9-7567-9BED-6E9A-47988ACB87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7621" y="3429000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232626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203E7A-3AE3-1290-5D43-FD7C5934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13A6-293E-F92F-E4F7-E023C4D10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83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203E7A-3AE3-1290-5D43-FD7C5934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13A6-293E-F92F-E4F7-E023C4D10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141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203E7A-3AE3-1290-5D43-FD7C5934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13A6-293E-F92F-E4F7-E023C4D10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007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203E7A-3AE3-1290-5D43-FD7C5934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13A6-293E-F92F-E4F7-E023C4D10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211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-Gszl0tDeg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shmclennan.com/content/dam/mmc-web/insights/publications/2023/april/GC%20FireCell%20Product%20Sheet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lexdiscovery.com/parametric-cyber-insurance-coverage-breaks-new-ground-in-insurance-innovation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tm.wsu.edu/updated-loss-prevention-control-modul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medium.com/@julijVP/square-pegs-in-round-holes-6b3d1a3aa58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aesdes.org/2016/03/04/mirrorless-rear-view-system-design-review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mommysnippets.com/drive-safely-rainin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linuxaria.com/article/the-best-driving-games-and-car-games-on-linu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!d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xhere.com/ko/photo/121728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traveling-speed-of-light-speed-16432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AB3A-50FE-7726-C094-700ACAB8A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505" y="681789"/>
            <a:ext cx="10603684" cy="1105066"/>
          </a:xfrm>
        </p:spPr>
        <p:txBody>
          <a:bodyPr>
            <a:normAutofit fontScale="90000"/>
          </a:bodyPr>
          <a:lstStyle/>
          <a:p>
            <a:r>
              <a:rPr lang="en-GB" dirty="0"/>
              <a:t>The Virtuous Cycle of Risk Management:</a:t>
            </a:r>
            <a:br>
              <a:rPr lang="en-GB" dirty="0"/>
            </a:br>
            <a:r>
              <a:rPr lang="en-GB" dirty="0"/>
              <a:t>Cyber Security + Insurtech and Parametric Insurance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7A0BD-E55D-107C-94D8-2B6CBC1DA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4547" y="2678953"/>
            <a:ext cx="8301507" cy="2099345"/>
          </a:xfrm>
        </p:spPr>
        <p:txBody>
          <a:bodyPr>
            <a:noAutofit/>
          </a:bodyPr>
          <a:lstStyle/>
          <a:p>
            <a:r>
              <a:rPr lang="en-GB" sz="2400" dirty="0"/>
              <a:t>Dr. C. Ariel Pinto, University at Albany, SUNY</a:t>
            </a:r>
          </a:p>
          <a:p>
            <a:r>
              <a:rPr lang="en-GB" sz="2400" dirty="0"/>
              <a:t>Dr. Michael McShane, Old Dominion University, Norfolk, VA</a:t>
            </a:r>
          </a:p>
          <a:p>
            <a:r>
              <a:rPr lang="en-GB" sz="2400" dirty="0"/>
              <a:t>Dr. Luna </a:t>
            </a:r>
            <a:r>
              <a:rPr lang="en-GB" sz="2400" dirty="0" err="1"/>
              <a:t>Magpili</a:t>
            </a:r>
            <a:r>
              <a:rPr lang="en-GB" sz="2400" dirty="0"/>
              <a:t>, Washington State University, Pullman, WA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A5BCB-5538-E934-F290-13BA308D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97" y="1786855"/>
            <a:ext cx="2863058" cy="38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37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9D52C-E8EF-359C-6AEE-59766014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3818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b="1" dirty="0"/>
              <a:t>INDEMNITY vs PARAMETRIC INSURANCE</a:t>
            </a:r>
            <a:br>
              <a:rPr lang="en-US" sz="4500" b="1" dirty="0"/>
            </a:br>
            <a:r>
              <a:rPr lang="en-US" sz="3100" b="1" dirty="0"/>
              <a:t>Michael McShane, PhD.  Old Dominion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B88F9-8159-FADA-8BE4-D53F6E4E4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755" y="1438184"/>
            <a:ext cx="7841965" cy="44299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D6F656-01CF-68BF-683A-9584B303ED98}"/>
              </a:ext>
            </a:extLst>
          </p:cNvPr>
          <p:cNvSpPr/>
          <p:nvPr/>
        </p:nvSpPr>
        <p:spPr>
          <a:xfrm>
            <a:off x="4714336" y="3519997"/>
            <a:ext cx="4835383" cy="22638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58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343025"/>
            <a:ext cx="8524875" cy="4562476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102870" indent="0">
              <a:buNone/>
            </a:pPr>
            <a:r>
              <a:rPr lang="en-US" sz="4000" dirty="0">
                <a:cs typeface="Arial"/>
              </a:rPr>
              <a:t>Traditional insurance is referred to as “indemnity” insurance. </a:t>
            </a:r>
          </a:p>
          <a:p>
            <a:pPr marL="1131570" lvl="1" indent="-571500">
              <a:buFont typeface="Wingdings" panose="05000000000000000000" pitchFamily="2" charset="2"/>
              <a:buChar char="§"/>
            </a:pPr>
            <a:r>
              <a:rPr lang="en-US" sz="3600" i="1" dirty="0">
                <a:cs typeface="Arial"/>
              </a:rPr>
              <a:t>In the case of insurance, what does “indemnity” imply?</a:t>
            </a:r>
          </a:p>
          <a:p>
            <a:pPr marL="1131570" lvl="1" indent="-571500">
              <a:buFont typeface="Wingdings" panose="05000000000000000000" pitchFamily="2" charset="2"/>
              <a:buChar char="§"/>
            </a:pPr>
            <a:r>
              <a:rPr lang="en-US" sz="3600" i="1" dirty="0">
                <a:cs typeface="Arial"/>
              </a:rPr>
              <a:t>The claims process starts when …</a:t>
            </a:r>
            <a:endParaRPr lang="en-US" altLang="en-US" sz="40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9D52C-E8EF-359C-6AEE-59766014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12192000" cy="755374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INDEMNITY vs PARAMETRIC INSURANCE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068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9971"/>
            <a:ext cx="8753475" cy="4626930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600" dirty="0">
                <a:cs typeface="Arial" panose="020B0604020202020204" pitchFamily="34" charset="0"/>
              </a:rPr>
              <a:t>Parametric insurance can be an alternative or a supplement to traditional indemnity insurance.</a:t>
            </a:r>
          </a:p>
          <a:p>
            <a:pPr marL="914400" lvl="1" indent="-571500">
              <a:buFont typeface="Wingdings" panose="05000000000000000000" pitchFamily="2" charset="2"/>
              <a:buChar char="Ø"/>
            </a:pPr>
            <a:r>
              <a:rPr lang="en-US" altLang="en-US" sz="3600" i="1" dirty="0">
                <a:cs typeface="Arial" panose="020B0604020202020204" pitchFamily="34" charset="0"/>
              </a:rPr>
              <a:t>Other names for parametric insurance?</a:t>
            </a:r>
          </a:p>
          <a:p>
            <a:pPr marL="914400" lvl="1" indent="-571500">
              <a:buFont typeface="Wingdings" panose="05000000000000000000" pitchFamily="2" charset="2"/>
              <a:buChar char="Ø"/>
            </a:pPr>
            <a:r>
              <a:rPr lang="en-US" altLang="en-US" sz="3600" i="1" dirty="0">
                <a:cs typeface="Arial" panose="020B0604020202020204" pitchFamily="34" charset="0"/>
              </a:rPr>
              <a:t>Where the payment  of a pre-agreed amount is triggered when ….</a:t>
            </a:r>
          </a:p>
          <a:p>
            <a:pPr marL="914400" lvl="1" indent="-571500">
              <a:buFont typeface="Wingdings" panose="05000000000000000000" pitchFamily="2" charset="2"/>
              <a:buChar char="Ø"/>
            </a:pPr>
            <a:r>
              <a:rPr lang="en-US" altLang="en-US" sz="3600" i="1" dirty="0">
                <a:cs typeface="Arial" panose="020B0604020202020204" pitchFamily="34" charset="0"/>
              </a:rPr>
              <a:t>Example?</a:t>
            </a:r>
          </a:p>
          <a:p>
            <a:pPr marL="102870" indent="0">
              <a:buNone/>
            </a:pPr>
            <a:endParaRPr lang="en-US" sz="4000" dirty="0">
              <a:cs typeface="Arial"/>
            </a:endParaRPr>
          </a:p>
          <a:p>
            <a:pPr marL="0" indent="0">
              <a:buNone/>
            </a:pPr>
            <a:endParaRPr lang="en-US" altLang="en-US" sz="40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9D52C-E8EF-359C-6AEE-59766014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5374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INDEMNITY vs PARAMETRIC INSURANCE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8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64424"/>
            <a:ext cx="12115800" cy="574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600" dirty="0"/>
              <a:t>Cherry Blossom Insurance in Japan.  </a:t>
            </a:r>
            <a:r>
              <a:rPr lang="en-US" altLang="en-US" sz="3600" i="1" dirty="0">
                <a:sym typeface="Wingdings" panose="05000000000000000000" pitchFamily="2" charset="2"/>
              </a:rPr>
              <a:t>What is it?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6" descr="http://t2.gstatic.com/images?q=tbn:ANd9GcSDXrhz2mAQ-u2IjbtnsD2NsDeR-rGU-qCwaH75iYmmyGMZ1Phw">
            <a:extLst>
              <a:ext uri="{FF2B5EF4-FFF2-40B4-BE49-F238E27FC236}">
                <a16:creationId xmlns:a16="http://schemas.microsoft.com/office/drawing/2014/main" id="{1E0B5E16-C1ED-5611-B627-E6D06BF6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72" y="1548237"/>
            <a:ext cx="6361153" cy="42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56B1D8B-C284-0389-1C86-C826A2998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12115800" cy="755374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INDEMNITY vs PARAMETRIC INSURANCE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858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755374"/>
            <a:ext cx="9144000" cy="5712781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altLang="en-US" sz="4000" dirty="0">
                <a:cs typeface="Arial" panose="020B0604020202020204" pitchFamily="34" charset="0"/>
              </a:rPr>
              <a:t>Determining the trigger is key for parametric insurance. </a:t>
            </a:r>
          </a:p>
          <a:p>
            <a:pPr marL="0" indent="0">
              <a:buNone/>
            </a:pPr>
            <a:r>
              <a:rPr lang="en-US" altLang="en-US" sz="4000" dirty="0">
                <a:cs typeface="Arial" panose="020B0604020202020204" pitchFamily="34" charset="0"/>
              </a:rPr>
              <a:t>The three important criteria are: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3100" dirty="0">
                <a:cs typeface="Arial" panose="020B0604020202020204" pitchFamily="34" charset="0"/>
              </a:rPr>
              <a:t> </a:t>
            </a:r>
            <a:r>
              <a:rPr lang="en-US" altLang="en-US" sz="3600" dirty="0">
                <a:cs typeface="Arial" panose="020B0604020202020204" pitchFamily="34" charset="0"/>
              </a:rPr>
              <a:t>Must be able to model the trigger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3600" dirty="0">
                <a:cs typeface="Arial" panose="020B0604020202020204" pitchFamily="34" charset="0"/>
              </a:rPr>
              <a:t>Must be able to measure trigger objectively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3600" dirty="0">
                <a:cs typeface="Arial" panose="020B0604020202020204" pitchFamily="34" charset="0"/>
              </a:rPr>
              <a:t>An independent 3rd party must be able to verify when the trigger threshold is reached.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altLang="en-US" sz="2925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9D52C-E8EF-359C-6AEE-59766014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5374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INDEMNITY vs PARAMETRIC INSURANCE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37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0013"/>
            <a:ext cx="10667998" cy="5987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Advantages of Parametric Insurance over Indemnity Insurance</a:t>
            </a:r>
          </a:p>
          <a:p>
            <a:pPr marL="0" indent="0">
              <a:buNone/>
            </a:pPr>
            <a:endParaRPr lang="en-US" sz="3600" i="1" dirty="0"/>
          </a:p>
          <a:p>
            <a:pPr marL="0" indent="0">
              <a:buNone/>
            </a:pPr>
            <a:r>
              <a:rPr lang="en-US" sz="3600" i="1" dirty="0"/>
              <a:t>What are advantages for underwriting process?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Less uncertainty: maximum payout is known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Simpler: no need to know underwriting factors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No moral hazard: fraud by policyholder is almost impossible.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158434-0200-548E-A287-F79EE492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5374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INDEMNITY vs PARAMETRIC INSURANCE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57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6484"/>
            <a:ext cx="11106150" cy="62099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Advantages of Parametric Insurance over Indemnity Insurance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Claims process is not required.  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3DB64B-C1EC-3A30-9344-CC77B35D6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675" y="0"/>
            <a:ext cx="12401549" cy="755374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INDEMNITY vs PARAMETRIC INSURANCE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7A08CD-E4D1-309F-7EDF-2FCA5C9F271C}"/>
              </a:ext>
            </a:extLst>
          </p:cNvPr>
          <p:cNvSpPr/>
          <p:nvPr/>
        </p:nvSpPr>
        <p:spPr>
          <a:xfrm>
            <a:off x="872251" y="2414175"/>
            <a:ext cx="1227727" cy="8110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Acknowledge/Assign Claim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33DD9A-7C59-05E2-E2BD-3934296A2350}"/>
              </a:ext>
            </a:extLst>
          </p:cNvPr>
          <p:cNvSpPr/>
          <p:nvPr/>
        </p:nvSpPr>
        <p:spPr>
          <a:xfrm>
            <a:off x="2367223" y="2416501"/>
            <a:ext cx="869364" cy="8110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Identify Policy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831AD1-7407-1B56-8F5F-24D51F16CE4B}"/>
              </a:ext>
            </a:extLst>
          </p:cNvPr>
          <p:cNvSpPr/>
          <p:nvPr/>
        </p:nvSpPr>
        <p:spPr>
          <a:xfrm>
            <a:off x="3522385" y="2437945"/>
            <a:ext cx="883720" cy="8110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Contact Insured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FEB89D-F14F-FB18-A40C-982868BC1A6C}"/>
              </a:ext>
            </a:extLst>
          </p:cNvPr>
          <p:cNvSpPr/>
          <p:nvPr/>
        </p:nvSpPr>
        <p:spPr>
          <a:xfrm>
            <a:off x="4658994" y="2426755"/>
            <a:ext cx="1131914" cy="8110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Investigate/Document Claim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FB5595-1B69-66BA-FFEC-69ECFED49775}"/>
              </a:ext>
            </a:extLst>
          </p:cNvPr>
          <p:cNvSpPr/>
          <p:nvPr/>
        </p:nvSpPr>
        <p:spPr>
          <a:xfrm>
            <a:off x="6057937" y="2414452"/>
            <a:ext cx="1249587" cy="8189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Determine cause of loss, liability, loss amount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72E229-5F64-03D2-DDD7-8509BC707B69}"/>
              </a:ext>
            </a:extLst>
          </p:cNvPr>
          <p:cNvSpPr/>
          <p:nvPr/>
        </p:nvSpPr>
        <p:spPr>
          <a:xfrm>
            <a:off x="7574554" y="2414452"/>
            <a:ext cx="959607" cy="8110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Set Reserves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FC6655-A73E-3F03-A3D5-DA15F9D83C40}"/>
              </a:ext>
            </a:extLst>
          </p:cNvPr>
          <p:cNvSpPr/>
          <p:nvPr/>
        </p:nvSpPr>
        <p:spPr>
          <a:xfrm>
            <a:off x="8807796" y="2414175"/>
            <a:ext cx="959607" cy="8110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Conclude Claim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B24FA2-F679-1667-2BAB-DA2017229C1E}"/>
              </a:ext>
            </a:extLst>
          </p:cNvPr>
          <p:cNvSpPr/>
          <p:nvPr/>
        </p:nvSpPr>
        <p:spPr>
          <a:xfrm>
            <a:off x="10034925" y="2414175"/>
            <a:ext cx="874043" cy="8054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Payout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E823AD-D5B7-DF43-F34A-E24A0322DBD0}"/>
              </a:ext>
            </a:extLst>
          </p:cNvPr>
          <p:cNvCxnSpPr>
            <a:cxnSpLocks/>
          </p:cNvCxnSpPr>
          <p:nvPr/>
        </p:nvCxnSpPr>
        <p:spPr>
          <a:xfrm>
            <a:off x="2099978" y="2794124"/>
            <a:ext cx="25318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68295E-4A90-C89B-350D-D37311FE47DC}"/>
              </a:ext>
            </a:extLst>
          </p:cNvPr>
          <p:cNvCxnSpPr>
            <a:cxnSpLocks/>
          </p:cNvCxnSpPr>
          <p:nvPr/>
        </p:nvCxnSpPr>
        <p:spPr>
          <a:xfrm>
            <a:off x="3266882" y="2794122"/>
            <a:ext cx="228153" cy="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D1E2971-C3EE-7D95-4FE6-C472973B5868}"/>
              </a:ext>
            </a:extLst>
          </p:cNvPr>
          <p:cNvCxnSpPr>
            <a:cxnSpLocks/>
          </p:cNvCxnSpPr>
          <p:nvPr/>
        </p:nvCxnSpPr>
        <p:spPr>
          <a:xfrm>
            <a:off x="4433455" y="2819691"/>
            <a:ext cx="21746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25C14A-D148-C275-0682-0F8A049CE886}"/>
              </a:ext>
            </a:extLst>
          </p:cNvPr>
          <p:cNvCxnSpPr>
            <a:cxnSpLocks/>
          </p:cNvCxnSpPr>
          <p:nvPr/>
        </p:nvCxnSpPr>
        <p:spPr>
          <a:xfrm>
            <a:off x="5818269" y="2834878"/>
            <a:ext cx="258697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9347E7-5529-D127-F5D1-72E619CBCDE5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7291179" y="2819965"/>
            <a:ext cx="283375" cy="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0B583BB-B25F-958F-B18A-9A0F48FED623}"/>
              </a:ext>
            </a:extLst>
          </p:cNvPr>
          <p:cNvCxnSpPr>
            <a:cxnSpLocks/>
          </p:cNvCxnSpPr>
          <p:nvPr/>
        </p:nvCxnSpPr>
        <p:spPr>
          <a:xfrm>
            <a:off x="8534161" y="2794122"/>
            <a:ext cx="267030" cy="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B8D5835-7C7B-DFEE-76CD-15BF08656676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9767403" y="2816888"/>
            <a:ext cx="267522" cy="28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9BE8200-4DB2-8C65-E76A-E7CA7C611B88}"/>
              </a:ext>
            </a:extLst>
          </p:cNvPr>
          <p:cNvSpPr txBox="1"/>
          <p:nvPr/>
        </p:nvSpPr>
        <p:spPr>
          <a:xfrm>
            <a:off x="2314123" y="1779739"/>
            <a:ext cx="7465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CLAIMS PROCESS: TRADITIONAL INDEMNITY INSURANCE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C48F58-2BC5-4477-2980-5006DA196A40}"/>
              </a:ext>
            </a:extLst>
          </p:cNvPr>
          <p:cNvSpPr txBox="1"/>
          <p:nvPr/>
        </p:nvSpPr>
        <p:spPr>
          <a:xfrm>
            <a:off x="3612248" y="3681451"/>
            <a:ext cx="5946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CLAIMS PROCESS: PARAMETRIC INSURANCE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605F869-B782-A7ED-D8B5-B206EB703122}"/>
              </a:ext>
            </a:extLst>
          </p:cNvPr>
          <p:cNvSpPr/>
          <p:nvPr/>
        </p:nvSpPr>
        <p:spPr>
          <a:xfrm>
            <a:off x="1523997" y="3975528"/>
            <a:ext cx="1766657" cy="8110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3</a:t>
            </a:r>
            <a:r>
              <a:rPr lang="en-US" sz="1200" b="1" baseline="30000" dirty="0"/>
              <a:t>rd</a:t>
            </a:r>
            <a:r>
              <a:rPr lang="en-US" sz="1200" b="1" dirty="0"/>
              <a:t> Party Verifies that Trigger Threshold Level is Reached.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7531608-49F3-8A82-4456-C798051D9ECE}"/>
              </a:ext>
            </a:extLst>
          </p:cNvPr>
          <p:cNvSpPr/>
          <p:nvPr/>
        </p:nvSpPr>
        <p:spPr>
          <a:xfrm>
            <a:off x="9773064" y="3915393"/>
            <a:ext cx="874043" cy="8054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Payout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319FEBF-E177-30DD-5453-B1695D1DF08A}"/>
              </a:ext>
            </a:extLst>
          </p:cNvPr>
          <p:cNvCxnSpPr>
            <a:cxnSpLocks/>
            <a:stCxn id="36" idx="3"/>
            <a:endCxn id="38" idx="1"/>
          </p:cNvCxnSpPr>
          <p:nvPr/>
        </p:nvCxnSpPr>
        <p:spPr>
          <a:xfrm flipV="1">
            <a:off x="3290653" y="4318106"/>
            <a:ext cx="6482410" cy="629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C339BC0-6495-51CE-9731-B5A48F12B236}"/>
              </a:ext>
            </a:extLst>
          </p:cNvPr>
          <p:cNvSpPr txBox="1"/>
          <p:nvPr/>
        </p:nvSpPr>
        <p:spPr>
          <a:xfrm>
            <a:off x="4390926" y="4499926"/>
            <a:ext cx="46829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0060" indent="-48006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Simpler process </a:t>
            </a:r>
          </a:p>
          <a:p>
            <a:pPr marL="480060" indent="-48006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Rapid payout</a:t>
            </a:r>
          </a:p>
          <a:p>
            <a:pPr marL="480060" indent="-48006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Reduced disputes</a:t>
            </a:r>
            <a:endParaRPr lang="en-US" sz="2800" dirty="0">
              <a:solidFill>
                <a:srgbClr val="333333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80060" indent="-48006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/>
              <a:t>Lower cost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3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8" y="834887"/>
            <a:ext cx="9144000" cy="5089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Disadvantage of Parametric Insurance over Indemnity Insurance?</a:t>
            </a:r>
          </a:p>
          <a:p>
            <a:pPr marL="0" indent="0" algn="ctr">
              <a:buNone/>
            </a:pPr>
            <a:endParaRPr lang="en-US" sz="1500" i="1" dirty="0"/>
          </a:p>
          <a:p>
            <a:pPr marL="0" indent="0">
              <a:buNone/>
            </a:pPr>
            <a:r>
              <a:rPr lang="en-US" sz="3600" b="1" dirty="0"/>
              <a:t>Basis risk: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Risk that the payment might not match the actual loss suffered by the policyholder.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3600" dirty="0"/>
              <a:t>This basis risk problem has been decreasing recently because of technology.</a:t>
            </a:r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CD7E4E-948A-5372-63A3-EFD2C1E81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5374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INDEMNITY vs PARAMETRIC INSURANCE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900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2152650"/>
            <a:ext cx="10458450" cy="3543300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Parametric insurance can be especially useful in covering losses caused by climate-related events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hich are becoming more frequent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Difficult for indemnity insurance to cover</a:t>
            </a:r>
          </a:p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9D52C-E8EF-359C-6AEE-59766014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2" y="123824"/>
            <a:ext cx="9143999" cy="11452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SPECIFIC APPLICATIONS OF </a:t>
            </a:r>
            <a:br>
              <a:rPr lang="en-US" sz="4800" dirty="0"/>
            </a:br>
            <a:r>
              <a:rPr lang="en-US" sz="4800" dirty="0"/>
              <a:t>PARAMETRIC INSURANCE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3586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F9DE0-0870-2DC3-03BC-E9704D5A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"/>
            <a:ext cx="9143999" cy="568171"/>
          </a:xfrm>
        </p:spPr>
        <p:txBody>
          <a:bodyPr>
            <a:normAutofit/>
          </a:bodyPr>
          <a:lstStyle/>
          <a:p>
            <a:pPr algn="ctr"/>
            <a:r>
              <a:rPr lang="en-US" sz="3300" dirty="0"/>
              <a:t> FloodFlash: Parametric Flood Insurance</a:t>
            </a:r>
            <a:endParaRPr lang="en-US" sz="3200" b="1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C21E29-667A-9DAB-66ED-C4C7AC11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71" y="4454284"/>
            <a:ext cx="2273138" cy="8114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B0654B-AA16-28DF-C177-52BE28BE9743}"/>
              </a:ext>
            </a:extLst>
          </p:cNvPr>
          <p:cNvSpPr txBox="1"/>
          <p:nvPr/>
        </p:nvSpPr>
        <p:spPr>
          <a:xfrm>
            <a:off x="8294836" y="4441953"/>
            <a:ext cx="1082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IoT </a:t>
            </a:r>
          </a:p>
          <a:p>
            <a:pPr algn="ctr"/>
            <a:r>
              <a:rPr lang="en-GB" b="1" dirty="0"/>
              <a:t>Enabled</a:t>
            </a:r>
          </a:p>
          <a:p>
            <a:pPr algn="ctr"/>
            <a:r>
              <a:rPr lang="en-GB" b="1" dirty="0"/>
              <a:t>Flood </a:t>
            </a:r>
          </a:p>
          <a:p>
            <a:pPr algn="ctr"/>
            <a:r>
              <a:rPr lang="en-GB" b="1" dirty="0"/>
              <a:t>Gauge</a:t>
            </a:r>
            <a:endParaRPr lang="en-US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999652-EB15-DEF3-4835-4AB39E060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59" y="719434"/>
            <a:ext cx="7866095" cy="10156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60D72F-170D-008A-B14E-8929819366AB}"/>
              </a:ext>
            </a:extLst>
          </p:cNvPr>
          <p:cNvSpPr txBox="1"/>
          <p:nvPr/>
        </p:nvSpPr>
        <p:spPr>
          <a:xfrm>
            <a:off x="2751188" y="924893"/>
            <a:ext cx="362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Cloud Computing</a:t>
            </a:r>
            <a:endParaRPr lang="en-US" sz="3200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C2534F-B5AF-D1F3-BA5C-6DC274B50084}"/>
              </a:ext>
            </a:extLst>
          </p:cNvPr>
          <p:cNvCxnSpPr>
            <a:cxnSpLocks/>
          </p:cNvCxnSpPr>
          <p:nvPr/>
        </p:nvCxnSpPr>
        <p:spPr>
          <a:xfrm flipH="1" flipV="1">
            <a:off x="8068878" y="1228952"/>
            <a:ext cx="63658" cy="30640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D86411-660E-09DE-9FA5-B3D4ED77019E}"/>
              </a:ext>
            </a:extLst>
          </p:cNvPr>
          <p:cNvSpPr txBox="1"/>
          <p:nvPr/>
        </p:nvSpPr>
        <p:spPr>
          <a:xfrm>
            <a:off x="4509260" y="1744721"/>
            <a:ext cx="48679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Times New Roman" panose="02020603050405020304" pitchFamily="18" charset="0"/>
                <a:cs typeface="Calibri"/>
              </a:rPr>
              <a:t>Trigger for pre-agreed payment   amount:</a:t>
            </a:r>
          </a:p>
          <a:p>
            <a:r>
              <a:rPr lang="en-US" b="1" dirty="0">
                <a:solidFill>
                  <a:srgbClr val="000000"/>
                </a:solidFill>
                <a:latin typeface="Arial" charset="0"/>
                <a:ea typeface="Times New Roman" panose="02020603050405020304" pitchFamily="18" charset="0"/>
                <a:cs typeface="Calibri"/>
              </a:rPr>
              <a:t>F</a:t>
            </a: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Times New Roman" panose="02020603050405020304" pitchFamily="18" charset="0"/>
                <a:cs typeface="Calibri"/>
              </a:rPr>
              <a:t>lood waters reach a </a:t>
            </a:r>
          </a:p>
          <a:p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Times New Roman" panose="02020603050405020304" pitchFamily="18" charset="0"/>
                <a:cs typeface="Calibri"/>
              </a:rPr>
              <a:t>pre-agreed depth at property</a:t>
            </a:r>
            <a:r>
              <a:rPr lang="en-US" b="1" dirty="0">
                <a:solidFill>
                  <a:srgbClr val="000000"/>
                </a:solidFill>
                <a:latin typeface="Arial" charset="0"/>
                <a:ea typeface="Times New Roman" panose="02020603050405020304" pitchFamily="18" charset="0"/>
                <a:cs typeface="Calibri"/>
              </a:rPr>
              <a:t>.</a:t>
            </a: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Times New Roman" panose="02020603050405020304" pitchFamily="18" charset="0"/>
                <a:cs typeface="Calibri"/>
              </a:rPr>
              <a:t> </a:t>
            </a:r>
            <a:endParaRPr lang="en-US" b="1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EC3EBC2-930F-C7B0-7E6E-149F0F3D077F}"/>
              </a:ext>
            </a:extLst>
          </p:cNvPr>
          <p:cNvCxnSpPr>
            <a:cxnSpLocks/>
          </p:cNvCxnSpPr>
          <p:nvPr/>
        </p:nvCxnSpPr>
        <p:spPr>
          <a:xfrm flipH="1">
            <a:off x="1940901" y="1228952"/>
            <a:ext cx="21372" cy="32253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7A264B-6383-AB0B-F40F-2EFE598DB9E9}"/>
              </a:ext>
            </a:extLst>
          </p:cNvPr>
          <p:cNvSpPr txBox="1"/>
          <p:nvPr/>
        </p:nvSpPr>
        <p:spPr>
          <a:xfrm>
            <a:off x="3468907" y="4499039"/>
            <a:ext cx="47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$</a:t>
            </a:r>
            <a:endParaRPr lang="en-US" sz="40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0CF77C-2EF8-6274-D18D-3BD237FB5BE4}"/>
              </a:ext>
            </a:extLst>
          </p:cNvPr>
          <p:cNvCxnSpPr>
            <a:cxnSpLocks/>
          </p:cNvCxnSpPr>
          <p:nvPr/>
        </p:nvCxnSpPr>
        <p:spPr>
          <a:xfrm>
            <a:off x="2533809" y="4856760"/>
            <a:ext cx="93722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43040F-12D8-DA3D-A53E-613F49F55973}"/>
              </a:ext>
            </a:extLst>
          </p:cNvPr>
          <p:cNvCxnSpPr>
            <a:cxnSpLocks/>
          </p:cNvCxnSpPr>
          <p:nvPr/>
        </p:nvCxnSpPr>
        <p:spPr>
          <a:xfrm>
            <a:off x="3980058" y="4840265"/>
            <a:ext cx="85261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ED31264-1D3A-DB4E-905E-AE367F279FAC}"/>
              </a:ext>
            </a:extLst>
          </p:cNvPr>
          <p:cNvSpPr txBox="1"/>
          <p:nvPr/>
        </p:nvSpPr>
        <p:spPr>
          <a:xfrm>
            <a:off x="2456222" y="5086926"/>
            <a:ext cx="2436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So Rapid Payment</a:t>
            </a:r>
          </a:p>
          <a:p>
            <a:pPr algn="ctr"/>
            <a:r>
              <a:rPr lang="en-GB" sz="2000" b="1" dirty="0"/>
              <a:t>After</a:t>
            </a:r>
          </a:p>
          <a:p>
            <a:pPr algn="ctr"/>
            <a:r>
              <a:rPr lang="en-GB" sz="2000" b="1" dirty="0"/>
              <a:t> Trigger Event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263F9EB-4709-3538-17AB-BB3685BF5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053" y="4659722"/>
            <a:ext cx="382122" cy="8731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29D93F2-2286-F71C-2B4B-412968B13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18891">
            <a:off x="7933454" y="4160202"/>
            <a:ext cx="398165" cy="3962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C205030-682C-F67C-BA0D-D51965665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4259" y="3137569"/>
            <a:ext cx="2896004" cy="23530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4521A4E-5C2C-795C-A63A-F2EE32C16D3C}"/>
              </a:ext>
            </a:extLst>
          </p:cNvPr>
          <p:cNvSpPr txBox="1"/>
          <p:nvPr/>
        </p:nvSpPr>
        <p:spPr>
          <a:xfrm>
            <a:off x="4893108" y="549896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FloodFlash case study: </a:t>
            </a:r>
          </a:p>
          <a:p>
            <a:r>
              <a:rPr lang="en-GB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Paying claims in under 6 hours </a:t>
            </a:r>
            <a:endParaRPr lang="en-US" u="sng" dirty="0">
              <a:solidFill>
                <a:srgbClr val="0563C1"/>
              </a:solidFill>
              <a:effectLst/>
              <a:ea typeface="Times New Roman" panose="02020603050405020304" pitchFamily="18" charset="0"/>
              <a:hlinkClick r:id="rId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B1ECDF-05B6-415A-5552-7BBB4EE19C1F}"/>
              </a:ext>
            </a:extLst>
          </p:cNvPr>
          <p:cNvSpPr/>
          <p:nvPr/>
        </p:nvSpPr>
        <p:spPr>
          <a:xfrm>
            <a:off x="5383912" y="4293706"/>
            <a:ext cx="759781" cy="14893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1930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4A72B8-3910-55B9-DBE7-1BFFB4C9F4F6}"/>
              </a:ext>
            </a:extLst>
          </p:cNvPr>
          <p:cNvSpPr/>
          <p:nvPr/>
        </p:nvSpPr>
        <p:spPr>
          <a:xfrm>
            <a:off x="4924690" y="2772841"/>
            <a:ext cx="2896004" cy="45401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gency FB" panose="020B0503020202020204" pitchFamily="34" charset="0"/>
                <a:cs typeface="Aldhabi" panose="020F0502020204030204" pitchFamily="2" charset="-78"/>
              </a:rPr>
              <a:t>When you need a plumber bad, </a:t>
            </a:r>
          </a:p>
          <a:p>
            <a:pPr algn="ctr"/>
            <a:r>
              <a:rPr lang="en-GB" sz="1400" b="1" dirty="0">
                <a:solidFill>
                  <a:schemeClr val="tx1"/>
                </a:solidFill>
                <a:latin typeface="Agency FB" panose="020B0503020202020204" pitchFamily="34" charset="0"/>
                <a:cs typeface="Aldhabi" panose="020F0502020204030204" pitchFamily="2" charset="-78"/>
              </a:rPr>
              <a:t>you want him good.</a:t>
            </a:r>
            <a:endParaRPr lang="en-US" sz="1400" b="1" dirty="0">
              <a:solidFill>
                <a:schemeClr val="tx1"/>
              </a:solidFill>
              <a:latin typeface="Agency FB" panose="020B0503020202020204" pitchFamily="34" charset="0"/>
              <a:cs typeface="Aldhabi" panose="020F0502020204030204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6DB73-B5F7-E40A-0639-4CB489D93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9433" y="4341085"/>
            <a:ext cx="509554" cy="10378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8AD2AE-AA1A-40BB-2127-2E607FDF16C2}"/>
              </a:ext>
            </a:extLst>
          </p:cNvPr>
          <p:cNvSpPr txBox="1"/>
          <p:nvPr/>
        </p:nvSpPr>
        <p:spPr>
          <a:xfrm>
            <a:off x="3030667" y="3644060"/>
            <a:ext cx="1438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No Claims</a:t>
            </a:r>
          </a:p>
          <a:p>
            <a:pPr algn="ctr"/>
            <a:r>
              <a:rPr lang="en-GB" sz="2000" b="1" dirty="0"/>
              <a:t>Process </a:t>
            </a:r>
          </a:p>
          <a:p>
            <a:pPr algn="ctr"/>
            <a:r>
              <a:rPr lang="en-GB" sz="2000" b="1" dirty="0"/>
              <a:t>Required</a:t>
            </a:r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AFC765-6FF0-B6F3-9B32-310580C8919B}"/>
              </a:ext>
            </a:extLst>
          </p:cNvPr>
          <p:cNvSpPr txBox="1"/>
          <p:nvPr/>
        </p:nvSpPr>
        <p:spPr>
          <a:xfrm>
            <a:off x="422151" y="5240813"/>
            <a:ext cx="1454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Cat modeling</a:t>
            </a:r>
          </a:p>
        </p:txBody>
      </p:sp>
    </p:spTree>
    <p:extLst>
      <p:ext uri="{BB962C8B-B14F-4D97-AF65-F5344CB8AC3E}">
        <p14:creationId xmlns:p14="http://schemas.microsoft.com/office/powerpoint/2010/main" val="137546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D816B489-4196-4555-AC54-B9A885C9BDE8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B88F9-8159-FADA-8BE4-D53F6E4E4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15" y="452664"/>
            <a:ext cx="9666167" cy="54604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4224262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9112B-6E1A-82FA-845B-396DA8C67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C9488-DCC3-2E6D-A119-3F205BF74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3" y="639193"/>
            <a:ext cx="9144000" cy="547585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600" i="1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2400" dirty="0"/>
              <a:t>Customized coverage based on wildfire information published in real time by NASA’s FIRMS that reduces basis risk by using high-resolution satellites.</a:t>
            </a:r>
            <a:endParaRPr lang="en-US" sz="2400" dirty="0">
              <a:cs typeface="Calibri" panose="020F0502020204030204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GB" sz="2400" dirty="0">
                <a:ea typeface="Calibri" panose="020F0502020204030204" pitchFamily="34" charset="0"/>
                <a:cs typeface="Calibri"/>
              </a:rPr>
              <a:t>To monitor fire intensity of small regions on the ground:  virtual stations that represent exposures as pixels</a:t>
            </a:r>
            <a:r>
              <a:rPr lang="en-GB" sz="2400" b="1" dirty="0">
                <a:ea typeface="Calibri" panose="020F0502020204030204" pitchFamily="34" charset="0"/>
                <a:cs typeface="Calibri"/>
              </a:rPr>
              <a:t> </a:t>
            </a:r>
            <a:r>
              <a:rPr lang="en-GB" sz="2400" dirty="0">
                <a:ea typeface="Calibri" panose="020F0502020204030204" pitchFamily="34" charset="0"/>
                <a:cs typeface="Calibri"/>
              </a:rPr>
              <a:t>with a resolution of 0.001 decimal degrees--about 100 meters.</a:t>
            </a:r>
            <a:endParaRPr lang="en-US" sz="2400" dirty="0">
              <a:ea typeface="Calibri" panose="020F0502020204030204" pitchFamily="34" charset="0"/>
              <a:cs typeface="Calibri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50" dirty="0">
              <a:hlinkClick r:id="rId3"/>
            </a:endParaRP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2EE99-99DA-23C2-101B-AB2EC5D5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9C3A9-0275-E4C1-FF3F-3F10ED9F7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283" y="3522056"/>
            <a:ext cx="3750492" cy="239614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B3980C8-B630-0EF1-C915-C7E5E54D6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1235"/>
          </a:xfrm>
        </p:spPr>
        <p:txBody>
          <a:bodyPr>
            <a:normAutofit/>
          </a:bodyPr>
          <a:lstStyle/>
          <a:p>
            <a:pPr algn="ctr"/>
            <a:r>
              <a:rPr lang="en-US" sz="3300" dirty="0"/>
              <a:t> </a:t>
            </a:r>
            <a:r>
              <a:rPr lang="en-US" sz="3600" dirty="0">
                <a:latin typeface="+mn-lt"/>
              </a:rPr>
              <a:t>GC Firecell</a:t>
            </a:r>
            <a:r>
              <a:rPr lang="en-US" sz="3600" baseline="30000" dirty="0">
                <a:latin typeface="+mn-lt"/>
              </a:rPr>
              <a:t>SM</a:t>
            </a:r>
            <a:r>
              <a:rPr lang="en-US" sz="3600" dirty="0">
                <a:latin typeface="+mn-lt"/>
              </a:rPr>
              <a:t> Provides Parametric Wildfire Coverage</a:t>
            </a:r>
            <a:endParaRPr lang="en-US" sz="3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4524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70E200-05FE-3868-0760-FCAE2444E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300" y="3121963"/>
            <a:ext cx="3146808" cy="1994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D46A04-3D4A-460A-1584-36A4B511D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959" y="2923557"/>
            <a:ext cx="2681919" cy="221599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51D72B2-25E3-C3F1-D5A5-F6203DAFCFC0}"/>
              </a:ext>
            </a:extLst>
          </p:cNvPr>
          <p:cNvSpPr txBox="1">
            <a:spLocks/>
          </p:cNvSpPr>
          <p:nvPr/>
        </p:nvSpPr>
        <p:spPr>
          <a:xfrm>
            <a:off x="0" y="168491"/>
            <a:ext cx="12192000" cy="50995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300" dirty="0"/>
              <a:t> 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Parametric River Level Volatility Insurance</a:t>
            </a:r>
            <a:endParaRPr lang="en-US" sz="4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2AEA4-537F-04D0-F485-A02F9484B926}"/>
              </a:ext>
            </a:extLst>
          </p:cNvPr>
          <p:cNvSpPr txBox="1"/>
          <p:nvPr/>
        </p:nvSpPr>
        <p:spPr>
          <a:xfrm>
            <a:off x="4987423" y="717090"/>
            <a:ext cx="48422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latin typeface="+mn-lt"/>
              </a:rPr>
              <a:t>Descartes provides: “p</a:t>
            </a:r>
            <a:r>
              <a:rPr lang="en-GB" sz="2300" i="0" dirty="0">
                <a:solidFill>
                  <a:srgbClr val="6B6F7B"/>
                </a:solidFill>
                <a:effectLst/>
                <a:latin typeface="+mn-lt"/>
              </a:rPr>
              <a:t>arametric </a:t>
            </a:r>
            <a:r>
              <a:rPr lang="en-GB" sz="2300" b="0" i="0" dirty="0">
                <a:solidFill>
                  <a:srgbClr val="6B6F7B"/>
                </a:solidFill>
                <a:effectLst/>
                <a:latin typeface="+mn-lt"/>
              </a:rPr>
              <a:t>river level cover that uses daily water level data from specific stations that have proven to be linked to transportation disruptions and losses for the client in the past”</a:t>
            </a:r>
            <a:r>
              <a:rPr lang="en-GB" sz="2300" dirty="0">
                <a:latin typeface="+mn-lt"/>
              </a:rPr>
              <a:t> </a:t>
            </a:r>
            <a:endParaRPr lang="en-US" sz="23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57419-C48A-39B0-2BDE-DC1072F6017B}"/>
              </a:ext>
            </a:extLst>
          </p:cNvPr>
          <p:cNvSpPr txBox="1"/>
          <p:nvPr/>
        </p:nvSpPr>
        <p:spPr>
          <a:xfrm>
            <a:off x="405293" y="5309913"/>
            <a:ext cx="10928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Pays out a pre-agreed amount if water level goes below a pre-agreed threshold.</a:t>
            </a:r>
          </a:p>
          <a:p>
            <a:pPr algn="ctr"/>
            <a:r>
              <a:rPr lang="en-GB" sz="2400" dirty="0"/>
              <a:t>Non-physical damage business interruption insurance for shipping companies.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FFF964-58D0-B656-DB4B-2AAA9784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901" y="719409"/>
            <a:ext cx="2707817" cy="209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0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6249"/>
            <a:ext cx="10420350" cy="5671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" i="1" dirty="0"/>
          </a:p>
          <a:p>
            <a:pPr marL="0" indent="0">
              <a:buNone/>
            </a:pPr>
            <a:r>
              <a:rPr lang="en-US" sz="4000" b="1" dirty="0"/>
              <a:t>Increased flexibility/Immediate Liquidity</a:t>
            </a:r>
            <a:r>
              <a:rPr lang="en-US" sz="40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</a:rPr>
              <a:t>Flexibility to cover a</a:t>
            </a:r>
            <a:r>
              <a:rPr lang="en-US" sz="3600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lmost any kind of financial loss. </a:t>
            </a:r>
            <a:r>
              <a:rPr lang="en-US" sz="3600" i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Why?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almost immediate liquidity can be used where it is most needed. </a:t>
            </a:r>
            <a:r>
              <a:rPr lang="en-US" sz="3600" i="1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Example?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Unlike indemnity insurance, can cover business interruption losses when there is no physical damage. </a:t>
            </a:r>
            <a:r>
              <a:rPr lang="en-US" sz="3600" i="1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Example?</a:t>
            </a:r>
            <a:endParaRPr lang="en-US" sz="36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18D16A-AFA8-CDB3-DF67-F628A83B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1" y="125834"/>
            <a:ext cx="9143999" cy="11862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More</a:t>
            </a:r>
            <a:r>
              <a:rPr lang="en-US" sz="4400" b="1" dirty="0"/>
              <a:t> Advantages of Parametric Insurance over Indemnity Insurance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0892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3" y="1172346"/>
            <a:ext cx="9144000" cy="42092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" i="1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Increases accessibility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Indemnity insurance not available for some communities.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Microinsurance becomes more feasible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Drought insurance for Mexican farmers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18D16A-AFA8-CDB3-DF67-F628A83B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556" y="83889"/>
            <a:ext cx="9143999" cy="11862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Another</a:t>
            </a:r>
            <a:r>
              <a:rPr lang="en-US" sz="4400" b="1" dirty="0"/>
              <a:t> Advantage of Parametric Insurance over Indemnity Insurance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9627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8284"/>
            <a:ext cx="10667998" cy="46138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Can be customized</a:t>
            </a:r>
            <a:r>
              <a:rPr lang="en-US" sz="320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333333"/>
                </a:solidFill>
                <a:cs typeface="Arial" panose="020B0604020202020204" pitchFamily="34" charset="0"/>
              </a:rPr>
              <a:t>Insurers often work directly with policyholders (PHs) to customize coverage for specific risks faced by the PH.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333333"/>
                </a:solidFill>
                <a:cs typeface="Arial" panose="020B0604020202020204" pitchFamily="34" charset="0"/>
              </a:rPr>
              <a:t>Create index and payout structure to conform with the policyholder’s risk tolerance.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333333"/>
                </a:solidFill>
                <a:cs typeface="Arial" panose="020B0604020202020204" pitchFamily="34" charset="0"/>
              </a:rPr>
              <a:t>Payout can be on gradation. </a:t>
            </a:r>
            <a:r>
              <a:rPr lang="en-US" sz="2800" i="1" dirty="0">
                <a:solidFill>
                  <a:srgbClr val="333333"/>
                </a:solidFill>
                <a:cs typeface="Arial" panose="020B0604020202020204" pitchFamily="34" charset="0"/>
              </a:rPr>
              <a:t>Example?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Can be in force for longer periods</a:t>
            </a:r>
            <a:r>
              <a:rPr lang="en-US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333333"/>
                </a:solidFill>
                <a:cs typeface="Arial" panose="020B0604020202020204" pitchFamily="34" charset="0"/>
              </a:rPr>
              <a:t>Traditional indemnity insurance policies are typically 1-year policies.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333333"/>
                </a:solidFill>
                <a:cs typeface="Arial" panose="020B0604020202020204" pitchFamily="34" charset="0"/>
              </a:rPr>
              <a:t>Parametric insurance policies are often multiyear policies.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CC4159-CBF0-3AAC-D234-267C56EC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-1"/>
            <a:ext cx="9143999" cy="11862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More advantages of Parametric Insurance over Indemnity Insurance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0116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8" y="1571348"/>
            <a:ext cx="9144000" cy="4219852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sz="3600" dirty="0"/>
              <a:t>Indemnity insurance can have the following:</a:t>
            </a:r>
          </a:p>
          <a:p>
            <a:r>
              <a:rPr lang="en-US" sz="3200" dirty="0"/>
              <a:t>Limits</a:t>
            </a:r>
          </a:p>
          <a:p>
            <a:r>
              <a:rPr lang="en-US" sz="3200" dirty="0"/>
              <a:t>Exclusions</a:t>
            </a:r>
          </a:p>
          <a:p>
            <a:r>
              <a:rPr lang="en-US" sz="3200" dirty="0"/>
              <a:t>Deductibles</a:t>
            </a:r>
          </a:p>
          <a:p>
            <a:pPr marL="0" indent="0">
              <a:buNone/>
            </a:pPr>
            <a:r>
              <a:rPr lang="en-US" sz="3200" dirty="0"/>
              <a:t>A policyholder can use parametric insurance to cover these when using indemnity as the main policy.</a:t>
            </a:r>
          </a:p>
          <a:p>
            <a:pPr marL="0" indent="0" algn="ctr">
              <a:buNone/>
            </a:pPr>
            <a:endParaRPr lang="en-US" sz="1500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2B4973-EBCE-4FD7-75EF-01F4C190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0668001" cy="12606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How can parametric and traditional indemnity insurance be used together?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222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3" y="905522"/>
            <a:ext cx="9144000" cy="5295253"/>
          </a:xfrm>
        </p:spPr>
        <p:txBody>
          <a:bodyPr vert="horz" lIns="68580" tIns="34290" rIns="68580" bIns="3429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3600" b="0" i="0" dirty="0">
                <a:solidFill>
                  <a:srgbClr val="222222"/>
                </a:solidFill>
                <a:effectLst/>
              </a:rPr>
              <a:t>“World’s first parametric cyber policy that makes fixed daily payments upon confirmation of an encryption event by a third party, allowing faster claims settlement”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Work Sans" pitchFamily="2" charset="0"/>
              </a:rPr>
              <a:t>Descartes Group</a:t>
            </a:r>
            <a:endParaRPr lang="en-GB" sz="3600" b="0" i="0" dirty="0">
              <a:solidFill>
                <a:srgbClr val="222222"/>
              </a:solidFill>
              <a:effectLst/>
            </a:endParaRPr>
          </a:p>
          <a:p>
            <a:pPr marL="0" indent="0">
              <a:buNone/>
            </a:pPr>
            <a:endParaRPr lang="en-GB" sz="3600" dirty="0">
              <a:solidFill>
                <a:srgbClr val="222222"/>
              </a:solidFill>
              <a:latin typeface="Work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222222"/>
              </a:solidFill>
              <a:latin typeface="Work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222222"/>
              </a:solidFill>
              <a:latin typeface="Work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222222"/>
              </a:solidFill>
              <a:latin typeface="Work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222222"/>
              </a:solidFill>
              <a:latin typeface="Work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600" b="1" dirty="0">
                <a:solidFill>
                  <a:srgbClr val="222222"/>
                </a:solidFill>
                <a:latin typeface="Work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Feb 3, 2024: </a:t>
            </a:r>
            <a:r>
              <a:rPr lang="en-GB" sz="2000" dirty="0">
                <a:solidFill>
                  <a:srgbClr val="222222"/>
                </a:solidFill>
                <a:latin typeface="Work Sans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https://complexdiscovery.com/parametric-cyber-insurance-coverage-breaks-new-ground-in-insurance-innovation/</a:t>
            </a:r>
            <a:r>
              <a:rPr lang="en-GB" sz="2000" dirty="0">
                <a:solidFill>
                  <a:srgbClr val="222222"/>
                </a:solidFill>
                <a:latin typeface="Work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B489-4196-4555-AC54-B9A885C9BDE8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2B4973-EBCE-4FD7-75EF-01F4C190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6676"/>
            <a:ext cx="9143999" cy="90552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Parametric Cyber Policy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735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8CE55-FDDA-C552-FB75-9A1181A90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E0613-9957-08D6-3989-BB56D507B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15" y="138623"/>
            <a:ext cx="10515600" cy="826112"/>
          </a:xfrm>
        </p:spPr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C23D5-37B4-969A-75D9-6EDFD53D0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5678"/>
            <a:ext cx="7457813" cy="4147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Please rate and share your takeaways in the events app. Complete the rating form.</a:t>
            </a:r>
            <a:br>
              <a:rPr lang="en-US" dirty="0"/>
            </a:br>
            <a:endParaRPr lang="en-US" dirty="0"/>
          </a:p>
          <a:p>
            <a:r>
              <a:rPr lang="en-US" dirty="0"/>
              <a:t>Dr. C. Ariel Pinto: 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cpinto2@albany.edu</a:t>
            </a:r>
            <a:endParaRPr lang="en-US" dirty="0"/>
          </a:p>
          <a:p>
            <a:r>
              <a:rPr lang="en-US" dirty="0"/>
              <a:t>Dr. Michael McShane: </a:t>
            </a:r>
            <a:r>
              <a:rPr lang="en-US" dirty="0">
                <a:solidFill>
                  <a:schemeClr val="tx1"/>
                </a:solidFill>
              </a:rPr>
              <a:t>mmcshane@odu.edu</a:t>
            </a:r>
          </a:p>
          <a:p>
            <a:r>
              <a:rPr lang="en-US" dirty="0"/>
              <a:t>Dr. Luna Magpili: l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una.magpili@wsu.edu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5EF26-C80B-E2C6-FD8F-1B29A04F3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924" y="1581103"/>
            <a:ext cx="4599963" cy="3946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8EABEE-CADA-ADB4-88BF-DA4CD2A20E0E}"/>
              </a:ext>
            </a:extLst>
          </p:cNvPr>
          <p:cNvSpPr txBox="1"/>
          <p:nvPr/>
        </p:nvSpPr>
        <p:spPr>
          <a:xfrm>
            <a:off x="0" y="5212201"/>
            <a:ext cx="119738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Download Modules Free:</a:t>
            </a:r>
          </a:p>
          <a:p>
            <a:r>
              <a:rPr lang="en-US" sz="2400" dirty="0"/>
              <a:t> </a:t>
            </a:r>
            <a:r>
              <a:rPr lang="en-US" sz="3200" u="sng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https://etm.wsu.edu/updated-loss-prevention-control-modules/</a:t>
            </a: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5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E2549-35F9-7083-92FE-62C3766D7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Recently used at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516F43-4AC4-56D6-9B08-673D624E9903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1EBD2B-8293-6B0D-5FE1-C18C201FD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Old Dominion Monarchs men's basketball - Wikipedia">
            <a:extLst>
              <a:ext uri="{FF2B5EF4-FFF2-40B4-BE49-F238E27FC236}">
                <a16:creationId xmlns:a16="http://schemas.microsoft.com/office/drawing/2014/main" id="{B5C1E54C-6F82-1038-E930-C3B1DF8D6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62" y="1128077"/>
            <a:ext cx="1395518" cy="115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HC Will Establish Three Departments | University at Albany">
            <a:extLst>
              <a:ext uri="{FF2B5EF4-FFF2-40B4-BE49-F238E27FC236}">
                <a16:creationId xmlns:a16="http://schemas.microsoft.com/office/drawing/2014/main" id="{38B77EAC-48A4-FABD-8FE1-C1E25D8C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382" y="1397000"/>
            <a:ext cx="2367280" cy="1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Master Course in Transport Planning at ENSTP in Cameroon - CTLup">
            <a:extLst>
              <a:ext uri="{FF2B5EF4-FFF2-40B4-BE49-F238E27FC236}">
                <a16:creationId xmlns:a16="http://schemas.microsoft.com/office/drawing/2014/main" id="{E76CD1C5-A5DA-6558-594C-C90565F9A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4" t="21322" r="27308" b="23933"/>
          <a:stretch/>
        </p:blipFill>
        <p:spPr bwMode="auto">
          <a:xfrm>
            <a:off x="9367498" y="4396736"/>
            <a:ext cx="1570482" cy="1028386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98E88BE-B09C-3A20-964C-559CC6A33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760" y="3633292"/>
            <a:ext cx="1762675" cy="175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B8108-0083-6862-4DF5-C3535037B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483" y="2769394"/>
            <a:ext cx="4226559" cy="23876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898723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39D52C-E8EF-359C-6AEE-59766014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Cybersecurity </a:t>
            </a:r>
            <a:r>
              <a:rPr lang="en-US" b="0" i="1" dirty="0">
                <a:solidFill>
                  <a:srgbClr val="212121"/>
                </a:solidFill>
                <a:latin typeface="Aptos" panose="020B0004020202020204" pitchFamily="34" charset="0"/>
              </a:rPr>
              <a:t>as a </a:t>
            </a:r>
            <a:r>
              <a:rPr lang="en-US" sz="36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socio-economic-technical dilemma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B0A982-D4C2-3246-7CE1-73354C8F25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D816B489-4196-4555-AC54-B9A885C9BDE8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 descr="A black rubber mallet next to a wooden block&#10;&#10;Description automatically generated">
            <a:extLst>
              <a:ext uri="{FF2B5EF4-FFF2-40B4-BE49-F238E27FC236}">
                <a16:creationId xmlns:a16="http://schemas.microsoft.com/office/drawing/2014/main" id="{48B4FDA7-C075-AC01-63B3-DA2D9AA4C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86000" y="1623219"/>
            <a:ext cx="7772400" cy="4125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E39E7-1490-D7FB-C204-C61084BA8848}"/>
              </a:ext>
            </a:extLst>
          </p:cNvPr>
          <p:cNvSpPr txBox="1"/>
          <p:nvPr/>
        </p:nvSpPr>
        <p:spPr>
          <a:xfrm>
            <a:off x="3444240" y="5816537"/>
            <a:ext cx="7772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medium.com/@julijVP/square-pegs-in-round-holes-6b3d1a3aa58a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87689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39D52C-E8EF-359C-6AEE-59766014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Managing Cybersecurity allows better driving </a:t>
            </a:r>
            <a:r>
              <a:rPr lang="en-US" b="0" i="1" dirty="0">
                <a:solidFill>
                  <a:srgbClr val="212121"/>
                </a:solidFill>
                <a:latin typeface="Aptos" panose="020B0004020202020204" pitchFamily="34" charset="0"/>
              </a:rPr>
              <a:t>forward using your rearview mirror?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Content Placeholder 8" descr="Rear view mirror of a car&#10;&#10;Description automatically generated">
            <a:extLst>
              <a:ext uri="{FF2B5EF4-FFF2-40B4-BE49-F238E27FC236}">
                <a16:creationId xmlns:a16="http://schemas.microsoft.com/office/drawing/2014/main" id="{DC62199F-B9BD-90AD-3E4D-963751AC66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64795" y="1825625"/>
            <a:ext cx="6214813" cy="39299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D816B489-4196-4555-AC54-B9A885C9BDE8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2D500-5F91-CB1B-91FB-F169A7530451}"/>
              </a:ext>
            </a:extLst>
          </p:cNvPr>
          <p:cNvSpPr txBox="1"/>
          <p:nvPr/>
        </p:nvSpPr>
        <p:spPr>
          <a:xfrm>
            <a:off x="3064796" y="5102226"/>
            <a:ext cx="5735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aesdes.org/2016/03/04/mirrorless-rear-view-system-design-review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96736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39D52C-E8EF-359C-6AEE-59766014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Managing Cybersecurity like driving </a:t>
            </a:r>
            <a:r>
              <a:rPr lang="en-US" b="0" i="1" dirty="0">
                <a:solidFill>
                  <a:srgbClr val="212121"/>
                </a:solidFill>
                <a:latin typeface="Aptos" panose="020B0004020202020204" pitchFamily="34" charset="0"/>
              </a:rPr>
              <a:t>in the rain without  wipers?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D816B489-4196-4555-AC54-B9A885C9BDE8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Content Placeholder 7" descr="A couple of men driving in a car&#10;&#10;Description automatically generated">
            <a:extLst>
              <a:ext uri="{FF2B5EF4-FFF2-40B4-BE49-F238E27FC236}">
                <a16:creationId xmlns:a16="http://schemas.microsoft.com/office/drawing/2014/main" id="{AE4E7AAA-0720-732F-71C7-A97C5D2620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42640" y="1515101"/>
            <a:ext cx="5908040" cy="443103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17C602-9F09-75DF-F61B-D18E9272B289}"/>
              </a:ext>
            </a:extLst>
          </p:cNvPr>
          <p:cNvSpPr txBox="1"/>
          <p:nvPr/>
        </p:nvSpPr>
        <p:spPr>
          <a:xfrm>
            <a:off x="3342640" y="5937230"/>
            <a:ext cx="5908040" cy="239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mommysnippets.com/drive-safely-raining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44151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39D52C-E8EF-359C-6AEE-59766014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Managing Cybersecurity: future scenario creation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D816B489-4196-4555-AC54-B9A885C9BDE8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Content Placeholder 8" descr="A video game of race cars on a track&#10;&#10;Description automatically generated">
            <a:extLst>
              <a:ext uri="{FF2B5EF4-FFF2-40B4-BE49-F238E27FC236}">
                <a16:creationId xmlns:a16="http://schemas.microsoft.com/office/drawing/2014/main" id="{A565A895-AB52-C3B7-F941-8446B11EF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35745" y="1825625"/>
            <a:ext cx="7072914" cy="398440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67AB0E-CBC4-4666-C29C-EB1D96CCDFB3}"/>
              </a:ext>
            </a:extLst>
          </p:cNvPr>
          <p:cNvSpPr txBox="1"/>
          <p:nvPr/>
        </p:nvSpPr>
        <p:spPr>
          <a:xfrm>
            <a:off x="2635745" y="4744593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linuxaria.com/article/the-best-driving-games-and-car-games-on-linux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3540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39D52C-E8EF-359C-6AEE-59766014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Managing Cybersecurity: cascading failures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D816B489-4196-4555-AC54-B9A885C9BDE8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Content Placeholder 7" descr="A group of toy cars on a carpet&#10;&#10;Description automatically generated">
            <a:extLst>
              <a:ext uri="{FF2B5EF4-FFF2-40B4-BE49-F238E27FC236}">
                <a16:creationId xmlns:a16="http://schemas.microsoft.com/office/drawing/2014/main" id="{E036B88A-19F4-A641-50BF-8D5C1F2F5A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77159" y="1485900"/>
            <a:ext cx="6051973" cy="4538980"/>
          </a:xfrm>
        </p:spPr>
      </p:pic>
    </p:spTree>
    <p:extLst>
      <p:ext uri="{BB962C8B-B14F-4D97-AF65-F5344CB8AC3E}">
        <p14:creationId xmlns:p14="http://schemas.microsoft.com/office/powerpoint/2010/main" val="1025583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39D52C-E8EF-359C-6AEE-59766014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0" i="1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Managing Cybersecurity: </a:t>
            </a:r>
            <a:r>
              <a:rPr lang="en-GB" dirty="0"/>
              <a:t>Virtuous Cycle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43646-1FFA-1F36-D194-585EB2A1B9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altLang="en-US" sz="3600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E650-4645-3E2C-EAE7-232A1EBF0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D816B489-4196-4555-AC54-B9A885C9BDE8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Content Placeholder 7" descr="A view from the inside of a car&#10;&#10;Description automatically generated">
            <a:extLst>
              <a:ext uri="{FF2B5EF4-FFF2-40B4-BE49-F238E27FC236}">
                <a16:creationId xmlns:a16="http://schemas.microsoft.com/office/drawing/2014/main" id="{FE7BEA13-D3D0-7F0C-58C4-CEFF231B27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60040" y="1690688"/>
            <a:ext cx="6609080" cy="4426706"/>
          </a:xfrm>
        </p:spPr>
      </p:pic>
    </p:spTree>
    <p:extLst>
      <p:ext uri="{BB962C8B-B14F-4D97-AF65-F5344CB8AC3E}">
        <p14:creationId xmlns:p14="http://schemas.microsoft.com/office/powerpoint/2010/main" val="1749313966"/>
      </p:ext>
    </p:extLst>
  </p:cSld>
  <p:clrMapOvr>
    <a:masterClrMapping/>
  </p:clrMapOvr>
</p:sld>
</file>

<file path=ppt/theme/theme1.xml><?xml version="1.0" encoding="utf-8"?>
<a:theme xmlns:a="http://schemas.openxmlformats.org/drawingml/2006/main" name="RISKWORLD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C4A82D36-DD11-AC43-BBF0-270FFE38AE20}" vid="{1F111B89-3053-ED48-A047-85208B351BE6}"/>
    </a:ext>
  </a:extLst>
</a:theme>
</file>

<file path=ppt/theme/theme2.xml><?xml version="1.0" encoding="utf-8"?>
<a:theme xmlns:a="http://schemas.openxmlformats.org/drawingml/2006/main" name="RISKWORLD 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C4A82D36-DD11-AC43-BBF0-270FFE38AE20}" vid="{5FDDD216-D6D2-E04F-8DF8-F1971A99C4A7}"/>
    </a:ext>
  </a:extLst>
</a:theme>
</file>

<file path=ppt/theme/theme3.xml><?xml version="1.0" encoding="utf-8"?>
<a:theme xmlns:a="http://schemas.openxmlformats.org/drawingml/2006/main" name="RISKWORLD 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C4A82D36-DD11-AC43-BBF0-270FFE38AE20}" vid="{8B5875AB-D4EF-C84A-ACC6-CD5335D27123}"/>
    </a:ext>
  </a:extLst>
</a:theme>
</file>

<file path=ppt/theme/theme4.xml><?xml version="1.0" encoding="utf-8"?>
<a:theme xmlns:a="http://schemas.openxmlformats.org/drawingml/2006/main" name="RISKWORLD 4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C4A82D36-DD11-AC43-BBF0-270FFE38AE20}" vid="{2A0CBE52-16A0-1547-BB0E-79C393800E7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RISKWORLD-2024-session-template (2)</Template>
  <TotalTime>2257</TotalTime>
  <Words>1733</Words>
  <Application>Microsoft Macintosh PowerPoint</Application>
  <PresentationFormat>Widescreen</PresentationFormat>
  <Paragraphs>290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Agency FB</vt:lpstr>
      <vt:lpstr>Aptos</vt:lpstr>
      <vt:lpstr>Arial</vt:lpstr>
      <vt:lpstr>Calibri</vt:lpstr>
      <vt:lpstr>Calibri Light</vt:lpstr>
      <vt:lpstr>Roboto</vt:lpstr>
      <vt:lpstr>Times New Roman</vt:lpstr>
      <vt:lpstr>Wingdings</vt:lpstr>
      <vt:lpstr>Work Sans</vt:lpstr>
      <vt:lpstr>RISKWORLD 1</vt:lpstr>
      <vt:lpstr>RISKWORLD 2</vt:lpstr>
      <vt:lpstr>RISKWORLD 3</vt:lpstr>
      <vt:lpstr>RISKWORLD 4</vt:lpstr>
      <vt:lpstr>The Virtuous Cycle of Risk Management: Cyber Security + Insurtech and Parametric Insurance</vt:lpstr>
      <vt:lpstr>PowerPoint Presentation</vt:lpstr>
      <vt:lpstr>Recently used at</vt:lpstr>
      <vt:lpstr>Cybersecurity as a socio-economic-technical dilemma</vt:lpstr>
      <vt:lpstr>Managing Cybersecurity allows better driving forward using your rearview mirror?</vt:lpstr>
      <vt:lpstr>Managing Cybersecurity like driving in the rain without  wipers?</vt:lpstr>
      <vt:lpstr>Managing Cybersecurity: future scenario creation</vt:lpstr>
      <vt:lpstr>Managing Cybersecurity: cascading failures</vt:lpstr>
      <vt:lpstr>Managing Cybersecurity: Virtuous Cycle </vt:lpstr>
      <vt:lpstr>INDEMNITY vs PARAMETRIC INSURANCE Michael McShane, PhD.  Old Dominion University</vt:lpstr>
      <vt:lpstr>INDEMNITY vs PARAMETRIC INSURANCE</vt:lpstr>
      <vt:lpstr>INDEMNITY vs PARAMETRIC INSURANCE</vt:lpstr>
      <vt:lpstr>INDEMNITY vs PARAMETRIC INSURANCE</vt:lpstr>
      <vt:lpstr>INDEMNITY vs PARAMETRIC INSURANCE</vt:lpstr>
      <vt:lpstr>INDEMNITY vs PARAMETRIC INSURANCE</vt:lpstr>
      <vt:lpstr>INDEMNITY vs PARAMETRIC INSURANCE</vt:lpstr>
      <vt:lpstr>INDEMNITY vs PARAMETRIC INSURANCE</vt:lpstr>
      <vt:lpstr>SPECIFIC APPLICATIONS OF  PARAMETRIC INSURANCE</vt:lpstr>
      <vt:lpstr> FloodFlash: Parametric Flood Insurance</vt:lpstr>
      <vt:lpstr> GC FirecellSM Provides Parametric Wildfire Coverage</vt:lpstr>
      <vt:lpstr>PowerPoint Presentation</vt:lpstr>
      <vt:lpstr>More Advantages of Parametric Insurance over Indemnity Insurance</vt:lpstr>
      <vt:lpstr>Another Advantage of Parametric Insurance over Indemnity Insurance</vt:lpstr>
      <vt:lpstr>More advantages of Parametric Insurance over Indemnity Insurance</vt:lpstr>
      <vt:lpstr>How can parametric and traditional indemnity insurance be used together?</vt:lpstr>
      <vt:lpstr>Parametric Cyber Policy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Persaud, Kamy</dc:creator>
  <cp:lastModifiedBy>Pinto, C Ariel</cp:lastModifiedBy>
  <cp:revision>15</cp:revision>
  <dcterms:created xsi:type="dcterms:W3CDTF">2024-02-22T19:49:16Z</dcterms:created>
  <dcterms:modified xsi:type="dcterms:W3CDTF">2024-05-09T15:22:20Z</dcterms:modified>
</cp:coreProperties>
</file>